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6" r:id="rId4"/>
    <p:sldMasterId id="2147483700" r:id="rId5"/>
  </p:sldMasterIdLst>
  <p:notesMasterIdLst>
    <p:notesMasterId r:id="rId22"/>
  </p:notesMasterIdLst>
  <p:sldIdLst>
    <p:sldId id="398" r:id="rId6"/>
    <p:sldId id="400" r:id="rId7"/>
    <p:sldId id="490" r:id="rId8"/>
    <p:sldId id="274" r:id="rId9"/>
    <p:sldId id="272" r:id="rId10"/>
    <p:sldId id="273" r:id="rId11"/>
    <p:sldId id="260" r:id="rId12"/>
    <p:sldId id="268" r:id="rId13"/>
    <p:sldId id="261" r:id="rId14"/>
    <p:sldId id="262" r:id="rId15"/>
    <p:sldId id="270" r:id="rId16"/>
    <p:sldId id="481" r:id="rId17"/>
    <p:sldId id="484" r:id="rId18"/>
    <p:sldId id="483" r:id="rId19"/>
    <p:sldId id="486" r:id="rId20"/>
    <p:sldId id="489" r:id="rId21"/>
  </p:sldIdLst>
  <p:sldSz cx="12192000" cy="6858000"/>
  <p:notesSz cx="6858000" cy="9144000"/>
  <p:embeddedFontLst>
    <p:embeddedFont>
      <p:font typeface="Arial Narrow" panose="020B0606020202030204" pitchFamily="34" charset="0"/>
      <p:regular r:id="rId23"/>
      <p:bold r:id="rId24"/>
      <p:italic r:id="rId25"/>
      <p:boldItalic r:id="rId26"/>
    </p:embeddedFont>
    <p:embeddedFont>
      <p:font typeface="Bodoni MT Poster Compressed" panose="02070706080601050204" pitchFamily="18" charset="0"/>
      <p:regular r:id="rId27"/>
    </p:embeddedFont>
    <p:embeddedFont>
      <p:font typeface="Britannic Bold" panose="020B0903060703020204" pitchFamily="34" charset="0"/>
      <p:regular r:id="rId28"/>
    </p:embeddedFont>
    <p:embeddedFont>
      <p:font typeface="Comic Sans MS" panose="030F0702030302020204" pitchFamily="66" charset="0"/>
      <p:regular r:id="rId29"/>
      <p:bold r:id="rId30"/>
      <p:italic r:id="rId31"/>
      <p:boldItalic r:id="rId32"/>
    </p:embeddedFont>
    <p:embeddedFont>
      <p:font typeface="Constantia" panose="02030602050306030303" pitchFamily="18" charset="0"/>
      <p:regular r:id="rId33"/>
      <p:bold r:id="rId34"/>
      <p:italic r:id="rId35"/>
      <p:boldItalic r:id="rId36"/>
    </p:embeddedFont>
    <p:embeddedFont>
      <p:font typeface="Gill Sans MT Ext Condensed Bold" panose="020B0902020104020203" pitchFamily="34" charset="0"/>
      <p:regular r:id="rId37"/>
    </p:embeddedFont>
    <p:embeddedFont>
      <p:font typeface="Impact" panose="020B0806030902050204" pitchFamily="34" charset="0"/>
      <p:regular r:id="rId38"/>
    </p:embeddedFont>
  </p:embeddedFontLst>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custT="1"/>
      <dgm:spPr>
        <a:solidFill>
          <a:schemeClr val="accent4">
            <a:lumMod val="75000"/>
          </a:schemeClr>
        </a:solidFill>
      </dgm:spPr>
      <dgm:t>
        <a:bodyPr/>
        <a:lstStyle/>
        <a:p>
          <a:r>
            <a:rPr lang="sr-Latn-RS" sz="2200" b="1" noProof="0" dirty="0">
              <a:effectLst>
                <a:outerShdw blurRad="38100" dist="38100" dir="2700000" algn="tl">
                  <a:srgbClr val="000000">
                    <a:alpha val="43137"/>
                  </a:srgbClr>
                </a:outerShdw>
              </a:effectLst>
            </a:rPr>
            <a:t>Božja uteha</a:t>
          </a:r>
          <a:endParaRPr lang="sr-Latn-RS" sz="2200" noProof="0"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sz="2200">
            <a:effectLst/>
          </a:endParaRPr>
        </a:p>
      </dgm:t>
    </dgm:pt>
    <dgm:pt modelId="{A02EA28E-579D-4EC2-B1A5-329F975BDB73}" type="sibTrans" cxnId="{2E5C220A-48E9-42BB-B041-7D0495DD5AA0}">
      <dgm:prSet/>
      <dgm:spPr/>
      <dgm:t>
        <a:bodyPr/>
        <a:lstStyle/>
        <a:p>
          <a:endParaRPr lang="es-ES" sz="2200">
            <a:effectLst/>
          </a:endParaRPr>
        </a:p>
      </dgm:t>
    </dgm:pt>
    <dgm:pt modelId="{FA162DB1-411C-4B17-ABCC-7FC8862A64B2}">
      <dgm:prSet custT="1"/>
      <dgm:spPr/>
      <dgm:t>
        <a:bodyPr/>
        <a:lstStyle/>
        <a:p>
          <a:r>
            <a:rPr lang="sr-Latn-RS" sz="2200" b="1" noProof="0" dirty="0">
              <a:effectLst>
                <a:outerShdw blurRad="38100" dist="38100" dir="2700000" algn="tl">
                  <a:srgbClr val="000000">
                    <a:alpha val="43137"/>
                  </a:srgbClr>
                </a:outerShdw>
              </a:effectLst>
            </a:rPr>
            <a:t>Oslobađa nas </a:t>
          </a:r>
          <a:r>
            <a:rPr lang="sr-Latn-RS" sz="2200" b="1" noProof="0">
              <a:effectLst>
                <a:outerShdw blurRad="38100" dist="38100" dir="2700000" algn="tl">
                  <a:srgbClr val="000000">
                    <a:alpha val="43137"/>
                  </a:srgbClr>
                </a:outerShdw>
              </a:effectLst>
            </a:rPr>
            <a:t>od straha.</a:t>
          </a:r>
          <a:endParaRPr lang="sr-Latn-RS" sz="2200" noProof="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sz="2200">
            <a:effectLst/>
          </a:endParaRPr>
        </a:p>
      </dgm:t>
    </dgm:pt>
    <dgm:pt modelId="{DF25863B-67BF-4639-BB92-FD2A398291CF}" type="sibTrans" cxnId="{A10D1F0A-3DD8-496B-8341-D59943A82D28}">
      <dgm:prSet/>
      <dgm:spPr/>
      <dgm:t>
        <a:bodyPr/>
        <a:lstStyle/>
        <a:p>
          <a:endParaRPr lang="es-ES" sz="2200">
            <a:effectLst/>
          </a:endParaRPr>
        </a:p>
      </dgm:t>
    </dgm:pt>
    <dgm:pt modelId="{2B16FAB2-743A-4AB3-B845-B55C3D73432F}">
      <dgm:prSet custT="1"/>
      <dgm:spPr/>
      <dgm:t>
        <a:bodyPr/>
        <a:lstStyle/>
        <a:p>
          <a:r>
            <a:rPr lang="sr-Latn-RS" sz="2200" b="1" noProof="0" dirty="0">
              <a:effectLst>
                <a:outerShdw blurRad="38100" dist="38100" dir="2700000" algn="tl">
                  <a:srgbClr val="000000">
                    <a:alpha val="43137"/>
                  </a:srgbClr>
                </a:outerShdw>
              </a:effectLst>
            </a:rPr>
            <a:t>Podseća nas na vreme kada nam je </a:t>
          </a:r>
          <a:r>
            <a:rPr lang="sr-Latn-RS" sz="2200" b="1" noProof="0">
              <a:effectLst>
                <a:outerShdw blurRad="38100" dist="38100" dir="2700000" algn="tl">
                  <a:srgbClr val="000000">
                    <a:alpha val="43137"/>
                  </a:srgbClr>
                </a:outerShdw>
              </a:effectLst>
            </a:rPr>
            <a:t>On pomogao.</a:t>
          </a:r>
          <a:endParaRPr lang="sr-Latn-RS" sz="2200" noProof="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sz="2200">
            <a:effectLst/>
          </a:endParaRPr>
        </a:p>
      </dgm:t>
    </dgm:pt>
    <dgm:pt modelId="{089B9C78-31CF-4977-BDF8-E4D6C340581D}" type="sibTrans" cxnId="{181DC361-8C9C-4D9C-B3E7-D28789978EC8}">
      <dgm:prSet/>
      <dgm:spPr/>
      <dgm:t>
        <a:bodyPr/>
        <a:lstStyle/>
        <a:p>
          <a:endParaRPr lang="es-ES" sz="2200">
            <a:effectLst/>
          </a:endParaRPr>
        </a:p>
      </dgm:t>
    </dgm:pt>
    <dgm:pt modelId="{7C911B8E-7A30-49FC-82E5-7658009EE447}">
      <dgm:prSet custT="1"/>
      <dgm:spPr/>
      <dgm:t>
        <a:bodyPr/>
        <a:lstStyle/>
        <a:p>
          <a:r>
            <a:rPr lang="sr-Latn-RS" sz="2200" b="1" noProof="0" dirty="0">
              <a:solidFill>
                <a:schemeClr val="tx1"/>
              </a:solidFill>
              <a:effectLst/>
            </a:rPr>
            <a:t>Pomaže nam da </a:t>
          </a:r>
          <a:r>
            <a:rPr lang="sr-Latn-RS" sz="2200" b="1" noProof="0">
              <a:solidFill>
                <a:schemeClr val="tx1"/>
              </a:solidFill>
              <a:effectLst/>
            </a:rPr>
            <a:t>izdržimo nevolje.</a:t>
          </a:r>
          <a:endParaRPr lang="sr-Latn-RS" sz="2200" noProof="0" dirty="0">
            <a:solidFill>
              <a:schemeClr val="tx1"/>
            </a:solidFill>
            <a:effectLst/>
          </a:endParaRPr>
        </a:p>
      </dgm:t>
    </dgm:pt>
    <dgm:pt modelId="{2DFBAB6D-AB41-4DAB-903D-4D37EB3ED4A8}" type="parTrans" cxnId="{FDCC32DC-3706-45A3-8EFF-56F2639C10DD}">
      <dgm:prSet/>
      <dgm:spPr/>
      <dgm:t>
        <a:bodyPr/>
        <a:lstStyle/>
        <a:p>
          <a:endParaRPr lang="es-ES" sz="2200">
            <a:effectLst/>
          </a:endParaRPr>
        </a:p>
      </dgm:t>
    </dgm:pt>
    <dgm:pt modelId="{B36B7BC0-7332-47A1-95B2-89C29654614A}" type="sibTrans" cxnId="{FDCC32DC-3706-45A3-8EFF-56F2639C10DD}">
      <dgm:prSet/>
      <dgm:spPr/>
      <dgm:t>
        <a:bodyPr/>
        <a:lstStyle/>
        <a:p>
          <a:endParaRPr lang="es-ES" sz="2200">
            <a:effectLst/>
          </a:endParaRPr>
        </a:p>
      </dgm:t>
    </dgm:pt>
    <dgm:pt modelId="{156E3E1C-824D-4680-8072-BE56C95E1689}">
      <dgm:prSet custT="1"/>
      <dgm:spPr/>
      <dgm:t>
        <a:bodyPr/>
        <a:lstStyle/>
        <a:p>
          <a:r>
            <a:rPr lang="sr-Latn-RS" sz="2200" b="1" noProof="0" dirty="0">
              <a:solidFill>
                <a:schemeClr val="tx1"/>
              </a:solidFill>
              <a:effectLst/>
            </a:rPr>
            <a:t>Vodi nas ka </a:t>
          </a:r>
          <a:r>
            <a:rPr lang="sr-Latn-RS" sz="2200" b="1" noProof="0">
              <a:solidFill>
                <a:schemeClr val="tx1"/>
              </a:solidFill>
              <a:effectLst/>
            </a:rPr>
            <a:t>duhovnoj zrelosti.</a:t>
          </a:r>
          <a:endParaRPr lang="sr-Latn-RS" sz="2200" noProof="0" dirty="0">
            <a:solidFill>
              <a:schemeClr val="tx1"/>
            </a:solidFill>
            <a:effectLst/>
          </a:endParaRPr>
        </a:p>
      </dgm:t>
    </dgm:pt>
    <dgm:pt modelId="{2D94CA8D-F513-4F42-94C5-2D7363710307}" type="parTrans" cxnId="{E98B7860-CA92-44A5-92B7-F969C8A7F640}">
      <dgm:prSet/>
      <dgm:spPr/>
      <dgm:t>
        <a:bodyPr/>
        <a:lstStyle/>
        <a:p>
          <a:endParaRPr lang="es-ES" sz="2200">
            <a:effectLst/>
          </a:endParaRPr>
        </a:p>
      </dgm:t>
    </dgm:pt>
    <dgm:pt modelId="{3752E77C-97FD-43E8-9740-759B3D9EC46C}" type="sibTrans" cxnId="{E98B7860-CA92-44A5-92B7-F969C8A7F640}">
      <dgm:prSet/>
      <dgm:spPr/>
      <dgm:t>
        <a:bodyPr/>
        <a:lstStyle/>
        <a:p>
          <a:endParaRPr lang="es-ES" sz="2200">
            <a:effectLst/>
          </a:endParaRPr>
        </a:p>
      </dgm:t>
    </dgm:pt>
    <dgm:pt modelId="{E05C01D3-016E-4670-878C-08DE0F96A464}">
      <dgm:prSet custT="1"/>
      <dgm:spPr/>
      <dgm:t>
        <a:bodyPr/>
        <a:lstStyle/>
        <a:p>
          <a:r>
            <a:rPr lang="sr-Latn-RS" sz="2200" b="1" noProof="0" dirty="0">
              <a:solidFill>
                <a:schemeClr val="tx1"/>
              </a:solidFill>
              <a:effectLst/>
            </a:rPr>
            <a:t>Podstiče nas da posredujemo </a:t>
          </a:r>
          <a:r>
            <a:rPr lang="sr-Latn-RS" sz="2200" b="1" noProof="0">
              <a:solidFill>
                <a:schemeClr val="tx1"/>
              </a:solidFill>
              <a:effectLst/>
            </a:rPr>
            <a:t>za druge.</a:t>
          </a:r>
          <a:endParaRPr lang="sr-Latn-RS" sz="2200" noProof="0" dirty="0">
            <a:solidFill>
              <a:schemeClr val="tx1"/>
            </a:solidFill>
            <a:effectLst/>
          </a:endParaRPr>
        </a:p>
      </dgm:t>
    </dgm:pt>
    <dgm:pt modelId="{A9EA11E2-C1A2-465B-A49B-670A1E451D9F}" type="parTrans" cxnId="{2850729B-0940-4E3A-ADD7-4BA07538E06D}">
      <dgm:prSet/>
      <dgm:spPr/>
      <dgm:t>
        <a:bodyPr/>
        <a:lstStyle/>
        <a:p>
          <a:endParaRPr lang="es-ES" sz="2200">
            <a:effectLst/>
          </a:endParaRPr>
        </a:p>
      </dgm:t>
    </dgm:pt>
    <dgm:pt modelId="{43866683-FF4A-452C-8794-5C875B911228}" type="sibTrans" cxnId="{2850729B-0940-4E3A-ADD7-4BA07538E06D}">
      <dgm:prSet/>
      <dgm:spPr/>
      <dgm:t>
        <a:bodyPr/>
        <a:lstStyle/>
        <a:p>
          <a:endParaRPr lang="es-ES" sz="2200">
            <a:effectLst/>
          </a:endParaRPr>
        </a:p>
      </dgm:t>
    </dgm:pt>
    <dgm:pt modelId="{FA0A4040-3D7E-4DA2-AF11-8D07B0162784}">
      <dgm:prSet custT="1"/>
      <dgm:spPr/>
      <dgm:t>
        <a:bodyPr/>
        <a:lstStyle/>
        <a:p>
          <a:r>
            <a:rPr lang="sr-Latn-RS" sz="2200" b="1" noProof="0" dirty="0">
              <a:effectLst>
                <a:outerShdw blurRad="38100" dist="38100" dir="2700000" algn="tl">
                  <a:srgbClr val="000000">
                    <a:alpha val="43137"/>
                  </a:srgbClr>
                </a:outerShdw>
              </a:effectLst>
            </a:rPr>
            <a:t>Tešimo se međusobno kao što nas je </a:t>
          </a:r>
          <a:r>
            <a:rPr lang="sr-Latn-RS" sz="2200" b="1" noProof="0">
              <a:effectLst>
                <a:outerShdw blurRad="38100" dist="38100" dir="2700000" algn="tl">
                  <a:srgbClr val="000000">
                    <a:alpha val="43137"/>
                  </a:srgbClr>
                </a:outerShdw>
              </a:effectLst>
            </a:rPr>
            <a:t>Bog tešio.</a:t>
          </a:r>
          <a:endParaRPr lang="sr-Latn-RS" sz="2200" noProof="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sz="2200">
            <a:effectLst/>
          </a:endParaRPr>
        </a:p>
      </dgm:t>
    </dgm:pt>
    <dgm:pt modelId="{F2992493-E955-4FD4-B895-5D7D143220E1}" type="sibTrans" cxnId="{DF42FE03-08E0-486D-A1DA-3208EFFC2209}">
      <dgm:prSet/>
      <dgm:spPr/>
      <dgm:t>
        <a:bodyPr/>
        <a:lstStyle/>
        <a:p>
          <a:endParaRPr lang="es-ES" sz="2200">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ScaleY="91860"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sr-Latn-RS" sz="2000" b="1" noProof="0" dirty="0">
              <a:effectLst>
                <a:outerShdw blurRad="38100" dist="38100" dir="2700000" algn="tl">
                  <a:srgbClr val="000000">
                    <a:alpha val="43137"/>
                  </a:srgbClr>
                </a:outerShdw>
              </a:effectLst>
            </a:rPr>
            <a:t>Efes</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Makedonija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Korint</a:t>
          </a: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sr-Latn-RS" sz="2000" b="1" noProof="0" dirty="0">
              <a:effectLst>
                <a:outerShdw blurRad="38100" dist="38100" dir="2700000" algn="tl">
                  <a:srgbClr val="000000">
                    <a:alpha val="43137"/>
                  </a:srgbClr>
                </a:outerShdw>
              </a:effectLst>
            </a:rPr>
            <a:t>Judeja</a:t>
          </a: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sr-Latn-RS" sz="2000" b="1" noProof="0" dirty="0"/>
            <a:t>Efes</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Makedonija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Korint</a:t>
          </a: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Judeja</a:t>
          </a: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Korint</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574"/>
          <a:ext cx="4463489" cy="691559"/>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Božja uteha</a:t>
          </a:r>
          <a:endParaRPr lang="sr-Latn-RS" sz="2200" kern="1200" noProof="0" dirty="0">
            <a:effectLst>
              <a:outerShdw blurRad="38100" dist="38100" dir="2700000" algn="tl">
                <a:srgbClr val="000000">
                  <a:alpha val="43137"/>
                </a:srgbClr>
              </a:outerShdw>
            </a:effectLst>
          </a:endParaRPr>
        </a:p>
      </dsp:txBody>
      <dsp:txXfrm>
        <a:off x="24503" y="27829"/>
        <a:ext cx="4422979" cy="651049"/>
      </dsp:txXfrm>
    </dsp:sp>
    <dsp:sp modelId="{702B2A40-EF80-4F27-BB52-24C74085D3DA}">
      <dsp:nvSpPr>
        <dsp:cNvPr id="0" name=""/>
        <dsp:cNvSpPr/>
      </dsp:nvSpPr>
      <dsp:spPr>
        <a:xfrm>
          <a:off x="0" y="823614"/>
          <a:ext cx="691559" cy="691559"/>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802245" y="823614"/>
          <a:ext cx="3669741" cy="691559"/>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Oslobađa nas </a:t>
          </a:r>
          <a:r>
            <a:rPr lang="sr-Latn-RS" sz="2200" b="1" kern="1200" noProof="0">
              <a:effectLst>
                <a:outerShdw blurRad="38100" dist="38100" dir="2700000" algn="tl">
                  <a:srgbClr val="000000">
                    <a:alpha val="43137"/>
                  </a:srgbClr>
                </a:outerShdw>
              </a:effectLst>
            </a:rPr>
            <a:t>od straha.</a:t>
          </a:r>
          <a:endParaRPr lang="sr-Latn-RS" sz="2200" kern="1200" noProof="0" dirty="0">
            <a:effectLst>
              <a:outerShdw blurRad="38100" dist="38100" dir="2700000" algn="tl">
                <a:srgbClr val="000000">
                  <a:alpha val="43137"/>
                </a:srgbClr>
              </a:outerShdw>
            </a:effectLst>
          </a:endParaRPr>
        </a:p>
      </dsp:txBody>
      <dsp:txXfrm>
        <a:off x="836010" y="857379"/>
        <a:ext cx="3602211" cy="624029"/>
      </dsp:txXfrm>
    </dsp:sp>
    <dsp:sp modelId="{7DA5F745-1C74-4E02-BD4F-1919BAD9203F}">
      <dsp:nvSpPr>
        <dsp:cNvPr id="0" name=""/>
        <dsp:cNvSpPr/>
      </dsp:nvSpPr>
      <dsp:spPr>
        <a:xfrm>
          <a:off x="0" y="1598160"/>
          <a:ext cx="691559" cy="691559"/>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802245" y="1598160"/>
          <a:ext cx="3669741" cy="691559"/>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Podseća nas na vreme kada nam je </a:t>
          </a:r>
          <a:r>
            <a:rPr lang="sr-Latn-RS" sz="2200" b="1" kern="1200" noProof="0">
              <a:effectLst>
                <a:outerShdw blurRad="38100" dist="38100" dir="2700000" algn="tl">
                  <a:srgbClr val="000000">
                    <a:alpha val="43137"/>
                  </a:srgbClr>
                </a:outerShdw>
              </a:effectLst>
            </a:rPr>
            <a:t>On pomogao.</a:t>
          </a:r>
          <a:endParaRPr lang="sr-Latn-RS" sz="2200" kern="1200" noProof="0" dirty="0">
            <a:effectLst>
              <a:outerShdw blurRad="38100" dist="38100" dir="2700000" algn="tl">
                <a:srgbClr val="000000">
                  <a:alpha val="43137"/>
                </a:srgbClr>
              </a:outerShdw>
            </a:effectLst>
          </a:endParaRPr>
        </a:p>
      </dsp:txBody>
      <dsp:txXfrm>
        <a:off x="836010" y="1631925"/>
        <a:ext cx="3602211" cy="624029"/>
      </dsp:txXfrm>
    </dsp:sp>
    <dsp:sp modelId="{BF34FDA3-FEDE-4654-B83A-BB6765AA32CA}">
      <dsp:nvSpPr>
        <dsp:cNvPr id="0" name=""/>
        <dsp:cNvSpPr/>
      </dsp:nvSpPr>
      <dsp:spPr>
        <a:xfrm>
          <a:off x="0" y="2372706"/>
          <a:ext cx="691559" cy="691559"/>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802245" y="2372706"/>
          <a:ext cx="3669741" cy="691559"/>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solidFill>
                <a:schemeClr val="tx1"/>
              </a:solidFill>
              <a:effectLst/>
            </a:rPr>
            <a:t>Pomaže nam da </a:t>
          </a:r>
          <a:r>
            <a:rPr lang="sr-Latn-RS" sz="2200" b="1" kern="1200" noProof="0">
              <a:solidFill>
                <a:schemeClr val="tx1"/>
              </a:solidFill>
              <a:effectLst/>
            </a:rPr>
            <a:t>izdržimo nevolje.</a:t>
          </a:r>
          <a:endParaRPr lang="sr-Latn-RS" sz="2200" kern="1200" noProof="0" dirty="0">
            <a:solidFill>
              <a:schemeClr val="tx1"/>
            </a:solidFill>
            <a:effectLst/>
          </a:endParaRPr>
        </a:p>
      </dsp:txBody>
      <dsp:txXfrm>
        <a:off x="836010" y="2406471"/>
        <a:ext cx="3602211" cy="624029"/>
      </dsp:txXfrm>
    </dsp:sp>
    <dsp:sp modelId="{EEC8F494-8BFB-4FF6-9CAA-4EE35282B786}">
      <dsp:nvSpPr>
        <dsp:cNvPr id="0" name=""/>
        <dsp:cNvSpPr/>
      </dsp:nvSpPr>
      <dsp:spPr>
        <a:xfrm>
          <a:off x="0" y="3147252"/>
          <a:ext cx="691559" cy="691559"/>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802245" y="3147252"/>
          <a:ext cx="3669741" cy="691559"/>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solidFill>
                <a:schemeClr val="tx1"/>
              </a:solidFill>
              <a:effectLst/>
            </a:rPr>
            <a:t>Vodi nas ka </a:t>
          </a:r>
          <a:r>
            <a:rPr lang="sr-Latn-RS" sz="2200" b="1" kern="1200" noProof="0">
              <a:solidFill>
                <a:schemeClr val="tx1"/>
              </a:solidFill>
              <a:effectLst/>
            </a:rPr>
            <a:t>duhovnoj zrelosti.</a:t>
          </a:r>
          <a:endParaRPr lang="sr-Latn-RS" sz="2200" kern="1200" noProof="0" dirty="0">
            <a:solidFill>
              <a:schemeClr val="tx1"/>
            </a:solidFill>
            <a:effectLst/>
          </a:endParaRPr>
        </a:p>
      </dsp:txBody>
      <dsp:txXfrm>
        <a:off x="836010" y="3181017"/>
        <a:ext cx="3602211" cy="624029"/>
      </dsp:txXfrm>
    </dsp:sp>
    <dsp:sp modelId="{F0178A28-587B-4566-9F4C-42ACCB71AADD}">
      <dsp:nvSpPr>
        <dsp:cNvPr id="0" name=""/>
        <dsp:cNvSpPr/>
      </dsp:nvSpPr>
      <dsp:spPr>
        <a:xfrm>
          <a:off x="0" y="3921799"/>
          <a:ext cx="691559" cy="691559"/>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802245" y="3921799"/>
          <a:ext cx="3669741" cy="691559"/>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solidFill>
                <a:schemeClr val="tx1"/>
              </a:solidFill>
              <a:effectLst/>
            </a:rPr>
            <a:t>Podstiče nas da posredujemo </a:t>
          </a:r>
          <a:r>
            <a:rPr lang="sr-Latn-RS" sz="2200" b="1" kern="1200" noProof="0">
              <a:solidFill>
                <a:schemeClr val="tx1"/>
              </a:solidFill>
              <a:effectLst/>
            </a:rPr>
            <a:t>za druge.</a:t>
          </a:r>
          <a:endParaRPr lang="sr-Latn-RS" sz="2200" kern="1200" noProof="0" dirty="0">
            <a:solidFill>
              <a:schemeClr val="tx1"/>
            </a:solidFill>
            <a:effectLst/>
          </a:endParaRPr>
        </a:p>
      </dsp:txBody>
      <dsp:txXfrm>
        <a:off x="836010" y="3955564"/>
        <a:ext cx="3602211" cy="624029"/>
      </dsp:txXfrm>
    </dsp:sp>
    <dsp:sp modelId="{4870131D-BA17-429B-A251-A4FABFD6260C}">
      <dsp:nvSpPr>
        <dsp:cNvPr id="0" name=""/>
        <dsp:cNvSpPr/>
      </dsp:nvSpPr>
      <dsp:spPr>
        <a:xfrm>
          <a:off x="0" y="4696345"/>
          <a:ext cx="691559" cy="691559"/>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802245" y="4724492"/>
          <a:ext cx="3669741" cy="635266"/>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alpha val="43137"/>
                  </a:srgbClr>
                </a:outerShdw>
              </a:effectLst>
            </a:rPr>
            <a:t>Tešimo se međusobno kao što nas je </a:t>
          </a:r>
          <a:r>
            <a:rPr lang="sr-Latn-RS" sz="2200" b="1" kern="1200" noProof="0">
              <a:effectLst>
                <a:outerShdw blurRad="38100" dist="38100" dir="2700000" algn="tl">
                  <a:srgbClr val="000000">
                    <a:alpha val="43137"/>
                  </a:srgbClr>
                </a:outerShdw>
              </a:effectLst>
            </a:rPr>
            <a:t>Bog tešio.</a:t>
          </a:r>
          <a:endParaRPr lang="sr-Latn-RS" sz="2200" kern="1200" noProof="0" dirty="0">
            <a:effectLst>
              <a:outerShdw blurRad="38100" dist="38100" dir="2700000" algn="tl">
                <a:srgbClr val="000000">
                  <a:alpha val="43137"/>
                </a:srgbClr>
              </a:outerShdw>
            </a:effectLst>
          </a:endParaRPr>
        </a:p>
      </dsp:txBody>
      <dsp:txXfrm>
        <a:off x="833262" y="4755509"/>
        <a:ext cx="3607707" cy="573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Efes</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Makedonija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Korint</a:t>
          </a: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Judeja</a:t>
          </a: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Efes</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Korint</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Makedonija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Korint</a:t>
          </a: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alpha val="43137"/>
                  </a:srgbClr>
                </a:outerShdw>
              </a:effectLst>
              <a:latin typeface="Aptos" panose="02110004020202020204"/>
              <a:ea typeface="+mn-ea"/>
              <a:cs typeface="+mn-cs"/>
            </a:rPr>
            <a:t>Judeja</a:t>
          </a: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8F5C4D-81B3-4A89-9EFE-09E9711F03C1}" type="datetimeFigureOut">
              <a:rPr lang="hr-HR" smtClean="0"/>
              <a:t>14.8.2026.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092B1E-FF8A-4160-B619-97D823CE71B1}" type="slidenum">
              <a:rPr lang="hr-HR" smtClean="0"/>
              <a:t>‹Nº›</a:t>
            </a:fld>
            <a:endParaRPr lang="hr-HR"/>
          </a:p>
        </p:txBody>
      </p:sp>
    </p:spTree>
    <p:extLst>
      <p:ext uri="{BB962C8B-B14F-4D97-AF65-F5344CB8AC3E}">
        <p14:creationId xmlns:p14="http://schemas.microsoft.com/office/powerpoint/2010/main" val="3430032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1F092B1E-FF8A-4160-B619-97D823CE71B1}" type="slidenum">
              <a:rPr lang="hr-HR" smtClean="0"/>
              <a:t>11</a:t>
            </a:fld>
            <a:endParaRPr lang="hr-HR"/>
          </a:p>
        </p:txBody>
      </p:sp>
    </p:spTree>
    <p:extLst>
      <p:ext uri="{BB962C8B-B14F-4D97-AF65-F5344CB8AC3E}">
        <p14:creationId xmlns:p14="http://schemas.microsoft.com/office/powerpoint/2010/main" val="2919413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65076759"/>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442626304"/>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28762838"/>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76994661"/>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07429616"/>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9875792"/>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20070767"/>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96244834"/>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83791514"/>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85528769"/>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06505398"/>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54205700"/>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36980330"/>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55257974"/>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01896537"/>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15242670"/>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11529774"/>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27875170"/>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59737912"/>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08366815"/>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00416328"/>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43634867"/>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49176049"/>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2997651"/>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34713905"/>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85809198"/>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73863995"/>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61098297"/>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75556846"/>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83806279"/>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02541186"/>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89095616"/>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06786403"/>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2841928"/>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63115929"/>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6127920"/>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4432233"/>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132179368"/>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09860970"/>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1845175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7236821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332367653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6.jpeg"/><Relationship Id="rId2" Type="http://schemas.openxmlformats.org/officeDocument/2006/relationships/image" Target="../media/image32.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35.pn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2.xml"/><Relationship Id="rId5" Type="http://schemas.openxmlformats.org/officeDocument/2006/relationships/image" Target="../media/image6.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6.png"/><Relationship Id="rId3" Type="http://schemas.openxmlformats.org/officeDocument/2006/relationships/image" Target="../media/image10.jpeg"/><Relationship Id="rId7" Type="http://schemas.openxmlformats.org/officeDocument/2006/relationships/image" Target="../media/image13.png"/><Relationship Id="rId12" Type="http://schemas.microsoft.com/office/2007/relationships/hdphoto" Target="../media/hdphoto4.wdp"/><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5.png"/><Relationship Id="rId5" Type="http://schemas.microsoft.com/office/2007/relationships/hdphoto" Target="../media/hdphoto1.wdp"/><Relationship Id="rId15" Type="http://schemas.openxmlformats.org/officeDocument/2006/relationships/image" Target="../media/image17.jpeg"/><Relationship Id="rId10" Type="http://schemas.microsoft.com/office/2007/relationships/hdphoto" Target="../media/hdphoto3.wdp"/><Relationship Id="rId4" Type="http://schemas.openxmlformats.org/officeDocument/2006/relationships/image" Target="../media/image11.png"/><Relationship Id="rId9" Type="http://schemas.openxmlformats.org/officeDocument/2006/relationships/image" Target="../media/image14.png"/><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25.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58189" y="-174567"/>
            <a:ext cx="12333540" cy="93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E</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66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tromjesečje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29. </a:t>
            </a:r>
            <a:r>
              <a:rPr lang="hr-HR" sz="2000" b="1">
                <a:solidFill>
                  <a:srgbClr val="DDDDDD"/>
                </a:solidFill>
                <a:effectLst>
                  <a:outerShdw blurRad="38100" dist="38100" dir="2700000" algn="tl">
                    <a:srgbClr val="000000">
                      <a:alpha val="43137"/>
                    </a:srgbClr>
                  </a:outerShdw>
                </a:effectLst>
              </a:rPr>
              <a:t>avgust</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5" name="Picture 4">
            <a:extLst>
              <a:ext uri="{FF2B5EF4-FFF2-40B4-BE49-F238E27FC236}">
                <a16:creationId xmlns:a16="http://schemas.microsoft.com/office/drawing/2014/main" id="{79C5EE09-6024-4F8F-650D-EAF8CB2A675D}"/>
              </a:ext>
            </a:extLst>
          </p:cNvPr>
          <p:cNvPicPr>
            <a:picLocks noChangeAspect="1"/>
          </p:cNvPicPr>
          <p:nvPr/>
        </p:nvPicPr>
        <p:blipFill>
          <a:blip r:embed="rId3"/>
          <a:stretch>
            <a:fillRect/>
          </a:stretch>
        </p:blipFill>
        <p:spPr>
          <a:xfrm>
            <a:off x="-1" y="739833"/>
            <a:ext cx="12261273" cy="5503025"/>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18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5456420" cy="769441"/>
          </a:xfrm>
          <a:prstGeom prst="rect">
            <a:avLst/>
          </a:prstGeom>
          <a:noFill/>
        </p:spPr>
        <p:txBody>
          <a:bodyPr wrap="square">
            <a:spAutoFit/>
          </a:bodyPr>
          <a:lstStyle/>
          <a:p>
            <a:pPr algn="ctr"/>
            <a:r>
              <a:rPr lang="sr-Latn-RS" sz="4400" b="1" spc="600" noProof="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HRISTOV MIRIS</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4041" y="266832"/>
            <a:ext cx="7037959" cy="954107"/>
          </a:xfrm>
          <a:prstGeom prst="rect">
            <a:avLst/>
          </a:prstGeom>
          <a:noFill/>
        </p:spPr>
        <p:txBody>
          <a:bodyPr wrap="square">
            <a:spAutoFit/>
          </a:bodyPr>
          <a:lstStyle/>
          <a:p>
            <a:pPr algn="ctr"/>
            <a:r>
              <a:rPr lang="sr-Latn-RS" sz="2000" b="1">
                <a:solidFill>
                  <a:srgbClr val="BEE395"/>
                </a:solidFill>
                <a:effectLst>
                  <a:outerShdw blurRad="38100" dist="38100" dir="2700000" algn="tl">
                    <a:srgbClr val="000000">
                      <a:alpha val="43137"/>
                    </a:srgbClr>
                  </a:outerShdw>
                </a:effectLst>
                <a:latin typeface="Comic Sans MS" panose="030F0702030302020204" pitchFamily="66" charset="0"/>
              </a:rPr>
              <a:t>„Jer smo mi smo Hristov miris Bogu među </a:t>
            </a:r>
            <a:r>
              <a:rPr lang="sr-Latn-RS" sz="2000" b="1" dirty="0">
                <a:solidFill>
                  <a:srgbClr val="BEE395"/>
                </a:solidFill>
                <a:effectLst>
                  <a:outerShdw blurRad="38100" dist="38100" dir="2700000" algn="tl">
                    <a:srgbClr val="000000">
                      <a:alpha val="43137"/>
                    </a:srgbClr>
                  </a:outerShdw>
                </a:effectLst>
                <a:latin typeface="Comic Sans MS" panose="030F0702030302020204" pitchFamily="66" charset="0"/>
              </a:rPr>
              <a:t>onima koji se spasavaju i među onima </a:t>
            </a:r>
            <a:r>
              <a:rPr lang="sr-Latn-RS" sz="2000" b="1">
                <a:solidFill>
                  <a:srgbClr val="BEE395"/>
                </a:solidFill>
                <a:effectLst>
                  <a:outerShdw blurRad="38100" dist="38100" dir="2700000" algn="tl">
                    <a:srgbClr val="000000">
                      <a:alpha val="43137"/>
                    </a:srgbClr>
                  </a:outerShdw>
                </a:effectLst>
                <a:latin typeface="Comic Sans MS" panose="030F0702030302020204" pitchFamily="66" charset="0"/>
              </a:rPr>
              <a:t>koji ginu.“</a:t>
            </a:r>
            <a:endParaRPr lang="sr-Latn-RS" sz="2000" b="1" dirty="0">
              <a:solidFill>
                <a:srgbClr val="BEE395"/>
              </a:solidFill>
              <a:effectLst>
                <a:outerShdw blurRad="38100" dist="38100" dir="2700000" algn="tl">
                  <a:srgbClr val="000000">
                    <a:alpha val="43137"/>
                  </a:srgbClr>
                </a:outerShdw>
              </a:effectLst>
              <a:latin typeface="Comic Sans MS" panose="030F0702030302020204" pitchFamily="66" charset="0"/>
            </a:endParaRPr>
          </a:p>
          <a:p>
            <a:pPr algn="ctr"/>
            <a:r>
              <a:rPr lang="sr-Latn-RS" sz="1600" b="1" noProof="0" dirty="0">
                <a:solidFill>
                  <a:srgbClr val="BEE395"/>
                </a:solidFill>
                <a:effectLst>
                  <a:outerShdw blurRad="38100" dist="38100" dir="2700000" algn="tl">
                    <a:srgbClr val="000000">
                      <a:alpha val="43137"/>
                    </a:srgbClr>
                  </a:outerShdw>
                </a:effectLst>
                <a:latin typeface="Comic Sans MS" panose="030F0702030302020204" pitchFamily="66" charset="0"/>
              </a:rPr>
              <a:t>(2. Korinćanima 2,15)</a:t>
            </a:r>
            <a:endParaRPr lang="sr-Latn-RS" sz="2000" b="1" noProof="0"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997430" cy="1632435"/>
          </a:xfrm>
          <a:prstGeom prst="rect">
            <a:avLst/>
          </a:prstGeom>
          <a:noFill/>
        </p:spPr>
        <p:txBody>
          <a:bodyPr wrap="square" rtlCol="0">
            <a:spAutoFit/>
          </a:bodyPr>
          <a:lstStyle/>
          <a:p>
            <a:pPr>
              <a:lnSpc>
                <a:spcPts val="2400"/>
              </a:lnSpc>
              <a:spcBef>
                <a:spcPts val="600"/>
              </a:spcBef>
            </a:pPr>
            <a:r>
              <a:rPr lang="sr-Latn-RS" sz="2200" b="1" noProof="0" dirty="0"/>
              <a:t>Komentarišući kako je Bog „otvorio vrata“ </a:t>
            </a:r>
            <a:r>
              <a:rPr lang="sr-Latn-RS" sz="2200" b="1" noProof="0"/>
              <a:t>da se Evan- đelje </a:t>
            </a:r>
            <a:r>
              <a:rPr lang="sr-Latn-RS" sz="2200" b="1" noProof="0" dirty="0"/>
              <a:t>uspešno propoveda u </a:t>
            </a:r>
            <a:r>
              <a:rPr lang="sr-Latn-RS" sz="2200" b="1" noProof="0" dirty="0" err="1"/>
              <a:t>Troadi</a:t>
            </a:r>
            <a:r>
              <a:rPr lang="sr-Latn-RS" sz="2200" b="1" noProof="0" dirty="0"/>
              <a:t>, Pavle kroz hvalu pobednički izjavljuje</a:t>
            </a:r>
            <a:r>
              <a:rPr lang="sr-Latn-RS" sz="2200" b="1"/>
              <a:t>: „</a:t>
            </a:r>
            <a:r>
              <a:rPr lang="hr-HR" sz="2200" b="1"/>
              <a:t>Ali h</a:t>
            </a:r>
            <a:r>
              <a:rPr lang="en-US" sz="2200" b="1"/>
              <a:t>vala Bogu</a:t>
            </a:r>
            <a:r>
              <a:rPr lang="sr-Latn-RS" sz="2200" b="1"/>
              <a:t> koji  svagda na- ma daje pobedu </a:t>
            </a:r>
            <a:r>
              <a:rPr lang="sr-Latn-RS" sz="2200" b="1" dirty="0"/>
              <a:t>u </a:t>
            </a:r>
            <a:r>
              <a:rPr lang="sr-Latn-RS" sz="2200" b="1"/>
              <a:t>Hristu Isusu i kroz nas javlja miris poznanja svojega na svakom mestu </a:t>
            </a:r>
            <a:r>
              <a:rPr lang="sr-Latn-RS" sz="2200" b="1" dirty="0"/>
              <a:t>“ </a:t>
            </a:r>
            <a:r>
              <a:rPr lang="sr-Latn-RS" sz="2200" b="1" noProof="0" dirty="0"/>
              <a:t>(2. Kor.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2435"/>
          </a:xfrm>
          <a:prstGeom prst="rect">
            <a:avLst/>
          </a:prstGeom>
          <a:noFill/>
        </p:spPr>
        <p:txBody>
          <a:bodyPr wrap="square">
            <a:spAutoFit/>
          </a:bodyPr>
          <a:lstStyle/>
          <a:p>
            <a:pPr>
              <a:lnSpc>
                <a:spcPts val="2400"/>
              </a:lnSpc>
              <a:spcBef>
                <a:spcPts val="600"/>
              </a:spcBef>
            </a:pPr>
            <a:r>
              <a:rPr lang="sr-Latn-RS" sz="2200" b="1" noProof="0" dirty="0"/>
              <a:t>Poput sveprisutnog mirisa, poznanje Hrista dopire do svake duše. Za </a:t>
            </a:r>
            <a:r>
              <a:rPr lang="sr-Latn-RS" sz="2200" b="1" noProof="0" dirty="0" err="1"/>
              <a:t>Korinćane</a:t>
            </a:r>
            <a:r>
              <a:rPr lang="sr-Latn-RS" sz="2200" b="1" noProof="0" dirty="0"/>
              <a:t>, kao i za nas, ovo je miris večnog života. Međutim, za one koji odbacuju poziv, to je miris smrti (2. Kor</a:t>
            </a:r>
            <a:r>
              <a:rPr lang="sr-Latn-RS" sz="2200" b="1" noProof="0"/>
              <a:t>. 2,15.16</a:t>
            </a:r>
            <a:r>
              <a:rPr lang="sr-Latn-RS" sz="2200" b="1" noProof="0" dirty="0"/>
              <a:t>).</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628073"/>
            <a:ext cx="4432165" cy="1940211"/>
          </a:xfrm>
          <a:prstGeom prst="rect">
            <a:avLst/>
          </a:prstGeom>
          <a:noFill/>
        </p:spPr>
        <p:txBody>
          <a:bodyPr wrap="square">
            <a:spAutoFit/>
          </a:bodyPr>
          <a:lstStyle/>
          <a:p>
            <a:pPr>
              <a:lnSpc>
                <a:spcPts val="2400"/>
              </a:lnSpc>
              <a:spcBef>
                <a:spcPts val="600"/>
              </a:spcBef>
            </a:pPr>
            <a:r>
              <a:rPr lang="sr-Latn-RS" sz="2200" b="1" noProof="0" dirty="0"/>
              <a:t>Stavljajući </a:t>
            </a:r>
            <a:r>
              <a:rPr lang="sr-Latn-RS" sz="2200" b="1" noProof="0"/>
              <a:t>naglasak na odgovor- nost koja to podrazumeva</a:t>
            </a:r>
            <a:r>
              <a:rPr lang="sr-Latn-RS" sz="2200" b="1"/>
              <a:t>,</a:t>
            </a:r>
            <a:r>
              <a:rPr lang="sr-Latn-RS" sz="2200" b="1" noProof="0"/>
              <a:t> </a:t>
            </a:r>
            <a:r>
              <a:rPr lang="sr-Latn-RS" sz="2200" b="1" noProof="0" dirty="0"/>
              <a:t>Pavle objašnjava da se poruka mora prenositi iskreno, bez traženja ikakve lične koristi, već spasenja slušaoca (2. Kor.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749509" y="728260"/>
            <a:ext cx="11197652" cy="5401479"/>
          </a:xfrm>
          <a:prstGeom prst="rect">
            <a:avLst/>
          </a:prstGeom>
          <a:noFill/>
        </p:spPr>
        <p:txBody>
          <a:bodyPr wrap="square">
            <a:spAutoFit/>
          </a:bodyPr>
          <a:lstStyle/>
          <a:p>
            <a:pPr>
              <a:spcBef>
                <a:spcPts val="600"/>
              </a:spcBef>
            </a:pPr>
            <a:r>
              <a:rPr lang="sr-Latn-RS" sz="3400" b="1" noProof="0" dirty="0">
                <a:latin typeface="Constantia" panose="02030602050306030303" pitchFamily="18" charset="0"/>
              </a:rPr>
              <a:t>„Ovaj verni glasnik doneo je radosnu vest da se među </a:t>
            </a:r>
            <a:r>
              <a:rPr lang="sr-Latn-RS" sz="3400" b="1" noProof="0" dirty="0" err="1">
                <a:latin typeface="Constantia" panose="02030602050306030303" pitchFamily="18" charset="0"/>
              </a:rPr>
              <a:t>korintskim</a:t>
            </a:r>
            <a:r>
              <a:rPr lang="sr-Latn-RS" sz="3400" b="1" noProof="0" dirty="0">
                <a:latin typeface="Constantia" panose="02030602050306030303" pitchFamily="18" charset="0"/>
              </a:rPr>
              <a:t> vernicima dogodila divna promena. Mnogi su prihvatili upute sadržane u Pavlovom pismu i pokajali se za svoje grehe. Njihovi životi više nisu bili ukor hrišćanstvu, već su vršili snažan uticaj u korist praktične pobožnosti... “</a:t>
            </a:r>
          </a:p>
          <a:p>
            <a:pPr>
              <a:spcBef>
                <a:spcPts val="600"/>
              </a:spcBef>
            </a:pPr>
            <a:r>
              <a:rPr lang="sr-Latn-RS" sz="3400" b="1" noProof="0" dirty="0">
                <a:latin typeface="Constantia" panose="02030602050306030303" pitchFamily="18" charset="0"/>
              </a:rPr>
              <a:t>To pokajanje, koje je nastalo pod uticajem božanske blagodati na srce, dovešće do ispovedanja i napuštanja greha. Takvi su bili plodovi za koje je apostol izjavio da su se videli u životu </a:t>
            </a:r>
            <a:r>
              <a:rPr lang="sr-Latn-RS" sz="3400" b="1" noProof="0" dirty="0" err="1">
                <a:latin typeface="Constantia" panose="02030602050306030303" pitchFamily="18" charset="0"/>
              </a:rPr>
              <a:t>korintskih</a:t>
            </a:r>
            <a:r>
              <a:rPr lang="sr-Latn-RS" sz="3400" b="1" noProof="0" dirty="0">
                <a:latin typeface="Constantia" panose="02030602050306030303" pitchFamily="18" charset="0"/>
              </a:rPr>
              <a:t> vernika.”</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7324678" y="6400614"/>
            <a:ext cx="4400500" cy="338554"/>
          </a:xfrm>
          <a:prstGeom prst="rect">
            <a:avLst/>
          </a:prstGeom>
          <a:noFill/>
        </p:spPr>
        <p:txBody>
          <a:bodyPr wrap="none" rtlCol="0">
            <a:spAutoFit/>
          </a:bodyPr>
          <a:lstStyle/>
          <a:p>
            <a:pPr algn="r"/>
            <a:r>
              <a:rPr lang="sr-Latn-RS" sz="1600" b="1" noProof="0"/>
              <a:t>Elen G. Vajt, </a:t>
            </a:r>
            <a:r>
              <a:rPr lang="sr-Latn-RS" sz="1600" i="1" noProof="0"/>
              <a:t>Dela </a:t>
            </a:r>
            <a:r>
              <a:rPr lang="sr-Latn-RS" sz="1600" i="1" noProof="0" dirty="0"/>
              <a:t>apostolska, </a:t>
            </a:r>
            <a:r>
              <a:rPr lang="sr-Latn-RS" sz="1600" b="1" noProof="0" dirty="0"/>
              <a:t>str</a:t>
            </a:r>
            <a:r>
              <a:rPr lang="sr-Latn-RS" sz="1600" b="1" noProof="0"/>
              <a:t>. 324. original.</a:t>
            </a:r>
            <a:endParaRPr lang="sr-Latn-RS" sz="1600" b="1" noProof="0" dirty="0"/>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69011" y="3485072"/>
            <a:ext cx="12135115" cy="3046988"/>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Korinćani su smatrali da se ne mogu osloniti na Pavla. Osjećali su da ih ne voli dovoljno (2. Kor. 1,17). Kao odgovor, Pavao je zamolio Korinćane da razmisle o Isusu i radosnoj vijesti. Pavao je držao svoja obećanja Korinćanima, baš kao što je Bog držao svoja obećanja njima zbog Isusa (2. Kor. 1,18–22). Zato Pavao kaže: "Isus kaže da na sva Božja mnoga obećanja" (2. Kor. 1,20, NLV). Pavlov odgovor nam pokazuje da Isus "nije netko tko mijenja svoju poruku između 'Da' i 'Ne'. Uvijek kaže 'Da,' i čini što kaže" (2. Kor. 1,19).</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Služba vođena ljubavlju</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da primenimo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Služba vođena ljubavlju</a:t>
            </a:r>
            <a:r>
              <a:rPr lang="hr-HR" sz="2800" dirty="0">
                <a:solidFill>
                  <a:srgbClr val="FFFF99"/>
                </a:solidFill>
              </a:rPr>
              <a:t>”, možemo  koristiti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4753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1,3-7.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Koji razlog Pavle navodi za svoju zahvalnost u tom odlomku?</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1,8-11.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Za što Pavle ovdje zahvaljuje?</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,1,12-14; 2,17; 4,2.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 se u Pavlovoj iskrenosti otkriva njegova ljubav prema Korijćanima?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1,14.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U šta</a:t>
            </a:r>
            <a:r>
              <a:rPr kumimoji="0" lang="hr-HR" sz="1400" b="1" i="0" u="none" strike="noStrike" kern="1200" cap="none" spc="0" normalizeH="0" noProof="0" dirty="0">
                <a:ln>
                  <a:noFill/>
                </a:ln>
                <a:solidFill>
                  <a:srgbClr val="FFFFFF"/>
                </a:solidFill>
                <a:effectLst/>
                <a:uLnTx/>
                <a:uFillTx/>
                <a:latin typeface="Arial"/>
                <a:ea typeface="+mn-ea"/>
                <a:cs typeface="Arial" charset="0"/>
              </a:rPr>
              <a:t>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je Pavle siguran u vezi sa njegovim rečima, namerama i postupcima?</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16,5-7.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Koji je bio Pavlov prvobitni plan putovanja?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7,5-13.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Kakav je bio rezultat Pavlovog pisma Korinćanima i kakva je bila njegova reakcija?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2. Kor.2,5-11.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Koja je glavna misao u tom odlomku?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2,12.13.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Kuda je Pavle, nakon što im je napisao “strogu poslanicu“ otišao? Šta je tamo radio?</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Kor.14-17.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Kakva je bila Pavlova reakcija?</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949700"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2.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2</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,4:</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333948" y="1"/>
            <a:ext cx="2253343" cy="1879600"/>
          </a:xfrm>
          <a:prstGeom prst="rect">
            <a:avLst/>
          </a:prstGeom>
        </p:spPr>
      </p:pic>
      <p:sp>
        <p:nvSpPr>
          <p:cNvPr id="7" name="TextBox 6">
            <a:extLst>
              <a:ext uri="{FF2B5EF4-FFF2-40B4-BE49-F238E27FC236}">
                <a16:creationId xmlns:a16="http://schemas.microsoft.com/office/drawing/2014/main" id="{CD5A93C5-57DB-750F-A2B7-AA8D1C20BBC5}"/>
              </a:ext>
            </a:extLst>
          </p:cNvPr>
          <p:cNvSpPr txBox="1"/>
          <p:nvPr/>
        </p:nvSpPr>
        <p:spPr>
          <a:xfrm>
            <a:off x="1333948" y="2867891"/>
            <a:ext cx="7967994"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“Pisah vam naime uz mnoge suze iz velike nevolje i tjeskobe srca, ne da se ražalostite, nego da upoznate ljubav koju izobilno imam      prema vama.“ (VŽB)</a:t>
            </a:r>
            <a:endParaRPr kumimoji="0" lang="hr-HR"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8AD45EC4-1C92-231F-B372-F29ECA95071D}"/>
              </a:ext>
            </a:extLst>
          </p:cNvPr>
          <p:cNvPicPr>
            <a:picLocks noChangeAspect="1"/>
          </p:cNvPicPr>
          <p:nvPr/>
        </p:nvPicPr>
        <p:blipFill>
          <a:blip r:embed="rId4"/>
          <a:stretch>
            <a:fillRect/>
          </a:stretch>
        </p:blipFill>
        <p:spPr>
          <a:xfrm>
            <a:off x="7531332" y="30185"/>
            <a:ext cx="4763192"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3416320"/>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Ov</a:t>
            </a:r>
            <a:r>
              <a:rPr kumimoji="0" lang="hr-HR" sz="2400" b="1" i="0" u="none" strike="noStrike" kern="1200" cap="none" spc="0" normalizeH="0" baseline="0" noProof="0">
                <a:ln>
                  <a:noFill/>
                </a:ln>
                <a:solidFill>
                  <a:srgbClr val="FFFFFF"/>
                </a:solidFill>
                <a:effectLst/>
                <a:uLnTx/>
                <a:uFillTx/>
                <a:latin typeface="Arial"/>
                <a:ea typeface="+mn-ea"/>
                <a:cs typeface="Arial" charset="0"/>
              </a:rPr>
              <a:t>e sedmice</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pouk</a:t>
            </a:r>
            <a:r>
              <a:rPr kumimoji="0" lang="en-US" sz="2400" b="1" i="0" u="none" strike="noStrike" kern="1200" cap="none" spc="0" normalizeH="0" baseline="0" noProof="0">
                <a:ln>
                  <a:noFill/>
                </a:ln>
                <a:solidFill>
                  <a:srgbClr val="FFFFFF"/>
                </a:solidFill>
                <a:effectLst/>
                <a:uLnTx/>
                <a:uFillTx/>
                <a:latin typeface="Arial"/>
                <a:ea typeface="+mn-ea"/>
                <a:cs typeface="Arial" charset="0"/>
              </a:rPr>
              <a:t>a ističe niz važnih tema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hr-HR" sz="2400" b="1" i="0" u="none" strike="noStrike" kern="1200" cap="none" spc="0" normalizeH="0" baseline="0" noProof="0">
                <a:ln>
                  <a:noFill/>
                </a:ln>
                <a:solidFill>
                  <a:srgbClr val="FFFFFF"/>
                </a:solidFill>
                <a:effectLst/>
                <a:uLnTx/>
                <a:uFillTx/>
                <a:latin typeface="Arial"/>
                <a:ea typeface="+mn-ea"/>
                <a:cs typeface="Arial" charset="0"/>
              </a:rPr>
              <a:t>Hri</a:t>
            </a:r>
            <a:r>
              <a:rPr kumimoji="0" lang="en-US" sz="2400" b="1" i="0" u="none" strike="noStrike" kern="1200" cap="none" spc="0" normalizeH="0" baseline="0" noProof="0">
                <a:ln>
                  <a:noFill/>
                </a:ln>
                <a:solidFill>
                  <a:srgbClr val="FFFFFF"/>
                </a:solidFill>
                <a:effectLst/>
                <a:uLnTx/>
                <a:uFillTx/>
                <a:latin typeface="Arial"/>
                <a:ea typeface="+mn-ea"/>
                <a:cs typeface="Arial" charset="0"/>
              </a:rPr>
              <a:t>šćanstvo je više od temeljnih uverenja ili teoloških razmišljanja. Uključuje ljude, zajednice i Boga koji je s</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nama u našim najmračnijim trenucima ili na našim najvišim planinama uspeha. U drugoj poslanici Korinćanima možemo mnogo naučiti o Pavlov</a:t>
            </a:r>
            <a:r>
              <a:rPr kumimoji="0" lang="hr-HR" sz="2400" b="1" i="0" u="none" strike="noStrike" kern="1200" cap="none" spc="0" normalizeH="0" baseline="0" noProof="0">
                <a:ln>
                  <a:noFill/>
                </a:ln>
                <a:solidFill>
                  <a:srgbClr val="FFFFFF"/>
                </a:solidFill>
                <a:effectLst/>
                <a:uLnTx/>
                <a:uFillTx/>
                <a:latin typeface="Arial"/>
                <a:ea typeface="+mn-ea"/>
                <a:cs typeface="Arial" charset="0"/>
              </a:rPr>
              <a:t>om</a:t>
            </a:r>
            <a:r>
              <a:rPr kumimoji="0" lang="en-US" sz="2400" b="1" i="0" u="none" strike="noStrike" kern="1200" cap="none" spc="0" normalizeH="0" baseline="0" noProof="0">
                <a:ln>
                  <a:noFill/>
                </a:ln>
                <a:solidFill>
                  <a:srgbClr val="FFFFFF"/>
                </a:solidFill>
                <a:effectLst/>
                <a:uLnTx/>
                <a:uFillTx/>
                <a:latin typeface="Arial"/>
                <a:ea typeface="+mn-ea"/>
                <a:cs typeface="Arial" charset="0"/>
              </a:rPr>
              <a:t> životu i službi kroz njegov odnos s</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crkvom. Ponovo shvaćamo da više od naših reči, naši stavovi i odnosi prenose miris </a:t>
            </a:r>
            <a:r>
              <a:rPr kumimoji="0" lang="hr-HR" sz="2400" b="1" i="0" u="none" strike="noStrike" kern="1200" cap="none" spc="0" normalizeH="0" baseline="0" noProof="0">
                <a:ln>
                  <a:noFill/>
                </a:ln>
                <a:solidFill>
                  <a:srgbClr val="FFFFFF"/>
                </a:solidFill>
                <a:effectLst/>
                <a:uLnTx/>
                <a:uFillTx/>
                <a:latin typeface="Arial"/>
                <a:ea typeface="+mn-ea"/>
                <a:cs typeface="Arial" charset="0"/>
              </a:rPr>
              <a:t>H</a:t>
            </a:r>
            <a:r>
              <a:rPr kumimoji="0" lang="en-US" sz="2400" b="1" i="0" u="none" strike="noStrike" kern="1200" cap="none" spc="0" normalizeH="0" baseline="0" noProof="0">
                <a:ln>
                  <a:noFill/>
                </a:ln>
                <a:solidFill>
                  <a:srgbClr val="FFFFFF"/>
                </a:solidFill>
                <a:effectLst/>
                <a:uLnTx/>
                <a:uFillTx/>
                <a:latin typeface="Arial"/>
                <a:ea typeface="+mn-ea"/>
                <a:cs typeface="Arial" charset="0"/>
              </a:rPr>
              <a:t>rista i privlače svet koji žudi za nadom.</a:t>
            </a: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4" y="118586"/>
            <a:ext cx="3527887" cy="329320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24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„Jer pisao </a:t>
            </a:r>
            <a:r>
              <a:rPr kumimoji="0" lang="sr-Latn-R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sam vam iz </a:t>
            </a:r>
            <a:r>
              <a:rPr kumimoji="0" lang="sr-Latn-RS" sz="24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velike nevolje, teskobnog srca i uz mnoge suze</a:t>
            </a:r>
            <a:r>
              <a:rPr lang="sr-Latn-RS" sz="2400" b="1">
                <a:solidFill>
                  <a:prstClr val="white"/>
                </a:solidFill>
                <a:effectLst>
                  <a:outerShdw blurRad="38100" dist="38100" dir="2700000" algn="tl">
                    <a:srgbClr val="000000"/>
                  </a:outerShdw>
                </a:effectLst>
                <a:latin typeface="Comic Sans MS" panose="030F0702030302020204" pitchFamily="66" charset="0"/>
              </a:rPr>
              <a:t>.Ali </a:t>
            </a:r>
            <a:r>
              <a:rPr kumimoji="0" lang="sr-Latn-RS" sz="24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sr-Latn-R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ne </a:t>
            </a:r>
            <a:r>
              <a:rPr kumimoji="0" lang="sr-Latn-RS" sz="24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da se ražalostite, </a:t>
            </a:r>
            <a:r>
              <a:rPr kumimoji="0" lang="sr-Latn-R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nego </a:t>
            </a:r>
            <a:r>
              <a:rPr kumimoji="0" lang="sr-Latn-RS" sz="24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da upoznate moju ljubav, koju u izobilju imam za vas.“</a:t>
            </a:r>
            <a:endParaRPr kumimoji="0" lang="sr-Latn-R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kumimoji="0" lang="sr-Latn-RS"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Korinćanima 2,4 (SSP)  </a:t>
            </a:r>
            <a:endParaRPr kumimoji="0" lang="sr-Latn-R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565270" y="4184175"/>
            <a:ext cx="4353714" cy="2708434"/>
          </a:xfrm>
          <a:prstGeom prst="rect">
            <a:avLst/>
          </a:prstGeom>
          <a:noFill/>
        </p:spPr>
        <p:txBody>
          <a:bodyPr wrap="square" rtlCol="0">
            <a:spAutoFit/>
          </a:bodyPr>
          <a:lstStyle/>
          <a:p>
            <a:pPr>
              <a:spcBef>
                <a:spcPts val="1800"/>
              </a:spcBef>
            </a:pPr>
            <a:r>
              <a:rPr lang="sr-Latn-RS" sz="2200" b="1" noProof="0" dirty="0">
                <a:solidFill>
                  <a:schemeClr val="bg1"/>
                </a:solidFill>
                <a:highlight>
                  <a:srgbClr val="C51F23"/>
                </a:highlight>
              </a:rPr>
              <a:t>Božja uteha u patnji</a:t>
            </a:r>
          </a:p>
          <a:p>
            <a:pPr>
              <a:spcBef>
                <a:spcPts val="1800"/>
              </a:spcBef>
            </a:pPr>
            <a:r>
              <a:rPr lang="sr-Latn-RS" sz="2200" b="1" noProof="0" dirty="0">
                <a:solidFill>
                  <a:schemeClr val="bg1"/>
                </a:solidFill>
                <a:highlight>
                  <a:srgbClr val="6E20B5"/>
                </a:highlight>
              </a:rPr>
              <a:t>Svetost i iskrenost u službi</a:t>
            </a:r>
          </a:p>
          <a:p>
            <a:pPr>
              <a:spcBef>
                <a:spcPts val="1800"/>
              </a:spcBef>
            </a:pPr>
            <a:r>
              <a:rPr lang="sr-Latn-RS" sz="2200" b="1" noProof="0" dirty="0">
                <a:solidFill>
                  <a:schemeClr val="bg1"/>
                </a:solidFill>
                <a:highlight>
                  <a:srgbClr val="0975A4"/>
                </a:highlight>
              </a:rPr>
              <a:t>Ponašati se mudro</a:t>
            </a:r>
          </a:p>
          <a:p>
            <a:pPr>
              <a:spcBef>
                <a:spcPts val="1800"/>
              </a:spcBef>
            </a:pPr>
            <a:r>
              <a:rPr lang="sr-Latn-RS" sz="2200" b="1" noProof="0" dirty="0">
                <a:solidFill>
                  <a:schemeClr val="bg1"/>
                </a:solidFill>
                <a:highlight>
                  <a:srgbClr val="099E3D"/>
                </a:highlight>
              </a:rPr>
              <a:t>Oproštenje i obnova</a:t>
            </a:r>
          </a:p>
          <a:p>
            <a:pPr>
              <a:spcBef>
                <a:spcPts val="1800"/>
              </a:spcBef>
            </a:pPr>
            <a:r>
              <a:rPr lang="sr-Latn-RS" sz="2200" b="1" noProof="0" dirty="0">
                <a:solidFill>
                  <a:schemeClr val="bg1"/>
                </a:solidFill>
                <a:highlight>
                  <a:srgbClr val="CB7B2B"/>
                </a:highlight>
              </a:rPr>
              <a:t>Hristov miris</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52614"/>
            <a:ext cx="6619875" cy="1107996"/>
          </a:xfrm>
          <a:prstGeom prst="rect">
            <a:avLst/>
          </a:prstGeom>
          <a:noFill/>
        </p:spPr>
        <p:txBody>
          <a:bodyPr wrap="square" rtlCol="0">
            <a:spAutoFit/>
          </a:bodyPr>
          <a:lstStyle/>
          <a:p>
            <a:pPr>
              <a:spcBef>
                <a:spcPts val="600"/>
              </a:spcBef>
            </a:pPr>
            <a:r>
              <a:rPr lang="sr-Latn-RS" sz="2200" b="1" noProof="0" dirty="0"/>
              <a:t>Dok dublje proučavamo Pavlovu drugu poslanicu Korinćanima, primećujemo da je apostol vrlo zainteresovan za dobrobit crkve.</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801040"/>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07331"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6407331"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6407331"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6407331"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6407331"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4182679"/>
            <a:ext cx="4880008" cy="2557823"/>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346252"/>
            <a:ext cx="6741772" cy="1785104"/>
          </a:xfrm>
          <a:prstGeom prst="rect">
            <a:avLst/>
          </a:prstGeom>
          <a:noFill/>
        </p:spPr>
        <p:txBody>
          <a:bodyPr wrap="square">
            <a:spAutoFit/>
          </a:bodyPr>
          <a:lstStyle/>
          <a:p>
            <a:pPr lvl="0">
              <a:spcBef>
                <a:spcPts val="600"/>
              </a:spcBef>
              <a:defRPr/>
            </a:pPr>
            <a:r>
              <a:rPr kumimoji="0" lang="sr-Latn-RS" sz="2200" b="1" i="0" u="none" strike="noStrike" kern="1200" cap="none" spc="0" normalizeH="0" baseline="0" noProof="0" dirty="0">
                <a:ln>
                  <a:noFill/>
                </a:ln>
                <a:solidFill>
                  <a:prstClr val="black"/>
                </a:solidFill>
                <a:effectLst/>
                <a:uLnTx/>
                <a:uFillTx/>
                <a:latin typeface="Aptos" panose="02110004020202020204"/>
              </a:rPr>
              <a:t>Pavle priprema crkvu da se suoči s tim teškoćama, i unutrašnjim i spoljašnjim, te ih uči da izgrade telo ujedinjeno u nesebičnoj ljubavi. Iz ovog saveta danas možemo naučiti kako da budemo „</a:t>
            </a:r>
            <a:r>
              <a:rPr lang="sr-Latn-RS" sz="2200" b="1" noProof="0" dirty="0">
                <a:solidFill>
                  <a:prstClr val="black"/>
                </a:solidFill>
              </a:rPr>
              <a:t>miris života koji vodi u život </a:t>
            </a:r>
            <a:r>
              <a:rPr kumimoji="0" lang="sr-Latn-RS" sz="2200" b="1" i="0" u="none" strike="noStrike" kern="1200" cap="none" spc="0" normalizeH="0" baseline="0" noProof="0" dirty="0">
                <a:ln>
                  <a:noFill/>
                </a:ln>
                <a:solidFill>
                  <a:prstClr val="black"/>
                </a:solidFill>
                <a:effectLst/>
                <a:uLnTx/>
                <a:uFillTx/>
                <a:latin typeface="Aptos" panose="02110004020202020204"/>
              </a:rPr>
              <a:t>“ (2. Kor.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073737"/>
            <a:ext cx="6619874"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Iako nikada nije bilo lako ići Božjim putevima u ovom svetu ispunjenom grehom, u prvom veku proglašavanje sebe hrišćaninom moglo je uključivati ozbiljne poteškoće.</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sr-Latn-RS" sz="4400" b="1" noProof="0" dirty="0">
                <a:ln w="22225">
                  <a:noFill/>
                  <a:prstDash val="solid"/>
                </a:ln>
                <a:solidFill>
                  <a:schemeClr val="accent2">
                    <a:lumMod val="40000"/>
                    <a:lumOff val="60000"/>
                  </a:schemeClr>
                </a:solidFill>
                <a:effectLst>
                  <a:outerShdw blurRad="38100" dist="38100" dir="2700000" algn="tl">
                    <a:srgbClr val="000000">
                      <a:alpha val="43137"/>
                    </a:srgbClr>
                  </a:outerShdw>
                </a:effectLst>
              </a:rPr>
              <a:t>BOŽJA UTEHA U PATNJI</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707886"/>
          </a:xfrm>
          <a:prstGeom prst="rect">
            <a:avLst/>
          </a:prstGeom>
          <a:noFill/>
        </p:spPr>
        <p:txBody>
          <a:bodyPr wrap="square">
            <a:spAutoFit/>
          </a:bodyPr>
          <a:lstStyle/>
          <a:p>
            <a:pPr algn="ctr"/>
            <a:r>
              <a:rPr lang="sr-Latn-RS" sz="2000" b="1" noProof="0"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„Koji nas teši u svakoj našoj nevolji, da bismo i mi mogli utešiti one koji su u bilo kakvoj nevolji, utehom kojom nas same teši Bog.“ </a:t>
            </a:r>
            <a:r>
              <a:rPr lang="sr-Latn-RS" sz="1600" b="1" noProof="0"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Korinćanima 1,4)</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412470"/>
            <a:ext cx="7212430" cy="1107996"/>
          </a:xfrm>
          <a:prstGeom prst="rect">
            <a:avLst/>
          </a:prstGeom>
          <a:noFill/>
        </p:spPr>
        <p:txBody>
          <a:bodyPr wrap="square" rtlCol="0">
            <a:spAutoFit/>
          </a:bodyPr>
          <a:lstStyle/>
          <a:p>
            <a:pPr>
              <a:spcBef>
                <a:spcPts val="600"/>
              </a:spcBef>
            </a:pPr>
            <a:r>
              <a:rPr lang="sr-Latn-RS" sz="2200" b="1" noProof="0" dirty="0"/>
              <a:t>Druga Korinćanima je poslanica u kojoj Pavle najviše govori o utehi. Crkva je prolazila kroz teško vreme, a Pavlovo prethodno pismo ih je bacilo u stanje tuge.</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1278465867"/>
              </p:ext>
            </p:extLst>
          </p:nvPr>
        </p:nvGraphicFramePr>
        <p:xfrm>
          <a:off x="7643011" y="1462520"/>
          <a:ext cx="4471987" cy="5395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602993"/>
            <a:ext cx="2781700" cy="3139321"/>
          </a:xfrm>
          <a:prstGeom prst="rect">
            <a:avLst/>
          </a:prstGeom>
          <a:noFill/>
        </p:spPr>
        <p:txBody>
          <a:bodyPr wrap="square">
            <a:spAutoFit/>
          </a:bodyPr>
          <a:lstStyle/>
          <a:p>
            <a:pPr>
              <a:spcBef>
                <a:spcPts val="600"/>
              </a:spcBef>
            </a:pPr>
            <a:r>
              <a:rPr lang="sr-Latn-RS" sz="2200" b="1" noProof="0" dirty="0"/>
              <a:t>I sam je prošao kroz situacije kada mu je život bio u opasnosti i kada je postao obeshrabren (2. Kor. 1,8-10). Ali Bog ga je utešio, a sada on tu utehu prenosi crkvi (2. Kor.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523620"/>
            <a:ext cx="7212430" cy="1107996"/>
          </a:xfrm>
          <a:prstGeom prst="rect">
            <a:avLst/>
          </a:prstGeom>
          <a:noFill/>
        </p:spPr>
        <p:txBody>
          <a:bodyPr wrap="square">
            <a:spAutoFit/>
          </a:bodyPr>
          <a:lstStyle/>
          <a:p>
            <a:pPr lvl="0">
              <a:spcBef>
                <a:spcPts val="600"/>
              </a:spcBef>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Ali ta </a:t>
            </a:r>
            <a:r>
              <a:rPr lang="sr-Latn-RS" sz="2200" b="1" dirty="0">
                <a:solidFill>
                  <a:prstClr val="black"/>
                </a:solidFill>
              </a:rPr>
              <a:t>tuga je bila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„božanska“ i vodila je do pokajanja </a:t>
            </a:r>
            <a:b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(2. Kor. 7,10). Zato Pavle ne želi da ih ta tuga savlada, već da budu utešeni.</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sr-Latn-RS" sz="4400" b="1" noProof="0" dirty="0">
                <a:ln/>
                <a:solidFill>
                  <a:schemeClr val="accent3"/>
                </a:solidFill>
              </a:rPr>
              <a:t>SVETOST I ISKRENOST U SLUŽBI</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707886"/>
          </a:xfrm>
          <a:prstGeom prst="rect">
            <a:avLst/>
          </a:prstGeom>
          <a:noFill/>
        </p:spPr>
        <p:txBody>
          <a:bodyPr wrap="square">
            <a:spAutoFit/>
            <a:scene3d>
              <a:camera prst="orthographicFront"/>
              <a:lightRig rig="threePt" dir="t"/>
            </a:scene3d>
            <a:sp3d extrusionH="57150">
              <a:bevelT w="38100" h="38100"/>
            </a:sp3d>
          </a:bodyPr>
          <a:lstStyle/>
          <a:p>
            <a:pPr algn="ctr"/>
            <a:r>
              <a:rPr lang="sr-Latn-RS" sz="2000" b="1" noProof="0" dirty="0">
                <a:solidFill>
                  <a:schemeClr val="accent1">
                    <a:lumMod val="75000"/>
                  </a:schemeClr>
                </a:solidFill>
                <a:latin typeface="Comic Sans MS" panose="030F0702030302020204" pitchFamily="66" charset="0"/>
              </a:rPr>
              <a:t>„</a:t>
            </a:r>
            <a:r>
              <a:rPr lang="sr-Latn-RS" sz="2000" b="1" noProof="0">
                <a:solidFill>
                  <a:schemeClr val="accent1">
                    <a:lumMod val="75000"/>
                  </a:schemeClr>
                </a:solidFill>
                <a:latin typeface="Comic Sans MS" panose="030F0702030302020204" pitchFamily="66" charset="0"/>
              </a:rPr>
              <a:t>A ovim se hvalimo, naša savest svedoči da smo u svetosti i iskrenosti koje dolaze od Boga živeli </a:t>
            </a:r>
            <a:r>
              <a:rPr lang="sr-Latn-RS" sz="2000" b="1">
                <a:solidFill>
                  <a:schemeClr val="accent1">
                    <a:lumMod val="75000"/>
                  </a:schemeClr>
                </a:solidFill>
                <a:latin typeface="Comic Sans MS" panose="030F0702030302020204" pitchFamily="66" charset="0"/>
              </a:rPr>
              <a:t>u</a:t>
            </a:r>
            <a:r>
              <a:rPr lang="sr-Latn-RS" sz="2000" b="1" noProof="0">
                <a:solidFill>
                  <a:schemeClr val="accent1">
                    <a:lumMod val="75000"/>
                  </a:schemeClr>
                </a:solidFill>
                <a:latin typeface="Comic Sans MS" panose="030F0702030302020204" pitchFamily="66" charset="0"/>
              </a:rPr>
              <a:t> svetu, a naročito među vama, ne u ljudskoj mudrosti, već u Božjoj milosti.</a:t>
            </a:r>
            <a:r>
              <a:rPr lang="sr-Latn-RS" sz="1600" b="1" noProof="0">
                <a:solidFill>
                  <a:schemeClr val="accent1">
                    <a:lumMod val="75000"/>
                  </a:schemeClr>
                </a:solidFill>
                <a:latin typeface="Comic Sans MS" panose="030F0702030302020204" pitchFamily="66" charset="0"/>
              </a:rPr>
              <a:t>“ </a:t>
            </a:r>
            <a:r>
              <a:rPr lang="sr-Latn-RS" sz="1600" b="1" noProof="0" dirty="0">
                <a:solidFill>
                  <a:schemeClr val="accent1">
                    <a:lumMod val="75000"/>
                  </a:schemeClr>
                </a:solidFill>
                <a:latin typeface="Comic Sans MS" panose="030F0702030302020204" pitchFamily="66" charset="0"/>
              </a:rPr>
              <a:t>(2</a:t>
            </a:r>
            <a:r>
              <a:rPr lang="sr-Latn-RS" sz="1600" b="1" noProof="0">
                <a:solidFill>
                  <a:schemeClr val="accent1">
                    <a:lumMod val="75000"/>
                  </a:schemeClr>
                </a:solidFill>
                <a:latin typeface="Comic Sans MS" panose="030F0702030302020204" pitchFamily="66" charset="0"/>
              </a:rPr>
              <a:t>. Kor. 1,12 SSP)</a:t>
            </a:r>
            <a:endParaRPr lang="sr-Latn-RS" sz="1200" b="1" noProof="0"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446550"/>
          </a:xfrm>
          <a:prstGeom prst="rect">
            <a:avLst/>
          </a:prstGeom>
          <a:noFill/>
        </p:spPr>
        <p:txBody>
          <a:bodyPr wrap="square" rtlCol="0">
            <a:spAutoFit/>
          </a:bodyPr>
          <a:lstStyle/>
          <a:p>
            <a:pPr>
              <a:spcBef>
                <a:spcPts val="600"/>
              </a:spcBef>
            </a:pPr>
            <a:r>
              <a:rPr lang="sr-Latn-RS" sz="2200" b="1" noProof="0" dirty="0"/>
              <a:t>Neki su ljudi s visoka gledali na Pavla, optužujući ga da je slab i neodlučan (2. Kor. 10,10). Iz tog razloga, i kako bi njegov savet bio primljen i prihvaćen, bilo je potrebno da se apostol brani od takvih optužbi.</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801041"/>
            <a:ext cx="2277702" cy="3139321"/>
          </a:xfrm>
          <a:prstGeom prst="rect">
            <a:avLst/>
          </a:prstGeom>
          <a:noFill/>
        </p:spPr>
        <p:txBody>
          <a:bodyPr wrap="square">
            <a:spAutoFit/>
          </a:bodyPr>
          <a:lstStyle/>
          <a:p>
            <a:pPr>
              <a:spcBef>
                <a:spcPts val="600"/>
              </a:spcBef>
            </a:pPr>
            <a:r>
              <a:rPr lang="sr-Latn-RS" sz="2200" b="1" noProof="0" dirty="0"/>
              <a:t>On i njegovi saradnici mogli su da kažu sa sigurnošću da je njegovo ponaša-nje bilo sveto i iskreno (čisto), kako u crkvi tako i izvan nje.</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462213"/>
          </a:xfrm>
          <a:prstGeom prst="rect">
            <a:avLst/>
          </a:prstGeom>
          <a:noFill/>
        </p:spPr>
        <p:txBody>
          <a:bodyPr wrap="square">
            <a:spAutoFit/>
          </a:bodyPr>
          <a:lstStyle/>
          <a:p>
            <a:pPr>
              <a:spcBef>
                <a:spcPts val="600"/>
              </a:spcBef>
            </a:pPr>
            <a:r>
              <a:rPr lang="sr-Latn-RS" sz="2200" b="1" noProof="0" dirty="0"/>
              <a:t>Zbog toga su Pavlovi spisi bili oslobođeni skrivenih namera. Nadao se da će se ta pisma čitati i razumeti u tom kontekstu svetosti i iskrenosti - to jest, napisana iz ljubavi prema njima i tražeći samo njihovo dobro (2. Kor</a:t>
            </a:r>
            <a:r>
              <a:rPr lang="sr-Latn-RS" sz="2200" b="1" noProof="0"/>
              <a:t>. 1,13.14</a:t>
            </a:r>
            <a:r>
              <a:rPr lang="sr-Latn-RS" sz="2200" b="1" noProof="0" dirty="0"/>
              <a:t>).</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Kao čovek, smatrao se beznačajnim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Ef</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3,8). Ali, </a:t>
            </a: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blagodaću</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Božjom, mogao se pohvaliti čistom savesti (2. Kor.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sr-Latn-RS" sz="4400" b="1" noProof="0"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PONAŠATI SE MUDRO</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5" y="697242"/>
            <a:ext cx="6839873" cy="707886"/>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sr-Latn-RS" sz="2000" b="1" noProof="0">
                <a:solidFill>
                  <a:schemeClr val="accent4">
                    <a:lumMod val="50000"/>
                  </a:schemeClr>
                </a:solidFill>
                <a:latin typeface="Comic Sans MS" panose="030F0702030302020204" pitchFamily="66" charset="0"/>
              </a:rPr>
              <a:t>„A ja za svedoka Boga prizivam  – </a:t>
            </a:r>
            <a:r>
              <a:rPr lang="sr-Latn-RS" sz="2000" b="1">
                <a:solidFill>
                  <a:schemeClr val="accent4">
                    <a:lumMod val="50000"/>
                  </a:schemeClr>
                </a:solidFill>
                <a:latin typeface="Comic Sans MS" panose="030F0702030302020204" pitchFamily="66" charset="0"/>
              </a:rPr>
              <a:t>na svoju dušu</a:t>
            </a:r>
            <a:r>
              <a:rPr lang="sr-Latn-RS" sz="2000" b="1" noProof="0">
                <a:solidFill>
                  <a:schemeClr val="accent4">
                    <a:lumMod val="50000"/>
                  </a:schemeClr>
                </a:solidFill>
                <a:latin typeface="Comic Sans MS" panose="030F0702030302020204" pitchFamily="66" charset="0"/>
              </a:rPr>
              <a:t> </a:t>
            </a:r>
            <a:r>
              <a:rPr lang="sr-Latn-RS" sz="2000" b="1" noProof="0" dirty="0">
                <a:solidFill>
                  <a:schemeClr val="accent4">
                    <a:lumMod val="50000"/>
                  </a:schemeClr>
                </a:solidFill>
                <a:latin typeface="Comic Sans MS" panose="030F0702030302020204" pitchFamily="66" charset="0"/>
              </a:rPr>
              <a:t>– </a:t>
            </a:r>
            <a:r>
              <a:rPr lang="sr-Latn-RS" sz="2000" b="1" noProof="0">
                <a:solidFill>
                  <a:schemeClr val="accent4">
                    <a:lumMod val="50000"/>
                  </a:schemeClr>
                </a:solidFill>
                <a:latin typeface="Comic Sans MS" panose="030F0702030302020204" pitchFamily="66" charset="0"/>
              </a:rPr>
              <a:t>da </a:t>
            </a:r>
            <a:r>
              <a:rPr lang="sr-Latn-RS" sz="2000" b="1">
                <a:solidFill>
                  <a:schemeClr val="accent4">
                    <a:lumMod val="50000"/>
                  </a:schemeClr>
                </a:solidFill>
                <a:latin typeface="Comic Sans MS" panose="030F0702030302020204" pitchFamily="66" charset="0"/>
              </a:rPr>
              <a:t>štedeći vas</a:t>
            </a:r>
            <a:r>
              <a:rPr lang="sr-Latn-RS" sz="2000" b="1" noProof="0">
                <a:solidFill>
                  <a:schemeClr val="accent4">
                    <a:lumMod val="50000"/>
                  </a:schemeClr>
                </a:solidFill>
                <a:latin typeface="Comic Sans MS" panose="030F0702030302020204" pitchFamily="66" charset="0"/>
              </a:rPr>
              <a:t> ne dođoh više u Korint.“ </a:t>
            </a:r>
            <a:r>
              <a:rPr lang="sr-Latn-RS" sz="1600" b="1" noProof="0" dirty="0">
                <a:solidFill>
                  <a:schemeClr val="accent4">
                    <a:lumMod val="50000"/>
                  </a:schemeClr>
                </a:solidFill>
                <a:latin typeface="Comic Sans MS" panose="030F0702030302020204" pitchFamily="66" charset="0"/>
              </a:rPr>
              <a:t>(2</a:t>
            </a:r>
            <a:r>
              <a:rPr lang="sr-Latn-RS" sz="1600" b="1" noProof="0">
                <a:solidFill>
                  <a:schemeClr val="accent4">
                    <a:lumMod val="50000"/>
                  </a:schemeClr>
                </a:solidFill>
                <a:latin typeface="Comic Sans MS" panose="030F0702030302020204" pitchFamily="66" charset="0"/>
              </a:rPr>
              <a:t>. Kor. </a:t>
            </a:r>
            <a:r>
              <a:rPr lang="sr-Latn-RS" sz="1600" b="1" noProof="0" dirty="0">
                <a:solidFill>
                  <a:schemeClr val="accent4">
                    <a:lumMod val="50000"/>
                  </a:schemeClr>
                </a:solidFill>
                <a:latin typeface="Comic Sans MS" panose="030F0702030302020204" pitchFamily="66" charset="0"/>
              </a:rPr>
              <a:t>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7056986" cy="769441"/>
          </a:xfrm>
          <a:prstGeom prst="rect">
            <a:avLst/>
          </a:prstGeom>
          <a:noFill/>
        </p:spPr>
        <p:txBody>
          <a:bodyPr wrap="square" rtlCol="0">
            <a:spAutoFit/>
          </a:bodyPr>
          <a:lstStyle/>
          <a:p>
            <a:pPr>
              <a:spcBef>
                <a:spcPts val="600"/>
              </a:spcBef>
            </a:pPr>
            <a:r>
              <a:rPr lang="sr-Latn-RS" sz="2200" b="1" noProof="0" dirty="0"/>
              <a:t>U svojoj prvoj poslanici, Pavle je obavestio </a:t>
            </a:r>
            <a:r>
              <a:rPr lang="sr-Latn-RS" sz="2200" b="1" noProof="0" dirty="0" err="1"/>
              <a:t>Korinćane</a:t>
            </a:r>
            <a:r>
              <a:rPr lang="sr-Latn-RS" sz="2200" b="1" noProof="0" dirty="0"/>
              <a:t> </a:t>
            </a:r>
            <a:r>
              <a:rPr lang="sr-Latn-RS" sz="2200" b="1" noProof="0"/>
              <a:t>o </a:t>
            </a:r>
            <a:r>
              <a:rPr lang="sr-Latn-RS" sz="2200" b="1"/>
              <a:t>planu</a:t>
            </a:r>
            <a:r>
              <a:rPr lang="sr-Latn-RS" sz="2200" b="1" noProof="0"/>
              <a:t> kojim planira </a:t>
            </a:r>
            <a:r>
              <a:rPr lang="sr-Latn-RS" sz="2200" b="1"/>
              <a:t>putovati</a:t>
            </a:r>
            <a:r>
              <a:rPr lang="sr-Latn-RS" sz="2200" b="1" noProof="0"/>
              <a:t> </a:t>
            </a:r>
            <a:r>
              <a:rPr lang="sr-Latn-RS" sz="2200" b="1" noProof="0" dirty="0"/>
              <a:t>(1. Kor.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533177340"/>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991975" cy="769441"/>
          </a:xfrm>
          <a:prstGeom prst="rect">
            <a:avLst/>
          </a:prstGeom>
          <a:noFill/>
        </p:spPr>
        <p:txBody>
          <a:bodyPr wrap="square" rtlCol="0">
            <a:spAutoFit/>
          </a:bodyPr>
          <a:lstStyle/>
          <a:p>
            <a:pPr>
              <a:spcBef>
                <a:spcPts val="600"/>
              </a:spcBef>
            </a:pPr>
            <a:r>
              <a:rPr lang="sr-Latn-RS" sz="2200" b="1" noProof="0" dirty="0"/>
              <a:t>U kasnijem pismu (izgubljenom, 2. Kor. 7,8) obavestio ih je da će ih posetiti dva puta (2. Kor.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1396986700"/>
              </p:ext>
            </p:extLst>
          </p:nvPr>
        </p:nvGraphicFramePr>
        <p:xfrm>
          <a:off x="1528997" y="3482480"/>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894903"/>
            <a:ext cx="7049422" cy="1446550"/>
          </a:xfrm>
          <a:prstGeom prst="rect">
            <a:avLst/>
          </a:prstGeom>
          <a:noFill/>
        </p:spPr>
        <p:txBody>
          <a:bodyPr wrap="square" rtlCol="0">
            <a:spAutoFit/>
          </a:bodyPr>
          <a:lstStyle/>
          <a:p>
            <a:pPr>
              <a:spcBef>
                <a:spcPts val="600"/>
              </a:spcBef>
            </a:pPr>
            <a:r>
              <a:rPr lang="sr-Latn-RS" sz="2200" b="1" noProof="0" dirty="0"/>
              <a:t>Međutim, promenio je plan i odlučio da ne dođe u prvu posetu (2. Kor. 1,23). Zbog tih promena neki su ga kritikovali zbog nestabilnosti i kolebljivosti. Zašto je promenio mišljenje?</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95039" y="5287567"/>
            <a:ext cx="7211139"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Pavlova prisutnost u Korintu činila se nužnom zbog tamošnjih problema. Ali protivljenje s kojim bi se susreo podrazumevalo je sukob koji je želeo izbeći zbog velike ljubavi koju je osećao prema njima (2. Kor.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r-Latn-RS" noProof="0" dirty="0"/>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sr-Latn-RS" sz="4400" b="1" spc="300" noProof="0" dirty="0">
                <a:ln/>
                <a:solidFill>
                  <a:schemeClr val="bg2">
                    <a:lumMod val="75000"/>
                  </a:schemeClr>
                </a:solidFill>
              </a:rPr>
              <a:t>OPROST I OBNOVA</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707886"/>
          </a:xfrm>
          <a:prstGeom prst="rect">
            <a:avLst/>
          </a:prstGeom>
          <a:noFill/>
        </p:spPr>
        <p:txBody>
          <a:bodyPr wrap="square">
            <a:spAutoFit/>
            <a:scene3d>
              <a:camera prst="orthographicFront"/>
              <a:lightRig rig="threePt" dir="t"/>
            </a:scene3d>
            <a:sp3d extrusionH="57150">
              <a:bevelT w="38100" h="38100"/>
            </a:sp3d>
          </a:bodyPr>
          <a:lstStyle/>
          <a:p>
            <a:pPr algn="ctr"/>
            <a:r>
              <a:rPr lang="sr-Latn-RS" sz="2000" b="1" noProof="0">
                <a:solidFill>
                  <a:schemeClr val="accent3">
                    <a:lumMod val="75000"/>
                  </a:schemeClr>
                </a:solidFill>
                <a:latin typeface="Comic Sans MS" panose="030F0702030302020204" pitchFamily="66" charset="0"/>
              </a:rPr>
              <a:t>„KA kme vi đto oprostite onome opraštam i ja, jer ja ako kome što opraštam, oprostih i </a:t>
            </a:r>
            <a:r>
              <a:rPr lang="sr-Latn-RS" sz="2000" b="1">
                <a:solidFill>
                  <a:schemeClr val="accent3">
                    <a:lumMod val="75000"/>
                  </a:schemeClr>
                </a:solidFill>
                <a:latin typeface="Comic Sans MS" panose="030F0702030302020204" pitchFamily="66" charset="0"/>
              </a:rPr>
              <a:t>mu</a:t>
            </a:r>
            <a:r>
              <a:rPr lang="sr-Latn-RS" sz="2000" b="1" noProof="0">
                <a:solidFill>
                  <a:schemeClr val="accent3">
                    <a:lumMod val="75000"/>
                  </a:schemeClr>
                </a:solidFill>
                <a:latin typeface="Comic Sans MS" panose="030F0702030302020204" pitchFamily="66" charset="0"/>
              </a:rPr>
              <a:t> </a:t>
            </a:r>
            <a:r>
              <a:rPr lang="sr-Latn-RS" sz="2000" b="1">
                <a:solidFill>
                  <a:schemeClr val="accent3">
                    <a:lumMod val="75000"/>
                  </a:schemeClr>
                </a:solidFill>
                <a:latin typeface="Comic Sans MS" panose="030F0702030302020204" pitchFamily="66" charset="0"/>
              </a:rPr>
              <a:t>vas</a:t>
            </a:r>
            <a:r>
              <a:rPr lang="sr-Latn-RS" sz="2000" b="1" noProof="0">
                <a:solidFill>
                  <a:schemeClr val="accent3">
                    <a:lumMod val="75000"/>
                  </a:schemeClr>
                </a:solidFill>
                <a:latin typeface="Comic Sans MS" panose="030F0702030302020204" pitchFamily="66" charset="0"/>
              </a:rPr>
              <a:t> radi mjeto Isusa Hrista.“ </a:t>
            </a:r>
            <a:r>
              <a:rPr lang="sr-Latn-RS" sz="1600" b="1" noProof="0" dirty="0">
                <a:solidFill>
                  <a:schemeClr val="accent3">
                    <a:lumMod val="75000"/>
                  </a:schemeClr>
                </a:solidFill>
                <a:latin typeface="Comic Sans MS" panose="030F0702030302020204" pitchFamily="66" charset="0"/>
              </a:rPr>
              <a:t>(2. Korinćanima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785104"/>
          </a:xfrm>
          <a:prstGeom prst="rect">
            <a:avLst/>
          </a:prstGeom>
          <a:noFill/>
        </p:spPr>
        <p:txBody>
          <a:bodyPr wrap="square" rtlCol="0">
            <a:spAutoFit/>
          </a:bodyPr>
          <a:lstStyle/>
          <a:p>
            <a:pPr>
              <a:spcBef>
                <a:spcPts val="600"/>
              </a:spcBef>
            </a:pPr>
            <a:r>
              <a:rPr lang="sr-Latn-RS" sz="2200" b="1" noProof="0" dirty="0"/>
              <a:t>Dok je Pavle bio na putu za </a:t>
            </a:r>
            <a:r>
              <a:rPr lang="sr-Latn-RS" sz="2200" b="1" noProof="0" dirty="0" err="1"/>
              <a:t>Troadu</a:t>
            </a:r>
            <a:r>
              <a:rPr lang="sr-Latn-RS" sz="2200" b="1" noProof="0" dirty="0"/>
              <a:t>, Tit je otišao u Korint. Iz </a:t>
            </a:r>
            <a:r>
              <a:rPr lang="sr-Latn-RS" sz="2200" b="1" noProof="0" dirty="0" err="1"/>
              <a:t>Troade</a:t>
            </a:r>
            <a:r>
              <a:rPr lang="sr-Latn-RS" sz="2200" b="1" noProof="0" dirty="0"/>
              <a:t> je Pavle otišao u Makedoniju. Ali bio je veoma uznemiren jer ga Tit nije dočekao u </a:t>
            </a:r>
            <a:r>
              <a:rPr lang="sr-Latn-RS" sz="2200" b="1" noProof="0" dirty="0" err="1"/>
              <a:t>Troadi</a:t>
            </a:r>
            <a:r>
              <a:rPr lang="sr-Latn-RS" sz="2200" b="1" noProof="0" dirty="0"/>
              <a:t> kako bi mu preneo vesti o crkvi u Korintu (2. Kor</a:t>
            </a:r>
            <a:r>
              <a:rPr lang="sr-Latn-RS" sz="2200" b="1" noProof="0"/>
              <a:t>. 2,12.13</a:t>
            </a:r>
            <a:r>
              <a:rPr lang="sr-Latn-RS" sz="2200" b="1" noProof="0" dirty="0"/>
              <a:t>).</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843683"/>
            <a:ext cx="6096000" cy="1785104"/>
          </a:xfrm>
          <a:prstGeom prst="rect">
            <a:avLst/>
          </a:prstGeom>
          <a:noFill/>
        </p:spPr>
        <p:txBody>
          <a:bodyPr wrap="square">
            <a:spAutoFit/>
          </a:bodyPr>
          <a:lstStyle/>
          <a:p>
            <a:pPr>
              <a:spcBef>
                <a:spcPts val="600"/>
              </a:spcBef>
            </a:pPr>
            <a:r>
              <a:rPr lang="sr-Latn-RS" sz="2200" b="1" noProof="0" dirty="0"/>
              <a:t>Jedno od pitanja koje su trebali rešiti ticalo se crkvene discipline. Poslušavši apostola, prekršilac je bio ukoren i prihvatio je ukor. Sada od njih Pavle traži da preduzmu sledeći korak: oproštenje i obnovu  (2. Kor.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555925"/>
            <a:ext cx="5063731" cy="2167689"/>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Ubrzo nakon toga, Tit je konačno sreo Pavla u Makedoniji. Rekao mu je kako je crkva vrlo povoljno reagovala na apostolove opomene (2. Kor</a:t>
            </a:r>
            <a:r>
              <a:rPr kumimoji="0" lang="sr-Latn-RS" sz="2200" b="1" i="0" u="none" strike="noStrike" kern="1200" cap="none" spc="0" normalizeH="0" baseline="0" noProof="0">
                <a:ln>
                  <a:noFill/>
                </a:ln>
                <a:solidFill>
                  <a:prstClr val="black"/>
                </a:solidFill>
                <a:effectLst/>
                <a:uLnTx/>
                <a:uFillTx/>
                <a:latin typeface="Aptos" panose="02110004020202020204"/>
                <a:ea typeface="+mn-ea"/>
                <a:cs typeface="+mn-cs"/>
              </a:rPr>
              <a:t>. 7,5-9.13-16</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1567</TotalTime>
  <Words>2143</Words>
  <Application>Microsoft Office PowerPoint</Application>
  <PresentationFormat>Panorámica</PresentationFormat>
  <Paragraphs>114</Paragraphs>
  <Slides>16</Slides>
  <Notes>9</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16</vt:i4>
      </vt:variant>
    </vt:vector>
  </HeadingPairs>
  <TitlesOfParts>
    <vt:vector size="33" baseType="lpstr">
      <vt:lpstr>Times New Roman</vt:lpstr>
      <vt:lpstr>Arial Narrow</vt:lpstr>
      <vt:lpstr>Comic Sans MS</vt:lpstr>
      <vt:lpstr>Calibri</vt:lpstr>
      <vt:lpstr>Aptos</vt:lpstr>
      <vt:lpstr>Arial</vt:lpstr>
      <vt:lpstr>Gill Sans MT Ext Condensed Bold</vt:lpstr>
      <vt:lpstr>Impact</vt:lpstr>
      <vt:lpstr>Bodoni MT Poster Compressed</vt:lpstr>
      <vt:lpstr>Constantia</vt:lpstr>
      <vt:lpstr>Britannic Bold</vt:lpstr>
      <vt:lpstr>Aptos Display</vt:lpstr>
      <vt:lpstr>Tema de Office</vt:lpstr>
      <vt:lpstr>1_Tema de Office</vt:lpstr>
      <vt:lpstr>3_Default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88</cp:revision>
  <dcterms:created xsi:type="dcterms:W3CDTF">2026-07-22T06:08:40Z</dcterms:created>
  <dcterms:modified xsi:type="dcterms:W3CDTF">2026-08-14T14:07:46Z</dcterms:modified>
</cp:coreProperties>
</file>