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modernComment_18E_4EA65C50.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 id="2147483686" r:id="rId3"/>
  </p:sldMasterIdLst>
  <p:notesMasterIdLst>
    <p:notesMasterId r:id="rId22"/>
  </p:notesMasterIdLst>
  <p:sldIdLst>
    <p:sldId id="398" r:id="rId4"/>
    <p:sldId id="400" r:id="rId5"/>
    <p:sldId id="490" r:id="rId6"/>
    <p:sldId id="258" r:id="rId7"/>
    <p:sldId id="259" r:id="rId8"/>
    <p:sldId id="260" r:id="rId9"/>
    <p:sldId id="261" r:id="rId10"/>
    <p:sldId id="262" r:id="rId11"/>
    <p:sldId id="263" r:id="rId12"/>
    <p:sldId id="264" r:id="rId13"/>
    <p:sldId id="265" r:id="rId14"/>
    <p:sldId id="266" r:id="rId15"/>
    <p:sldId id="267" r:id="rId16"/>
    <p:sldId id="268" r:id="rId17"/>
    <p:sldId id="481" r:id="rId18"/>
    <p:sldId id="491" r:id="rId19"/>
    <p:sldId id="483" r:id="rId20"/>
    <p:sldId id="486" r:id="rId21"/>
  </p:sldIdLst>
  <p:sldSz cx="12192000" cy="6858000"/>
  <p:notesSz cx="6858000" cy="9144000"/>
  <p:embeddedFontLst>
    <p:embeddedFont>
      <p:font typeface="Arial Narrow" panose="020B0606020202030204" pitchFamily="34" charset="0"/>
      <p:regular r:id="rId23"/>
      <p:bold r:id="rId24"/>
      <p:italic r:id="rId25"/>
      <p:boldItalic r:id="rId26"/>
    </p:embeddedFont>
    <p:embeddedFont>
      <p:font typeface="Bodoni MT Poster Compressed" panose="02070706080601050204" pitchFamily="18" charset="0"/>
      <p:regular r:id="rId27"/>
    </p:embeddedFont>
    <p:embeddedFont>
      <p:font typeface="Britannic Bold" panose="020B0903060703020204" pitchFamily="34" charset="0"/>
      <p:regular r:id="rId28"/>
    </p:embeddedFont>
    <p:embeddedFont>
      <p:font typeface="Comic Sans MS" panose="030F0702030302020204" pitchFamily="66" charset="0"/>
      <p:regular r:id="rId29"/>
      <p:bold r:id="rId30"/>
      <p:italic r:id="rId31"/>
      <p:boldItalic r:id="rId32"/>
    </p:embeddedFont>
    <p:embeddedFont>
      <p:font typeface="Constantia" panose="02030602050306030303" pitchFamily="18" charset="0"/>
      <p:regular r:id="rId33"/>
      <p:bold r:id="rId34"/>
      <p:italic r:id="rId35"/>
      <p:boldItalic r:id="rId36"/>
    </p:embeddedFont>
    <p:embeddedFont>
      <p:font typeface="Gill Sans MT Ext Condensed Bold" panose="020B0902020104020203" pitchFamily="34" charset="0"/>
      <p:regular r:id="rId37"/>
    </p:embeddedFont>
    <p:embeddedFont>
      <p:font typeface="Impact" panose="020B0806030902050204" pitchFamily="34" charset="0"/>
      <p:regular r:id="rId38"/>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57B421-34DC-4E15-B832-1823F1BB6CA8}">
          <p14:sldIdLst>
            <p14:sldId id="398"/>
            <p14:sldId id="400"/>
            <p14:sldId id="490"/>
            <p14:sldId id="258"/>
            <p14:sldId id="259"/>
            <p14:sldId id="260"/>
            <p14:sldId id="261"/>
            <p14:sldId id="262"/>
            <p14:sldId id="263"/>
            <p14:sldId id="264"/>
            <p14:sldId id="265"/>
            <p14:sldId id="266"/>
            <p14:sldId id="267"/>
            <p14:sldId id="268"/>
            <p14:sldId id="481"/>
            <p14:sldId id="491"/>
            <p14:sldId id="483"/>
            <p14:sldId id="486"/>
          </p14:sldIdLst>
        </p14:section>
        <p14:section name="Untitled Section" id="{C6F8D7B2-76B5-4C62-A9DC-D6AA54F3479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3F1B24-63CB-73D2-BB89-4165CE681168}" name="Tihomir Brechelmacher" initials="TB" userId="43d879082158e06d" providerId="Windows Live"/>
  <p188:author id="{4CBD4F5F-814D-BD22-7A6C-3C9C98ED349F}" name="Sergio" initials="SFC" userId="Sergio"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1" autoAdjust="0"/>
  </p:normalViewPr>
  <p:slideViewPr>
    <p:cSldViewPr snapToGrid="0">
      <p:cViewPr varScale="1">
        <p:scale>
          <a:sx n="94" d="100"/>
          <a:sy n="94" d="100"/>
        </p:scale>
        <p:origin x="78" y="192"/>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4.fntdata"/><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font" Target="fonts/font12.fntdata"/><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7.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microsoft.com/office/2018/10/relationships/authors" Target="author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comments/modernComment_18E_4EA65C50.xml><?xml version="1.0" encoding="utf-8"?>
<p188:cmLst xmlns:a="http://schemas.openxmlformats.org/drawingml/2006/main" xmlns:r="http://schemas.openxmlformats.org/officeDocument/2006/relationships" xmlns:p188="http://schemas.microsoft.com/office/powerpoint/2018/8/main">
  <p188:cm id="{CFD1B754-679E-4222-91CF-72E986BF1E5F}" authorId="{593F1B24-63CB-73D2-BB89-4165CE681168}" created="2026-09-13T22:02:45.804">
    <pc:sldMkLst xmlns:pc="http://schemas.microsoft.com/office/powerpoint/2013/main/command">
      <pc:docMk/>
      <pc:sldMk cId="1319525456" sldId="398"/>
    </pc:sldMkLst>
    <p188:txBody>
      <a:bodyPr/>
      <a:lstStyle/>
      <a:p>
        <a:r>
          <a:rPr lang="hr-HR"/>
          <a:t>I want move mz text ap and down</a:t>
        </a:r>
      </a:p>
    </p188:txBody>
    <p188:extLst>
      <p:ext xmlns:p="http://schemas.openxmlformats.org/presentationml/2006/main" uri="{57CB4572-C831-44C2-8A1C-0ADB6CCDFE69}">
        <p223:reactions xmlns:p223="http://schemas.microsoft.com/office/powerpoint/2022/03/main">
          <p223:rxn type="👍">
            <p223:instance time="2026-09-14T22:54:16.782" authorId="{593F1B24-63CB-73D2-BB89-4165CE681168}"/>
          </p223:rxn>
        </p223:reactions>
      </p:ext>
    </p188:extLst>
  </p188:cm>
</p188:cmLst>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1"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hr-HR" sz="2000">
              <a:effectLst/>
            </a:rPr>
            <a:t>Kako je Bog izvorno komunicirao s čovječanstvom?</a:t>
          </a:r>
          <a:endParaRPr lang="en" sz="2000" dirty="0">
            <a:effectLst/>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hr-HR" sz="2000">
              <a:effectLst/>
            </a:rPr>
            <a:t>Kako je čovječanstvo prestalo komunicirati s Bogom?</a:t>
          </a:r>
          <a:endParaRPr lang="en" sz="2000" dirty="0">
            <a:effectLst/>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pl-PL" sz="2000">
              <a:effectLst/>
            </a:rPr>
            <a:t>Kako je Bog pokušao obnoviti komunikaciju?</a:t>
          </a:r>
          <a:endParaRPr lang="en" sz="2000"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hr-HR" sz="2000">
              <a:effectLst/>
            </a:rPr>
            <a:t>Zašto sada ne možemo izravno komunicirati s Bogom?</a:t>
          </a:r>
          <a:endParaRPr lang="en" sz="2000" dirty="0">
            <a:effectLst/>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hr-HR" sz="2000">
              <a:effectLst/>
            </a:rPr>
            <a:t>Kako danas možemo komunicirati s Bogom?</a:t>
          </a:r>
          <a:endParaRPr lang="en" sz="2000" dirty="0">
            <a:effectLst/>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1"/>
    <dgm:cxn modelId="{2647FD12-9245-4707-B268-2652E430C9CC}" type="presOf" srcId="{19F867EE-A6CF-4EC1-B7D0-A041C3631F9B}" destId="{782FEEA3-0052-4FF9-A5EA-B54CA2C4537A}" srcOrd="0" destOrd="0" presId="urn:microsoft.com/office/officeart/2026/layout/NumberedDotsVertical#1"/>
    <dgm:cxn modelId="{80ED102C-1CB6-47E6-9547-DEF0E2FBDC13}" type="presOf" srcId="{4C74804E-B125-4A75-9F6C-6BDF3A197543}" destId="{E68D658C-2FE9-43DE-BC4D-A18F6DF55924}" srcOrd="0" destOrd="0" presId="urn:microsoft.com/office/officeart/2026/layout/NumberedDotsVertical#1"/>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1"/>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1"/>
    <dgm:cxn modelId="{2366FD40-8F5A-4864-88BC-67627FA568A6}" type="presOf" srcId="{71E6F894-A02F-486E-9F09-6EB612C80F24}" destId="{B8CF647B-F574-4FCE-8352-FE92FB35CAB3}" srcOrd="0" destOrd="0" presId="urn:microsoft.com/office/officeart/2026/layout/NumberedDotsVertical#1"/>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1"/>
    <dgm:cxn modelId="{B71A5080-BF8D-44BA-986D-E3C1C6BB1AD3}" type="presOf" srcId="{71E6F894-A02F-486E-9F09-6EB612C80F24}" destId="{8F44D221-F2F5-48FD-AE91-8A30813CA4DA}" srcOrd="1" destOrd="0" presId="urn:microsoft.com/office/officeart/2026/layout/NumberedDotsVertical#1"/>
    <dgm:cxn modelId="{3DC6E197-E1E3-47BF-ADAC-FF62292E7CD7}" type="presOf" srcId="{29201ECF-5C39-4F5A-B547-A34BE62A6232}" destId="{27F00753-58F7-45DA-821F-2008EAC94CEB}" srcOrd="0" destOrd="0" presId="urn:microsoft.com/office/officeart/2026/layout/NumberedDotsVertical#1"/>
    <dgm:cxn modelId="{F662399A-467B-445B-ACED-B106703E0D4B}" type="presOf" srcId="{72869244-121B-4780-9BC6-96CD601EFDD7}" destId="{521D96E3-37A7-45CD-B7CD-53A035BA3A3F}" srcOrd="0" destOrd="0" presId="urn:microsoft.com/office/officeart/2026/layout/NumberedDotsVertical#1"/>
    <dgm:cxn modelId="{0DF6EBB3-330B-42BF-9CD6-39D974B4B539}" type="presOf" srcId="{30BC4967-E917-4BA5-8D46-8D5C52F647B9}" destId="{A432D7D2-6FD6-4C39-A8B1-0396848A9681}" srcOrd="0" destOrd="0" presId="urn:microsoft.com/office/officeart/2026/layout/NumberedDotsVertical#1"/>
    <dgm:cxn modelId="{415FC9D7-BB20-46B4-BE38-31ECD0C5EA30}" type="presOf" srcId="{6CC6E6D2-F015-46A6-A7CC-352350BC3278}" destId="{67B9361A-5011-4506-B9D3-9E6D19D05D5F}" srcOrd="1" destOrd="0" presId="urn:microsoft.com/office/officeart/2026/layout/NumberedDotsVertical#1"/>
    <dgm:cxn modelId="{30874ADC-0BC4-48DE-BB06-4FE1B0428A67}" type="presOf" srcId="{6CC6E6D2-F015-46A6-A7CC-352350BC3278}" destId="{1AEFD01D-DD54-47AA-9C6C-E1445084A3DD}" srcOrd="0" destOrd="0" presId="urn:microsoft.com/office/officeart/2026/layout/NumberedDotsVertical#1"/>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1"/>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1"/>
    <dgm:cxn modelId="{A992ED78-FED9-4D20-B719-553E39A7F778}" type="presParOf" srcId="{27F00753-58F7-45DA-821F-2008EAC94CEB}" destId="{497D8036-589A-4F07-A99C-A10D7E59B54B}" srcOrd="0" destOrd="0" presId="urn:microsoft.com/office/officeart/2026/layout/NumberedDotsVertical#1"/>
    <dgm:cxn modelId="{8A8A9439-ACBD-427C-8D7A-EB502A1B2406}" type="presParOf" srcId="{497D8036-589A-4F07-A99C-A10D7E59B54B}" destId="{DA3D02F7-6669-4681-B66B-3EBCF374A276}" srcOrd="0" destOrd="0" presId="urn:microsoft.com/office/officeart/2026/layout/NumberedDotsVertical#1"/>
    <dgm:cxn modelId="{98BD9374-6691-4DC6-AE49-F00001F447A4}" type="presParOf" srcId="{DA3D02F7-6669-4681-B66B-3EBCF374A276}" destId="{982C3882-100A-40BE-B120-6DF36B634F24}" srcOrd="0" destOrd="0" presId="urn:microsoft.com/office/officeart/2026/layout/NumberedDotsVertical#1"/>
    <dgm:cxn modelId="{48F035BE-CD4A-4396-A6B1-26D078FBB99D}" type="presParOf" srcId="{DA3D02F7-6669-4681-B66B-3EBCF374A276}" destId="{88A4B5C2-68AA-461A-A959-82AF1408014E}" srcOrd="1" destOrd="0" presId="urn:microsoft.com/office/officeart/2026/layout/NumberedDotsVertical#1"/>
    <dgm:cxn modelId="{3CF4F067-7185-47CA-900B-65B1FA630FDD}" type="presParOf" srcId="{DA3D02F7-6669-4681-B66B-3EBCF374A276}" destId="{B8CF647B-F574-4FCE-8352-FE92FB35CAB3}" srcOrd="2" destOrd="0" presId="urn:microsoft.com/office/officeart/2026/layout/NumberedDotsVertical#1"/>
    <dgm:cxn modelId="{E90EA2C1-C441-4B96-935A-4B851A1B883B}" type="presParOf" srcId="{DA3D02F7-6669-4681-B66B-3EBCF374A276}" destId="{CACFAD57-DC0C-4376-82EB-20144DAB1996}" srcOrd="3" destOrd="0" presId="urn:microsoft.com/office/officeart/2026/layout/NumberedDotsVertical#1"/>
    <dgm:cxn modelId="{588134A7-3D22-4654-A7D8-7EF39B6FD0C1}" type="presParOf" srcId="{497D8036-589A-4F07-A99C-A10D7E59B54B}" destId="{8F44D221-F2F5-48FD-AE91-8A30813CA4DA}" srcOrd="1" destOrd="0" presId="urn:microsoft.com/office/officeart/2026/layout/NumberedDotsVertical#1"/>
    <dgm:cxn modelId="{B69CABD0-8572-4EDF-95FC-030CA12BC4D9}" type="presParOf" srcId="{497D8036-589A-4F07-A99C-A10D7E59B54B}" destId="{4ACEE19B-DFAE-4BF0-86AB-80C1A4583B30}" srcOrd="2" destOrd="0" presId="urn:microsoft.com/office/officeart/2026/layout/NumberedDotsVertical#1"/>
    <dgm:cxn modelId="{6F0BF5A5-0ACD-46B2-BDCA-70B026BD610E}" type="presParOf" srcId="{4ACEE19B-DFAE-4BF0-86AB-80C1A4583B30}" destId="{8A7783AF-8F2F-45F3-9476-4AEB8AB5AF8C}" srcOrd="0" destOrd="0" presId="urn:microsoft.com/office/officeart/2026/layout/NumberedDotsVertical#1"/>
    <dgm:cxn modelId="{FDFFF691-E6F3-430F-83A7-20D82D33A80C}" type="presParOf" srcId="{4ACEE19B-DFAE-4BF0-86AB-80C1A4583B30}" destId="{E68D658C-2FE9-43DE-BC4D-A18F6DF55924}" srcOrd="1" destOrd="0" presId="urn:microsoft.com/office/officeart/2026/layout/NumberedDotsVertical#1"/>
    <dgm:cxn modelId="{4A1CD154-3E45-4D48-8D16-EDACAE0F98E4}" type="presParOf" srcId="{4ACEE19B-DFAE-4BF0-86AB-80C1A4583B30}" destId="{521D96E3-37A7-45CD-B7CD-53A035BA3A3F}" srcOrd="2" destOrd="0" presId="urn:microsoft.com/office/officeart/2026/layout/NumberedDotsVertical#1"/>
    <dgm:cxn modelId="{964D5389-606D-4DC5-9702-7BA6E7573EB8}" type="presParOf" srcId="{4ACEE19B-DFAE-4BF0-86AB-80C1A4583B30}" destId="{C8C47892-6108-42EE-914F-5B4CF2B93540}" srcOrd="3" destOrd="0" presId="urn:microsoft.com/office/officeart/2026/layout/NumberedDotsVertical#1"/>
    <dgm:cxn modelId="{F91B3335-0BD0-41AD-B83C-1183D48CF0F9}" type="presParOf" srcId="{497D8036-589A-4F07-A99C-A10D7E59B54B}" destId="{DDDFDB86-102D-47F8-BD42-78D627B90AFC}" srcOrd="3" destOrd="0" presId="urn:microsoft.com/office/officeart/2026/layout/NumberedDotsVertical#1"/>
    <dgm:cxn modelId="{398EBB00-29F3-45A6-84F4-6713573FA45F}" type="presParOf" srcId="{497D8036-589A-4F07-A99C-A10D7E59B54B}" destId="{4ACC58D4-7669-45C9-9515-D2DA812815E5}" srcOrd="4" destOrd="0" presId="urn:microsoft.com/office/officeart/2026/layout/NumberedDotsVertical#1"/>
    <dgm:cxn modelId="{CF2811E0-7A72-41E2-AB29-59022EF3C5E1}" type="presParOf" srcId="{4ACC58D4-7669-45C9-9515-D2DA812815E5}" destId="{EC15913F-3925-4F09-A85A-39D1A7197F46}" srcOrd="0" destOrd="0" presId="urn:microsoft.com/office/officeart/2026/layout/NumberedDotsVertical#1"/>
    <dgm:cxn modelId="{43A895DB-79C8-4022-BF7D-50CC886DD520}" type="presParOf" srcId="{4ACC58D4-7669-45C9-9515-D2DA812815E5}" destId="{243124F9-5C60-4E2E-8E4B-19138C17904C}" srcOrd="1" destOrd="0" presId="urn:microsoft.com/office/officeart/2026/layout/NumberedDotsVertical#1"/>
    <dgm:cxn modelId="{14FA1D96-C66F-4AA7-9A00-78B6002A13BC}" type="presParOf" srcId="{4ACC58D4-7669-45C9-9515-D2DA812815E5}" destId="{1AEFD01D-DD54-47AA-9C6C-E1445084A3DD}" srcOrd="2" destOrd="0" presId="urn:microsoft.com/office/officeart/2026/layout/NumberedDotsVertical#1"/>
    <dgm:cxn modelId="{5CF029FD-5E7F-4286-B340-500022139C3C}" type="presParOf" srcId="{4ACC58D4-7669-45C9-9515-D2DA812815E5}" destId="{939EF492-8CE0-4123-B682-BB234C944795}" srcOrd="3" destOrd="0" presId="urn:microsoft.com/office/officeart/2026/layout/NumberedDotsVertical#1"/>
    <dgm:cxn modelId="{926EBFB2-E165-4BDD-820B-0B0553555357}" type="presParOf" srcId="{497D8036-589A-4F07-A99C-A10D7E59B54B}" destId="{67B9361A-5011-4506-B9D3-9E6D19D05D5F}" srcOrd="5" destOrd="0" presId="urn:microsoft.com/office/officeart/2026/layout/NumberedDotsVertical#1"/>
    <dgm:cxn modelId="{C8C9C988-37F6-45DC-A987-571063F7D1FA}" type="presParOf" srcId="{497D8036-589A-4F07-A99C-A10D7E59B54B}" destId="{89A30DBD-D7C6-4398-B220-DB8D30AF4307}" srcOrd="6" destOrd="0" presId="urn:microsoft.com/office/officeart/2026/layout/NumberedDotsVertical#1"/>
    <dgm:cxn modelId="{A74C6D6D-6312-40CA-951B-9D49FDEB67C9}" type="presParOf" srcId="{89A30DBD-D7C6-4398-B220-DB8D30AF4307}" destId="{1AF34E8B-547C-456B-9173-196B71863CE5}" srcOrd="0" destOrd="0" presId="urn:microsoft.com/office/officeart/2026/layout/NumberedDotsVertical#1"/>
    <dgm:cxn modelId="{8A8FE63C-BEC9-4461-938B-71A43F61559A}" type="presParOf" srcId="{89A30DBD-D7C6-4398-B220-DB8D30AF4307}" destId="{782FEEA3-0052-4FF9-A5EA-B54CA2C4537A}" srcOrd="1" destOrd="0" presId="urn:microsoft.com/office/officeart/2026/layout/NumberedDotsVertical#1"/>
    <dgm:cxn modelId="{9B3D4C26-2728-4312-91E2-4992E77ABFE2}" type="presParOf" srcId="{89A30DBD-D7C6-4398-B220-DB8D30AF4307}" destId="{49D5BDFE-8663-4590-9DAD-3F859CCCE0C7}" srcOrd="2" destOrd="0" presId="urn:microsoft.com/office/officeart/2026/layout/NumberedDotsVertical#1"/>
    <dgm:cxn modelId="{C54EEE06-1555-44DC-8034-B42E9EFE7CF5}" type="presParOf" srcId="{89A30DBD-D7C6-4398-B220-DB8D30AF4307}" destId="{4C837333-A2A8-404A-899D-681463BB0E2E}" srcOrd="3" destOrd="0" presId="urn:microsoft.com/office/officeart/2026/layout/NumberedDotsVertical#1"/>
    <dgm:cxn modelId="{ABA1EC80-0837-48FC-A9A3-A5DC5DD96ED8}" type="presParOf" srcId="{497D8036-589A-4F07-A99C-A10D7E59B54B}" destId="{679928AE-2679-4B59-86AC-089A2906A4F5}" srcOrd="7" destOrd="0" presId="urn:microsoft.com/office/officeart/2026/layout/NumberedDotsVertical#1"/>
    <dgm:cxn modelId="{7E6B3029-482C-47AE-9F2F-B66648976C3F}" type="presParOf" srcId="{497D8036-589A-4F07-A99C-A10D7E59B54B}" destId="{C71088E1-D57A-4A08-99BB-3359CE183322}" srcOrd="8" destOrd="0" presId="urn:microsoft.com/office/officeart/2026/layout/NumberedDotsVertical#1"/>
    <dgm:cxn modelId="{9ECE48E4-AF54-459F-8F3E-AED641AF04B2}" type="presParOf" srcId="{C71088E1-D57A-4A08-99BB-3359CE183322}" destId="{7A983CDD-C5D7-4FFA-BBA5-59DF0D692CD0}" srcOrd="0" destOrd="0" presId="urn:microsoft.com/office/officeart/2026/layout/NumberedDotsVertical#1"/>
    <dgm:cxn modelId="{1FF5CB72-91A2-4A60-B841-7D0EB2D11CA8}" type="presParOf" srcId="{C71088E1-D57A-4A08-99BB-3359CE183322}" destId="{FBFD330B-BB8A-4800-A5D2-C3B6AADA529A}" srcOrd="1" destOrd="0" presId="urn:microsoft.com/office/officeart/2026/layout/NumberedDotsVertical#1"/>
    <dgm:cxn modelId="{C22DDA9D-B882-4B22-9109-F5CCD9D0FE0B}" type="presParOf" srcId="{C71088E1-D57A-4A08-99BB-3359CE183322}" destId="{A432D7D2-6FD6-4C39-A8B1-0396848A9681}" srcOrd="2" destOrd="0" presId="urn:microsoft.com/office/officeart/2026/layout/NumberedDotsVertical#1"/>
    <dgm:cxn modelId="{410E1AD4-3321-4700-8C84-2750B2DB7035}" type="presParOf" srcId="{C71088E1-D57A-4A08-99BB-3359CE183322}" destId="{97DBA1A1-0329-49B6-A136-7A68628873EB}" srcOrd="3" destOrd="0" presId="urn:microsoft.com/office/officeart/2026/layout/NumberedDotsVertic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Eve</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r-HR" sz="1800" b="1"/>
            <a:t>Bol tijekom poroda</a:t>
          </a:r>
          <a:endParaRPr lang="en" sz="18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r-HR" sz="1800" b="1"/>
            <a:t>Gubitak jednakosti s Adamom</a:t>
          </a:r>
          <a:endParaRPr lang="en" sz="18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Adam</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r-HR" sz="1800" b="1"/>
            <a:t>Naporan rad</a:t>
          </a:r>
          <a:endParaRPr lang="en" sz="1800" b="1" dirty="0"/>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r-HR" sz="1800" b="1"/>
            <a:t>Uzgoj hrane</a:t>
          </a:r>
          <a:endParaRPr lang="en" sz="1800" b="1" dirty="0"/>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sr-Latn-RS" sz="1800" b="1">
              <a:effectLst>
                <a:outerShdw blurRad="38100" dist="38100" dir="2700000" algn="tl">
                  <a:srgbClr val="000000"/>
                </a:outerShdw>
              </a:effectLst>
            </a:rPr>
            <a:t>Svi</a:t>
          </a:r>
          <a:endParaRPr lang="en" sz="1800" b="1" dirty="0">
            <a:effectLst>
              <a:outerShdw blurRad="38100" dist="38100" dir="2700000" algn="tl">
                <a:srgbClr val="000000"/>
              </a:outerShdw>
            </a:effectLst>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hr-HR" sz="1800" b="1"/>
            <a:t>Smrt</a:t>
          </a:r>
          <a:endParaRPr lang="en" sz="1800" b="1" dirty="0"/>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hr-HR" sz="1800" b="1"/>
            <a:t>Odvajanje od Boga</a:t>
          </a:r>
          <a:endParaRPr lang="en" sz="1800" b="1" dirty="0"/>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r-HR" sz="2000" kern="1200">
              <a:effectLst/>
            </a:rPr>
            <a:t>Kako je Bog izvorno komunicirao s čovječanstvom?</a:t>
          </a:r>
          <a:endParaRPr lang="en" sz="2000" kern="1200" dirty="0">
            <a:effectLst/>
          </a:endParaRP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r-HR" sz="2000" kern="1200">
              <a:effectLst/>
            </a:rPr>
            <a:t>Kako je čovječanstvo prestalo komunicirati s Bogom?</a:t>
          </a:r>
          <a:endParaRPr lang="en" sz="2000" kern="1200" dirty="0">
            <a:effectLst/>
          </a:endParaRP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pl-PL" sz="2000" kern="1200">
              <a:effectLst/>
            </a:rPr>
            <a:t>Kako je Bog pokušao obnoviti komunikaciju?</a:t>
          </a:r>
          <a:endParaRPr lang="en" sz="2000" kern="1200" dirty="0">
            <a:effectLst/>
          </a:endParaRP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r-HR" sz="2000" kern="1200">
              <a:effectLst/>
            </a:rPr>
            <a:t>Zašto sada ne možemo izravno komunicirati s Bogom?</a:t>
          </a:r>
          <a:endParaRPr lang="en" sz="2000" kern="1200" dirty="0">
            <a:effectLst/>
          </a:endParaRP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r-HR" sz="2000" kern="1200">
              <a:effectLst/>
            </a:rPr>
            <a:t>Kako danas možemo komunicirati s Bogom?</a:t>
          </a:r>
          <a:endParaRPr lang="en" sz="2000" kern="1200" dirty="0">
            <a:effectLst/>
          </a:endParaRP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Eve</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hr-HR" sz="1800" b="1" kern="1200"/>
            <a:t>Bol tijekom poroda</a:t>
          </a:r>
          <a:endParaRPr lang="en" sz="1800" b="1" kern="1200" dirty="0"/>
        </a:p>
        <a:p>
          <a:pPr marL="171450" lvl="1" indent="-171450" algn="l" defTabSz="800100">
            <a:lnSpc>
              <a:spcPct val="90000"/>
            </a:lnSpc>
            <a:spcBef>
              <a:spcPct val="0"/>
            </a:spcBef>
            <a:spcAft>
              <a:spcPts val="0"/>
            </a:spcAft>
            <a:buFontTx/>
            <a:buChar char="–"/>
          </a:pPr>
          <a:r>
            <a:rPr lang="hr-HR" sz="1800" b="1" kern="1200"/>
            <a:t>Gubitak jednakosti s Adamom</a:t>
          </a:r>
          <a:endParaRPr lang="en" sz="1800" b="1" kern="1200" dirty="0"/>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Adam</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hr-HR" sz="1800" b="1" kern="1200"/>
            <a:t>Naporan rad</a:t>
          </a:r>
          <a:endParaRPr lang="en" sz="1800" b="1" kern="1200" dirty="0"/>
        </a:p>
        <a:p>
          <a:pPr marL="171450" lvl="1" indent="-171450" algn="l" defTabSz="800100">
            <a:lnSpc>
              <a:spcPct val="90000"/>
            </a:lnSpc>
            <a:spcBef>
              <a:spcPct val="0"/>
            </a:spcBef>
            <a:spcAft>
              <a:spcPts val="0"/>
            </a:spcAft>
            <a:buFontTx/>
            <a:buChar char="–"/>
          </a:pPr>
          <a:r>
            <a:rPr lang="hr-HR" sz="1800" b="1" kern="1200"/>
            <a:t>Uzgoj hrane</a:t>
          </a:r>
          <a:endParaRPr lang="en" sz="1800" b="1" kern="1200" dirty="0"/>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sr-Latn-RS" sz="1800" b="1" kern="1200">
              <a:effectLst>
                <a:outerShdw blurRad="38100" dist="38100" dir="2700000" algn="tl">
                  <a:srgbClr val="000000"/>
                </a:outerShdw>
              </a:effectLst>
            </a:rPr>
            <a:t>Svi</a:t>
          </a:r>
          <a:endParaRPr lang="en" sz="1800" b="1" kern="1200" dirty="0">
            <a:effectLst>
              <a:outerShdw blurRad="38100" dist="38100" dir="2700000" algn="tl">
                <a:srgbClr val="000000"/>
              </a:outerShdw>
            </a:effectLst>
          </a:endParaRP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hr-HR" sz="1800" b="1" kern="1200"/>
            <a:t>Smrt</a:t>
          </a:r>
          <a:endParaRPr lang="en" sz="1800" b="1" kern="1200" dirty="0"/>
        </a:p>
        <a:p>
          <a:pPr marL="171450" lvl="1" indent="-171450" algn="l" defTabSz="800100">
            <a:lnSpc>
              <a:spcPct val="90000"/>
            </a:lnSpc>
            <a:spcBef>
              <a:spcPct val="0"/>
            </a:spcBef>
            <a:spcAft>
              <a:spcPts val="0"/>
            </a:spcAft>
            <a:buFontTx/>
            <a:buChar char="–"/>
          </a:pPr>
          <a:r>
            <a:rPr lang="hr-HR" sz="1800" b="1" kern="1200"/>
            <a:t>Odvajanje od Boga</a:t>
          </a:r>
          <a:endParaRPr lang="en" sz="1800" b="1" kern="1200" dirty="0"/>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1">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719F5B-F045-43FC-819D-DF22A5859675}" type="datetimeFigureOut">
              <a:rPr lang="hr-HR" smtClean="0"/>
              <a:t>28.9.2026.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97C48C-AF99-4BC9-82F7-59438951CDD0}" type="slidenum">
              <a:rPr lang="hr-HR" smtClean="0"/>
              <a:t>‹Nº›</a:t>
            </a:fld>
            <a:endParaRPr lang="hr-HR"/>
          </a:p>
        </p:txBody>
      </p:sp>
    </p:spTree>
    <p:extLst>
      <p:ext uri="{BB962C8B-B14F-4D97-AF65-F5344CB8AC3E}">
        <p14:creationId xmlns:p14="http://schemas.microsoft.com/office/powerpoint/2010/main" val="2670661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BAEF6-E745-CC32-C0B6-79474846D64E}"/>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7A2E9018-06DC-42E1-10BF-34BB89ADBD3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1129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896DF-36A2-D24B-0EAD-F994CAD82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0782B-A1EC-47D0-2B35-4DA45BDF1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4DB1B-A818-BB06-1488-A03E617716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F0F0D3-14B4-C567-65D6-EC1EAE4F1F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40F7FA-8030-4EC2-BE41-E9347173BA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7213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9C553-4E0B-6299-678E-4BAFFD8CC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DF492-28C9-C17E-1F0D-3C8ED39880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12D85C-AE5F-1F19-1A79-14A8708515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45665B-2C7D-4CD1-A2BB-D8783E4BDE16}"/>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597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09876-4484-60FA-18AB-F80C5C059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A71AD-2615-6850-ADED-5A75BB77E9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537C9-845B-4CC3-936F-6715C55420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AC57E-E8A2-5544-67D3-7EC4E1AE53E1}"/>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745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B4A5D-164C-441E-FC8D-5698D8010AD9}"/>
            </a:ext>
          </a:extLst>
        </p:cNvPr>
        <p:cNvGrpSpPr/>
        <p:nvPr/>
      </p:nvGrpSpPr>
      <p:grpSpPr>
        <a:xfrm>
          <a:off x="0" y="0"/>
          <a:ext cx="0" cy="0"/>
          <a:chOff x="0" y="0"/>
          <a:chExt cx="0" cy="0"/>
        </a:xfrm>
      </p:grpSpPr>
    </p:spTree>
    <p:extLst>
      <p:ext uri="{BB962C8B-B14F-4D97-AF65-F5344CB8AC3E}">
        <p14:creationId xmlns:p14="http://schemas.microsoft.com/office/powerpoint/2010/main" val="2166180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29C-919C-592B-D3A9-51F7D164CF9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0B7A85C7-50B5-D3DC-F3F6-A15ACFFCF69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803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7EFD4-C381-C66C-2897-F7FDA42580B7}"/>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B5373F54-BA32-F83F-8059-4461B34D803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3127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66647493"/>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240840966"/>
      </p:ext>
    </p:extLst>
  </p:cSld>
  <p:clrMapOvr>
    <a:masterClrMapping/>
  </p:clrMapOvr>
  <p:transition spd="med">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296528633"/>
      </p:ext>
    </p:extLst>
  </p:cSld>
  <p:clrMapOvr>
    <a:masterClrMapping/>
  </p:clrMapOvr>
  <p:transition spd="med">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219101118"/>
      </p:ext>
    </p:extLst>
  </p:cSld>
  <p:clrMapOvr>
    <a:masterClrMapping/>
  </p:clrMapOvr>
  <p:transition spd="med">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326831234"/>
      </p:ext>
    </p:extLst>
  </p:cSld>
  <p:clrMapOvr>
    <a:masterClrMapping/>
  </p:clrMapOvr>
  <p:transition spd="med">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215119068"/>
      </p:ext>
    </p:extLst>
  </p:cSld>
  <p:clrMapOvr>
    <a:masterClrMapping/>
  </p:clrMapOvr>
  <p:transition spd="med">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889680737"/>
      </p:ext>
    </p:extLst>
  </p:cSld>
  <p:clrMapOvr>
    <a:masterClrMapping/>
  </p:clrMapOvr>
  <p:transition spd="med">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211550940"/>
      </p:ext>
    </p:extLst>
  </p:cSld>
  <p:clrMapOvr>
    <a:masterClrMapping/>
  </p:clrMapOvr>
  <p:transition spd="med">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385787222"/>
      </p:ext>
    </p:extLst>
  </p:cSld>
  <p:clrMapOvr>
    <a:masterClrMapping/>
  </p:clrMapOvr>
  <p:transition spd="med">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356185933"/>
      </p:ext>
    </p:extLst>
  </p:cSld>
  <p:clrMapOvr>
    <a:masterClrMapping/>
  </p:clrMapOvr>
  <p:transition spd="med">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39619024"/>
      </p:ext>
    </p:extLst>
  </p:cSld>
  <p:clrMapOvr>
    <a:masterClrMapping/>
  </p:clrMapOvr>
  <p:transition spd="med">
    <p:zo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227701597"/>
      </p:ext>
    </p:extLst>
  </p:cSld>
  <p:clrMapOvr>
    <a:masterClrMapping/>
  </p:clrMapOvr>
  <p:transition spd="med">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010240946"/>
      </p:ext>
    </p:extLst>
  </p:cSld>
  <p:clrMapOvr>
    <a:masterClrMapping/>
  </p:clrMapOvr>
  <p:transition spd="med">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759084291"/>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951463232"/>
      </p:ext>
    </p:extLst>
  </p:cSld>
  <p:clrMapOvr>
    <a:masterClrMapping/>
  </p:clrMapOvr>
  <p:transition spd="med">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803852478"/>
      </p:ext>
    </p:extLst>
  </p:cSld>
  <p:clrMapOvr>
    <a:masterClrMapping/>
  </p:clrMapOvr>
  <p:transition spd="med">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25077080"/>
      </p:ext>
    </p:extLst>
  </p:cSld>
  <p:clrMapOvr>
    <a:masterClrMapping/>
  </p:clrMapOvr>
  <p:transition spd="med">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165391446"/>
      </p:ext>
    </p:extLst>
  </p:cSld>
  <p:clrMapOvr>
    <a:masterClrMapping/>
  </p:clrMapOvr>
  <p:transition spd="med">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075434310"/>
      </p:ext>
    </p:extLst>
  </p:cSld>
  <p:clrMapOvr>
    <a:masterClrMapping/>
  </p:clrMapOvr>
  <p:transition spd="med">
    <p:zo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494931641"/>
      </p:ext>
    </p:extLst>
  </p:cSld>
  <p:clrMapOvr>
    <a:masterClrMapping/>
  </p:clrMapOvr>
  <p:transition spd="med">
    <p:zo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09553487"/>
      </p:ext>
    </p:extLst>
  </p:cSld>
  <p:clrMapOvr>
    <a:masterClrMapping/>
  </p:clrMapOvr>
  <p:transition spd="med">
    <p:zo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053429637"/>
      </p:ext>
    </p:extLst>
  </p:cSld>
  <p:clrMapOvr>
    <a:masterClrMapping/>
  </p:clrMapOvr>
  <p:transition spd="med">
    <p:zo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602914857"/>
      </p:ext>
    </p:extLst>
  </p:cSld>
  <p:clrMapOvr>
    <a:masterClrMapping/>
  </p:clrMapOvr>
  <p:transition spd="med">
    <p:zo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070526249"/>
      </p:ext>
    </p:extLst>
  </p:cSld>
  <p:clrMapOvr>
    <a:masterClrMapping/>
  </p:clrMapOvr>
  <p:transition spd="med">
    <p:zo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802149829"/>
      </p:ext>
    </p:extLst>
  </p:cSld>
  <p:clrMapOvr>
    <a:masterClrMapping/>
  </p:clrMapOvr>
  <p:transition spd="med">
    <p:zo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813816148"/>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26665078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userDrawn="1"/>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userDrawn="1"/>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userDrawn="1"/>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42111740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8E_4EA65C50.xml"/><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12.png"/><Relationship Id="rId4" Type="http://schemas.openxmlformats.org/officeDocument/2006/relationships/diagramLayout" Target="../diagrams/layout1.xml"/><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9.png"/><Relationship Id="rId7" Type="http://schemas.openxmlformats.org/officeDocument/2006/relationships/image" Target="../media/image32.jpeg"/><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microsoft.com/office/2007/relationships/hdphoto" Target="../media/hdphoto5.wdp"/><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jpeg"/><Relationship Id="rId4" Type="http://schemas.microsoft.com/office/2007/relationships/hdphoto" Target="../media/hdphoto4.wdp"/><Relationship Id="rId9" Type="http://schemas.microsoft.com/office/2007/relationships/hdphoto" Target="../media/hdphoto6.wdp"/></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40.png"/><Relationship Id="rId7" Type="http://schemas.openxmlformats.org/officeDocument/2006/relationships/diagramData" Target="../diagrams/data2.xml"/><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2.jpeg"/><Relationship Id="rId11" Type="http://schemas.microsoft.com/office/2007/relationships/diagramDrawing" Target="../diagrams/drawing2.xml"/><Relationship Id="rId5" Type="http://schemas.openxmlformats.org/officeDocument/2006/relationships/image" Target="../media/image41.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54.png"/><Relationship Id="rId4" Type="http://schemas.openxmlformats.org/officeDocument/2006/relationships/image" Target="../media/image53.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1.xml"/><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8F498-7797-2B11-04A6-546B50325007}"/>
            </a:ext>
          </a:extLst>
        </p:cNvPr>
        <p:cNvGrpSpPr/>
        <p:nvPr/>
      </p:nvGrpSpPr>
      <p:grpSpPr>
        <a:xfrm>
          <a:off x="0" y="0"/>
          <a:ext cx="0" cy="0"/>
          <a:chOff x="0" y="0"/>
          <a:chExt cx="0" cy="0"/>
        </a:xfrm>
      </p:grpSpPr>
      <p:sp>
        <p:nvSpPr>
          <p:cNvPr id="3074" name="Text Box 4">
            <a:extLst>
              <a:ext uri="{FF2B5EF4-FFF2-40B4-BE49-F238E27FC236}">
                <a16:creationId xmlns:a16="http://schemas.microsoft.com/office/drawing/2014/main" id="{35C4B9AA-7D3A-E34D-931F-76B32A99300D}"/>
              </a:ext>
            </a:extLst>
          </p:cNvPr>
          <p:cNvSpPr txBox="1">
            <a:spLocks noChangeArrowheads="1"/>
          </p:cNvSpPr>
          <p:nvPr/>
        </p:nvSpPr>
        <p:spPr bwMode="auto">
          <a:xfrm>
            <a:off x="58189" y="-174567"/>
            <a:ext cx="12333540" cy="93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POUK</a:t>
            </a:r>
            <a:r>
              <a:rPr kumimoji="0" lang="sr-Latn-R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E</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SUB</a:t>
            </a:r>
            <a:r>
              <a:rPr lang="sr-Latn-RS" sz="6600" b="1">
                <a:solidFill>
                  <a:srgbClr val="FF9900"/>
                </a:solidFill>
                <a:effectLst>
                  <a:outerShdw blurRad="38100" dist="38100" dir="2700000" algn="tl">
                    <a:srgbClr val="000000">
                      <a:alpha val="43137"/>
                    </a:srgbClr>
                  </a:outerShdw>
                </a:effectLst>
                <a:latin typeface="Gill Sans MT Ext Condensed Bold" panose="020B0902020104020203" pitchFamily="34" charset="0"/>
              </a:rPr>
              <a:t>OTNE</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a:t>
            </a:r>
            <a:r>
              <a:rPr kumimoji="0" lang="hr-HR"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Š</a:t>
            </a:r>
            <a:r>
              <a:rPr kumimoji="0" lang="en-U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KOLE </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a:t>
            </a:r>
            <a:r>
              <a:rPr lang="hr-HR" sz="6600" b="1">
                <a:solidFill>
                  <a:srgbClr val="FF9900"/>
                </a:solidFill>
                <a:effectLst>
                  <a:outerShdw blurRad="38100" dist="38100" dir="2700000" algn="tl">
                    <a:srgbClr val="000000">
                      <a:alpha val="43137"/>
                    </a:srgbClr>
                  </a:outerShdw>
                </a:effectLst>
                <a:latin typeface="Gill Sans MT Ext Condensed Bold" panose="020B0902020104020203" pitchFamily="34" charset="0"/>
              </a:rPr>
              <a:t>D A R  D U H A  P R O R O Š T V A</a:t>
            </a:r>
            <a:endParaRPr kumimoji="0" lang="en-US" sz="6600" b="1" i="0" u="none" strike="noStrike" kern="1200" cap="none" spc="0" normalizeH="0" baseline="0" noProof="0" dirty="0">
              <a:ln>
                <a:noFill/>
              </a:ln>
              <a:solidFill>
                <a:srgbClr val="DDDDDD"/>
              </a:solidFill>
              <a:effectLst/>
              <a:uLnTx/>
              <a:uFillTx/>
              <a:latin typeface="Times New Roman" pitchFamily="18" charset="0"/>
              <a:ea typeface="+mn-ea"/>
              <a:cs typeface="Arial" charset="0"/>
            </a:endParaRPr>
          </a:p>
        </p:txBody>
      </p:sp>
      <p:sp>
        <p:nvSpPr>
          <p:cNvPr id="6149" name="Rectangle 5">
            <a:extLst>
              <a:ext uri="{FF2B5EF4-FFF2-40B4-BE49-F238E27FC236}">
                <a16:creationId xmlns:a16="http://schemas.microsoft.com/office/drawing/2014/main" id="{904C1301-BBEF-AB2C-67F7-B32409812D36}"/>
              </a:ext>
            </a:extLst>
          </p:cNvPr>
          <p:cNvSpPr>
            <a:spLocks noChangeArrowheads="1"/>
          </p:cNvSpPr>
          <p:nvPr/>
        </p:nvSpPr>
        <p:spPr bwMode="auto">
          <a:xfrm>
            <a:off x="1524000" y="6150114"/>
            <a:ext cx="9245600" cy="707887"/>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077" name="Text Box 7">
            <a:extLst>
              <a:ext uri="{FF2B5EF4-FFF2-40B4-BE49-F238E27FC236}">
                <a16:creationId xmlns:a16="http://schemas.microsoft.com/office/drawing/2014/main" id="{859882A5-99FC-9E8B-8502-70CA4F943B99}"/>
              </a:ext>
            </a:extLst>
          </p:cNvPr>
          <p:cNvSpPr txBox="1">
            <a:spLocks noChangeArrowheads="1"/>
          </p:cNvSpPr>
          <p:nvPr/>
        </p:nvSpPr>
        <p:spPr bwMode="auto">
          <a:xfrm>
            <a:off x="122663" y="6255834"/>
            <a:ext cx="12069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lang="sr-Latn-RS" sz="2000" b="1" dirty="0">
                <a:solidFill>
                  <a:srgbClr val="DDDDDD"/>
                </a:solidFill>
                <a:latin typeface="Arial Narrow" panose="020B0606020202030204" pitchFamily="34" charset="0"/>
              </a:rPr>
              <a:t>4</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 tromjesečje </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2026</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a:t>
            </a:r>
            <a:r>
              <a:rPr kumimoji="0" lang="en-US"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en-U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a:t>
            </a:r>
            <a:r>
              <a:rPr kumimoji="0" lang="hr-HR" sz="2000" b="1" i="0" u="none" strike="noStrike" kern="1200" cap="none" spc="0" normalizeH="0" baseline="0" noProof="0" dirty="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rezentacija biblijske </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pouke                      </a:t>
            </a:r>
            <a:r>
              <a:rPr lang="sr-Latn-RS" sz="2000" b="1">
                <a:solidFill>
                  <a:srgbClr val="DDDDDD"/>
                </a:solidFill>
                <a:effectLst>
                  <a:outerShdw blurRad="38100" dist="38100" dir="2700000" algn="tl">
                    <a:srgbClr val="000000">
                      <a:alpha val="43137"/>
                    </a:srgbClr>
                  </a:outerShdw>
                </a:effectLst>
              </a:rPr>
              <a:t>3.</a:t>
            </a:r>
            <a:r>
              <a:rPr kumimoji="0" lang="sr-Latn-R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 </a:t>
            </a:r>
            <a:r>
              <a:rPr lang="hr-HR" sz="2000" b="1">
                <a:solidFill>
                  <a:srgbClr val="DDDDDD"/>
                </a:solidFill>
                <a:effectLst>
                  <a:outerShdw blurRad="38100" dist="38100" dir="2700000" algn="tl">
                    <a:srgbClr val="000000">
                      <a:alpha val="43137"/>
                    </a:srgbClr>
                  </a:outerShdw>
                </a:effectLst>
              </a:rPr>
              <a:t>listopada</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2026</a:t>
            </a:r>
            <a:r>
              <a:rPr kumimoji="0" lang="en-U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 </a:t>
            </a:r>
            <a:endParaRPr kumimoji="0" lang="en-US" sz="2000" b="1" i="0" u="none" strike="noStrike" kern="1200" cap="none" spc="0" normalizeH="0" baseline="0" noProof="0" dirty="0">
              <a:ln>
                <a:noFill/>
              </a:ln>
              <a:solidFill>
                <a:srgbClr val="DDDDDD"/>
              </a:solidFill>
              <a:effectLst/>
              <a:uLnTx/>
              <a:uFillTx/>
              <a:latin typeface="Arial" charset="0"/>
              <a:ea typeface="+mn-ea"/>
              <a:cs typeface="Arial" charset="0"/>
            </a:endParaRPr>
          </a:p>
        </p:txBody>
      </p:sp>
      <p:sp>
        <p:nvSpPr>
          <p:cNvPr id="2" name="AutoShape 2" descr="data:image/jpeg;base64,/9j/4AAQSkZJRgABAQAAAQABAAD/2wCEAAkGBxQTEhUUExQVFRQWGBgVFRQVFBcUHBgWFhUWGhUXFxUYHSggGBolHBQVITEhJSkrLi4uFx8zODMsNygtLiwBCgoKDg0OGhAQGywkHyQsLCwsLCwsLCwsLCwsLCwsLCwsLCwsLCwsLCwsLCwsLCwsLCwsLCwsLCwsLCwsLCwsLP/AABEIAQUAwQMBIgACEQEDEQH/xAAcAAEAAgMBAQEAAAAAAAAAAAAABQYDBAcCAQj/xABCEAABAwIDBAYHBAgGAwAAAAABAAIDBBEFITESQVFhBhMicYGRBzKhscHR8EJSYnIUI4KSssLh8RUkM0NTomNzo//EABkBAQADAQEAAAAAAAAAAAAAAAABAgMEBf/EACQRAQEAAgICAgICAwAAAAAAAAABAhEDIRIxBEEiYRNxFEJR/9oADAMBAAIRAxEAPwDuKIiAiIgIiICIiAiwVdYyMbT3Bo5/JQOJ9NKeJgcLuvblkdCeSi2RMlqyoud13pNY0lrWNuDbNwz7gM7rSj9Ikr7gWaNAdjO53A3N/IKPKJ8K6iiouGdKZLtL3AtJz2gB5OGm7W/zuFHXNkFwfLMHuO9TMpS42NpERSqIiICIiAiIgIiICIiAiIgIiICIue9Oem/V/qad2Zyc8Hz2fDeot0mTa3Yzj0NM0l7hfcwEXJ4cvFc4xr0gTOPZdsNubNZ5W2tde7wVIxDE3SOJJOWTRe9idfH4qNlkyA7lS21pJInZsee92Z2tnO5zuc/Zew7r8Vp1lSXtDSctTw8VoxC2W9JX7h9f0UaTtmi2SS0cbg79DfPyWxTQk56CwOWVjfUd614LNH4it4O2Wi2vyUUiTwysPWsYTk5zbnxNzyyuVcOiFS9sjWAnZO2Rflnbu08yqb0bw4zSB2jGg9r5d9z5ldK6M4aGuBvcgn9luyGgd5OfhZRLN6Xyl8drkEXwL6t3MIiICIiAiIgIiICIiAiIgIiIKl6ROkH6NTlrfXeCLclw2WpLnF7jc21O9zj/AHPirN6QMUM1TJnk1xAHJps35qmk7vE/X1qs/bT0yhwFvq53lGkXv5fXFYw3yXpp8gpRt9c/PP8Av9fW9e2nesTj9cF82v7fXmhttwuANys7Q6Q2G/K44cvHJRAffVW3o1TbLmuduzA58VTkvjNteLG53UX3BaBsULWgWyF++y2mVZjcHM1GduI3haD8Ua1he45Kovx+SoqWMh7MYOZ3kb1xayvcd3449V2jAsXZVQiWO4aSW2PFpse/MKQUV0bijjgZHHazRppmTcnxJUqvRxu5t5eU1bBERWVEREBERAREQEREBERAWOeTZa53AE+QWRa+Ij9VJ+R38JQfm3EpLyPPFx9ijGAjPit/FRZzhwJB81oMzIVIvl7ZxuCON9NN3M8Vj2vcssbbAef15hBilH9UtfTl7VmczsnyHxK87OvcD5GybNMMcdpBfTX68VbKd5FlWib58CfgrHRXc0Eb1hzd6dXxrq14rZHSki9mN3nIX4nkvnRmhcJ3WBAsC0OFi4EDtkbr3yClafBustc9ne3ce9WHC8LDHAhoH1xWFz61HT4fl5WsDMSlgcCHe1X/AADGhO0Xyd7/AOq5jVRsdLJ1hOyz32upv0dwPnf1o7ELHZAuu5x/KPVHMqeG5TL8UfIxwuO8nS0RF6DyhERAREQEREBERAREQFo45Js08p/AR55fFbyjOkp/ysvJt/IhRfSZ7fm/F33keeJv8lqHJbWIDtDu+JWm43KrE32yRuzH1p/ZbBfc8tfkPcsDWWWVgy96Jj283HAfXuzXlxyPO1vyjRY3Tg5f1PksPXEuDT2bnZu7Kx5qE/0ydbZWHC5rMCgpsPc2+hN81J0Elxbgs+TVnTfg3jl2teH4hZTsGJXVNpDZTMNQA0lcmTvk20seexpLjq76ClfRJNK+qcG36pjCXndcnsN773PgqNX1TpZbZ5m3FdN9FeJxNfLTNBYSGuaD9pw2uscTxILcuS6uLHx1txc2dzls9R0lQeL4+2MyNaRtRt2iTmL67PfZeulGNtpoxc2e+4YeFhmfC4XP6VgqZHgudsfa2XWLnOF3XJB4jPmp5uXXUU4OHynlfToWFY6yWnZMTk/aAy12XEaeCkaera/Q+BFlQ3vDDFBD2Y42hjBe9r5uJJ1O/NTPXbA2i42HNZz5Fl/S+Xxprf2tDZATYEXGouvSq1CTcEa2z5f1U7BiDSO12e9a8fNMvfTDk4bj67biL4Cvq3YiIiAiIgLRxtoMEgOhaR5iy3lW+nWLtgp3X1cCAPrQa5qL6TPbgeMvu/S2bsuGa0YhnyWxVSbbi7ise1lYb9e5Vi19smxffvsPLVY6t9hZq+00oub8MkcL5ofTWpiA4bQJF87HPvB+CudBE2QAAskbaxDmtvbgbqpyR7/orPDms+THbbhz8ekvjsIY8C4uRci+nD65KOwyYB/Io6mzuFpSMLTY+fkq4Y9aW5M75eWlsjeNy8y1NmkKDpalwGvDy0XyWsJyKp/F22/yOmSllAl2jwPmtqmxN8VQ2djrOab+W4+0KIdMvsslwOPHl9WW3j3ty+fWnVvSHigmpKOcC22XG3ezMeYUR0UrGMhu49o3d+8bj2W8lqY9C9mH4eyQEFzZngHK20WbN/A+1aFLsilLye0ABbaA0AFtnUm91lyzbfgup+u07T1skt5IhfZLnE5ZZ8+QHksjsZfI5rL8C62fdl5ZdyreGVkkURYLWdc8xfXTVSOD1Bgc5/rFw13g56eawyx06cctyLhh+NtYw7RsBrfX+91sUFSZjtbr5X0A+J7lz2uqXvlaXDshwcWg2vnnc8SMuSslPjILm9Wwi2VgD53KrcdRM1bdOnYdINnZ3hbagejkjrDa9Z2ZHAKeXocWW8Y8vlx8c7BERaMxERBp4riDYIzI82A05lcR6b446okO0TsjdmBna7beHjZdJ6cB8lo4xtOPqi9rcSeG7yVepOgEIPWVbzI7cxps3uFlnbutZOnLKSkfM/ZiY57joGjQcSRorRSejeqfbaLWDzXWcIpGRt2YYmsbwaLX7zvW3sy/ct4hDUclrfRnOxm0wteRu9U+HHuyVQq6Z8Li2RpYdCCLDzXdarEZoyRJGQ05bQzA53Gir2LOiqAWyNBvlf3d6r5SLfx2uTia2uh1IOS13SbLgfrgpfpBgogN4ydk3uw7sr3HEe5QcQ2iOCt1Ypqy6WKmzCzT0YcLWWGk3KTj0XNlbK7sJLO1cmoHN0zW5gfRepqgXMaA0O2C5zg0BxF7cTlbzCk5mXy3rpPR/BnQ0LmEbMjrzW4GwsDzs0LTDO1hy8WOKo4R6JZXG807G2Ni1oLjla2ZtqFc8H9GtHC5r3B0rmm/bts347IG5TeD1e2A778bJPEix9ymGm+YW87c2U0ovpeotqjZIB/oyNJ/K8Fh9pZ5Ll1PEHWXdOmFH1tFUs1JieR+Zo2m+0BcOw7QLHm67dHx7vptsjzW0zMrA3VZIcly13YxnbDtO96sWBPBIjYy7ibKIpG3Ft5XQOh+CCJnWu9dw7PJp3959yYY3PLSOXOceG6m6CiEbeLt5+A5LaRF6Mkk1Hk223dERFKBeXlelhnOSVMR0zQCSBmd61G04vtON+W7+q91hKipqghZWtpFggqW6e5bYN1WKOa5VjpXZK0u1cppiqI3bs+RVaxvB2PFwDFJxt2T3jd3q5L4+MHIi45pcdoxzscqgj2X9XPGDfLMe0FVjpn0V/RHieLOnkNjb/bedx4NO7nlwXZ8SwmNzbEWG7keIO5QGIBsbTDO3bikGybi4cDuPAqmtNdzNyOB6kYpclp4/hDqOUMuXQvzhk4t+6T94b/ArVZWdtjNznNB7i4ArPLDbTHPx9r90Jo29YyeVoc0khgOdiPtEeOXcSukye7LwVSloNh8rGjJzWzMAyzF9oDv7fsVhwqsEsTXbxkfgfJaYTXTPkvl21+jRsGj7rC392aQD2BWOn0CpeD1nak/O5o/ecT/ABK0OqrNaANp7vVbe3eSdwCvjVM52xdLavqqOofwjcB3uGyPa4LiNEywXVfSdKRh7gdXPjabfnBP8K5tRQ9lY89bfFnt8aF7aMivT2LbhZaFx3mzR+0bLlrunSb6B4M6od1rxaBhtnrI4bh+Ebz4cbdOVb6AkfoxaPsvI/6tPxVkXbw4yY7n28z5GeWWdl+hERbMBERAWKVZVhn0UVMQ9cVA1UZup2rIuomWotoLlZVviUFO66sFNIG6uCrTXSO32HkpGj2BvLiplMosUbgdDdZFrQRi2llsBaMaPYCLHQqKqqMEGKQbTHaX919x4FS68TRBwsUsJdOe4zgTXROpJj2T2oJd7XDQ94vYjfdcimp3wz9XILPY9oPg4WI5HI3X6HxnD+ujdG7Jwza7g7c7u3Fcm6a0BkgE9rTU52ZRvLGuzJ/Kc+4lZ6013ubXz9PzpnnU7TD37O17muWLB6jqpZ4TkG3c38urfeR+yoGvqv8AKRSDVj43j3H2OKx4riXa2xq+NzPG3Z95ULSM/Rucu2OL3F/7zifdZXykftNdIPtdhh4MBtcd+Z8lzuin6mMv0sAxneRYeWvgrz0VxFj4GMdq0WUwy9Ir0s1FqeGP70oNuTWn5hU6iGSmfSzU7U9MwaBr3eZaPgobDjdYc/tt8fqNqODNesQbssYPxj3FbdOxYMadYM/P8Cuae3TauXo/f2Zm8HNPm238qtqpHQGb9dMzcWMd5Ej+ZXdehwX8I875E1yUREWrAREQFhnGSzLHIoqYg6umJKj52tYOJUvXzW0ULUMAzd5LOto1XFz8ybN+vNbdBVsaQG5neVWsUxIk7IyC94C47VyVXbTXTpVM+4Wwo/DTcBSC2jmy9iBEUqsNVDtDLUafJUDpfTDN4HZkBilHMtIBPeMvALoqgOkmGB7HfdcLO5H7LvA2VMo0wvbnNJnQBrtRstPe02PtCio7yOiZqQ8jwaD/AEUs0FsLmHUPNxzBz9qjcMlDJKiY6RgBg4yPAsPOypG1b1cNqQRj1Y9ebt/yVx6NPDRYNuVTKGKwucyczzvvVmwrHmRZFt+5QmzrpWPSNW7ddb/jjY3xN3H+ILFhYyWDpRRVL6uaodTzNje64cY3W2Q0AXNstN694W/ILLlacKyUqjuko7DbbnA+/wCa36Y5LSx8/qvFvvC58fboqb6DyWqm/jie3xBa7+Uroy5N0Xn2ammN/tFv7zXD4rrK7Pj38dOL5c/Pf6ERF0OUREQFin0WVYZ3WCipiIq8s1WsVqScgpXGanVV5h2issq6MYh5I881JYabFeqmm3rUEuwVVfboeDS5KYComB4yLgXVomxuCNt3yNaOZWuNc+WKTRQlN0rpn2LJAQdCMx5hSEWIxu0ePNW3FfGtoleXWIIOhyKbQK8kIOY9NaAwS5eq8XB5j42t5Kl1b7RxN/5JHSu7h2GewErtXSrCv0mncwf6g7UZ/EBp3HTxXFa4XkDfuBrLfl19t1TWmsu4tFOOxfl8FN9D8ID39e8dkH9WDvI1f3Ddz7loYHQGbZYNNXHgPmr9DS7DQBuFu4DQKuM3WmeWppvMKiMW6MQzXcGiOT77Ra5/E3Q9+q3GyELZY/JXsl6rGW43cc9noXwv2HixG/cRxB4KJ6Qm0TvD3hdOxjD2yx2OTvsu4H5Fcr6UXEbgciCAQdx2hdceXH45O3Dl88b/ANecFqLSQHTZljN+W0AfYV2tcFwh/wCsi/8AYz+MLvS34Ptz/K70IiLocoiIgLSrjkt1a1S26irYqfi7DdRNH61irLilOq7PGWuB3LG+3RL0zVxDQq3WOLjYKZxR+1ayiqhoYOZRDVbOWaZncAsJo31LiwEut653Xv6g5DfxK+TOcBZtzI/h9hvHvO7zVm6LwNp4jJJkB7TuAG8qxpEHokIWGWR/Vtbq65B5AWzJ5KDl6TVDXWhv1Y0Mg2i7mbaeatdaHVT+snNmD/TiByaPi7mtSowgSHZhZ+0chb4qNpka+G+kKVlhJHfmx38p+avdD0q/ViSVkkbTvewgLX6N9CYoLSSDbk1udB3Dct/EAx5tJ6o0ap9KdVJYfjMMwuyRjvyuB9ioPTjo64VQlhY57ZsyGNLtl49a9tAbg371eKPCWFovG1jPu2G07vO4ctVKsaGgBoDQNABYDwVvau5L0qfR7E4KeEBzrOuQSdXFuRNtzQbgd3NTf+OQXa1zwwu9USAx7X5doAO8FEdIMIpnzxyTNBa8GMg+qXixYXDu2h5LLVU0oaWyxsmgORYALhu6zeSj0tdXtPPjTRRGBM6toZHIZIHf6RcbmMj/AG3b7d+YUnBPtg7nA2cOBUyq2Mde+8L+IaSO8Z/Bc39Izf1TJh/uENd+dpGfiB7FfsUm2YpD+E+1VPpZTdZhjraxujk/7gH2OKplNtMOopuD324hvMjP4gu/LhPR2C88A/8AIz3hd2VeD7T8n/UREXQ5RERAWKQLKvLgiYia2NV+sgBFlZ6pqgMRFgSVnk2xqsVkoaM92SgqqbV50vYDidwUjWMLyb5NFySdw3lRtBTmolFh2Bk0cuPedfJVi6e6I019p8gHFznZAAa9wUPj2OddJ2DaJhswaX4uI5+5b/SuvEbBSRHOwMzh5hnuJ8OaqStIi1MQ4iTqpnDsWLXAlVGN6sOCsDnAHRReidulUWPQvaAXWNtF6h6lp2m9o7ic7dyiaShYACAFJQgAJLftWyT0ySYg7uC8txK+QzK0qm5K+0zLJumppsV1F1sWy7UODvEf3W1RnZaGOORyaTuNtL+Bsvsci84wz/LyEes1vWN/NH22+1oVkfpEYnG+AmWIXOr2ffA/n4FSFPWskDJ4zdkgse/mNxFiD3LJVSBwDtzgCO4qs4PJ1VVPTf7creujHB/2gO+1/A8VX1VvcSfSyW0VvvOA+PwWq1m3RTt3uif7G3HuWLpJJtCJvIk+4fFSmBQjYLTq5pHmLKPdT6xUvoJB1lZCLXDQ55/Zbl7SF19UX0YYG6KN08os942Gt+6wG5vzJAy5BXpTxY+OKnPn5ZCIi1YiIiAvhX1fCg1ahiruLRk5K0ShVrpHU9Uwkeucm8jxVMmuCidJZ8/0dnEGUj2N+J8FuYbMKaGSW2UbC63EgZDxNgoqClJcScyTck6k8Vv4vEf0OVv3tgf/AEb8lRrVTw6oM209xu8kl3ecyt11MoaFhhftDuI4hW2m2ZGBzVa1TSGNOpXDn7JC8ywr7CLFRatIuGDPc94CszoLBRfQ6AFpf5KensNVOM6Ut7R3UL2yILTr8SazfoomDpBd1go3ItMbVrZAsr2bTHt4tcPMFa9PVbTbrzRT3LgrbUsqIp5700fJoHlkoySHaqaeQa5tP15rYoM49nhcLdipwOrd93ad5BZ+2vpF4mdqa33QB8fip/BWj5KtgEuLt5JVkwimOROmqY+zP0mMLZZluDnD/sVtrBS/aHB3vAPxWdbxzX2IiIgREQEREHh6qmOU+27Pfp4D681a5AoipoZH5ghpvx0GuVuOV+7eq5RphdKpFh2ay4jQXYGc9oj3D2qxNwpwzOZ/rw0G8+Sxf4bJvLcze3Dxtn5Kml/Jzqswa+5a9HTOhdkOydR9b10ebCCdw9/wC1JcEvrn4WUaq/lFaNOHjabmFpT0xCtMeEOYbt36t3H5FbX+FBw08FGqSxBdHOkZguwi4PvUvVY7tjJYZcAHBY5MLI3JbU6x2hMTqHOWphwIddTrsOJ3IMOI3Kq/Tfw6vIFlK4c/tnuUFT05BU9h8atiyyRdA2znD8R96mZGdgAanLwOq0o4bSHvU3BFp3K2MRlUdFQBuZWxTzOvkMlvyQXWWKABW0pcnqn387H2W+Czry0L0rs6IiIgREQEREBfLL6iD5ZeS1e0QYzGvJiCzIo0nbWdTBBTBbFksmjyYDThYZKILdslk0nyRn+HjgvD8OClrL5ZR4p86iGYXmtqOkst6yWTxLlUd+hZkrbjjss1ksp0i5PgavtkX1SqIiICIiAiIgIiICIiAiIgIiIC+IiD6iIgIiICIiAiIgIiICIiAiIgIiIP/9k=">
            <a:extLst>
              <a:ext uri="{FF2B5EF4-FFF2-40B4-BE49-F238E27FC236}">
                <a16:creationId xmlns:a16="http://schemas.microsoft.com/office/drawing/2014/main" id="{2AEF997D-FFF2-20D9-AAA7-53FE7716D732}"/>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Rectangle 2">
            <a:extLst>
              <a:ext uri="{FF2B5EF4-FFF2-40B4-BE49-F238E27FC236}">
                <a16:creationId xmlns:a16="http://schemas.microsoft.com/office/drawing/2014/main" id="{CEF5D79D-DD08-BF6D-CDFB-B57E4719294E}"/>
              </a:ext>
            </a:extLst>
          </p:cNvPr>
          <p:cNvSpPr/>
          <p:nvPr/>
        </p:nvSpPr>
        <p:spPr>
          <a:xfrm>
            <a:off x="1524002" y="-76200"/>
            <a:ext cx="9143999" cy="1107996"/>
          </a:xfrm>
          <a:prstGeom prst="rect">
            <a:avLst/>
          </a:prstGeom>
          <a:noFill/>
        </p:spPr>
        <p:txBody>
          <a:bodyPr wrap="square" lIns="91440" tIns="45720" rIns="91440" bIns="4572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ritannic Bold" panose="020B0903060703020204" pitchFamily="34" charset="0"/>
                <a:ea typeface="+mn-ea"/>
                <a:cs typeface="Arial" charset="0"/>
              </a:rPr>
              <a:t> </a:t>
            </a:r>
            <a:r>
              <a:rPr kumimoji="0" lang="hr-HR" sz="66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rPr>
              <a:t> </a:t>
            </a:r>
            <a:endPar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endParaRPr>
          </a:p>
        </p:txBody>
      </p:sp>
      <p:pic>
        <p:nvPicPr>
          <p:cNvPr id="5" name="Picture 4">
            <a:extLst>
              <a:ext uri="{FF2B5EF4-FFF2-40B4-BE49-F238E27FC236}">
                <a16:creationId xmlns:a16="http://schemas.microsoft.com/office/drawing/2014/main" id="{80E73DD6-37BC-535E-7541-15291736564D}"/>
              </a:ext>
            </a:extLst>
          </p:cNvPr>
          <p:cNvPicPr>
            <a:picLocks noChangeAspect="1"/>
          </p:cNvPicPr>
          <p:nvPr/>
        </p:nvPicPr>
        <p:blipFill>
          <a:blip r:embed="rId4"/>
          <a:stretch>
            <a:fillRect/>
          </a:stretch>
        </p:blipFill>
        <p:spPr>
          <a:xfrm>
            <a:off x="0" y="778043"/>
            <a:ext cx="12296274" cy="5398168"/>
          </a:xfrm>
          <a:prstGeom prst="rect">
            <a:avLst/>
          </a:prstGeom>
        </p:spPr>
      </p:pic>
    </p:spTree>
    <p:extLst>
      <p:ext uri="{BB962C8B-B14F-4D97-AF65-F5344CB8AC3E}">
        <p14:creationId xmlns:p14="http://schemas.microsoft.com/office/powerpoint/2010/main" val="1319525456"/>
      </p:ext>
    </p:extLst>
  </p:cSld>
  <p:clrMapOvr>
    <a:masterClrMapping/>
  </p:clrMapOvr>
  <p:transition spd="med">
    <p:zoom/>
  </p:transition>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D956161-67E8-69DD-8F82-DF03095811AE}"/>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88547E91-41B1-72FD-552A-C2248B8B4FDF}"/>
              </a:ext>
            </a:extLst>
          </p:cNvPr>
          <p:cNvSpPr>
            <a:spLocks noGrp="1" noChangeArrowheads="1"/>
          </p:cNvSpPr>
          <p:nvPr>
            <p:ph type="title"/>
          </p:nvPr>
        </p:nvSpPr>
        <p:spPr>
          <a:xfrm>
            <a:off x="3949700" y="129695"/>
            <a:ext cx="4292601" cy="1143000"/>
          </a:xfrm>
        </p:spPr>
        <p:txBody>
          <a:bodyPr/>
          <a:lstStyle/>
          <a:p>
            <a:pPr eaLnBrk="1" hangingPunct="1"/>
            <a:r>
              <a:rPr lang="hr-HR">
                <a:solidFill>
                  <a:srgbClr val="FFCC66"/>
                </a:solidFill>
              </a:rPr>
              <a:t>Upamtite redak </a:t>
            </a:r>
            <a:endParaRPr lang="en-US" dirty="0">
              <a:solidFill>
                <a:srgbClr val="FFCC66"/>
              </a:solidFill>
            </a:endParaRPr>
          </a:p>
        </p:txBody>
      </p:sp>
      <p:sp>
        <p:nvSpPr>
          <p:cNvPr id="8195" name="Text Box 3">
            <a:extLst>
              <a:ext uri="{FF2B5EF4-FFF2-40B4-BE49-F238E27FC236}">
                <a16:creationId xmlns:a16="http://schemas.microsoft.com/office/drawing/2014/main" id="{C6580B87-78D6-2BCC-FE8C-644582E87F00}"/>
              </a:ext>
            </a:extLst>
          </p:cNvPr>
          <p:cNvSpPr txBox="1">
            <a:spLocks noChangeArrowheads="1"/>
          </p:cNvSpPr>
          <p:nvPr/>
        </p:nvSpPr>
        <p:spPr bwMode="auto">
          <a:xfrm>
            <a:off x="1333948" y="2050201"/>
            <a:ext cx="7162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377"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a:ln>
                  <a:noFill/>
                </a:ln>
                <a:solidFill>
                  <a:srgbClr val="FFFF99"/>
                </a:solidFill>
                <a:effectLst/>
                <a:uLnTx/>
                <a:uFillTx/>
                <a:latin typeface="Impact" pitchFamily="34" charset="0"/>
                <a:ea typeface="+mn-ea"/>
                <a:cs typeface="Arial" charset="0"/>
              </a:rPr>
              <a:t> </a:t>
            </a:r>
            <a:r>
              <a:rPr kumimoji="0" lang="en-US" sz="4800" b="0" i="0" u="none" strike="noStrike" kern="1200" cap="none" spc="0" normalizeH="0" baseline="0" noProof="0">
                <a:ln>
                  <a:noFill/>
                </a:ln>
                <a:solidFill>
                  <a:srgbClr val="FFFF99"/>
                </a:solidFill>
                <a:effectLst/>
                <a:uLnTx/>
                <a:uFillTx/>
                <a:latin typeface="Impact" pitchFamily="34" charset="0"/>
                <a:ea typeface="+mn-ea"/>
                <a:cs typeface="Arial" charset="0"/>
              </a:rPr>
              <a:t> </a:t>
            </a:r>
            <a:r>
              <a:rPr lang="hr-HR" sz="4800">
                <a:solidFill>
                  <a:srgbClr val="FFFF99"/>
                </a:solidFill>
                <a:latin typeface="Impact" pitchFamily="34" charset="0"/>
              </a:rPr>
              <a:t>HEBREJIMA</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 </a:t>
            </a:r>
            <a:r>
              <a:rPr kumimoji="0" lang="sr-Latn-RS" sz="4800" b="0" i="0" u="none" strike="noStrike" kern="1200" cap="none" spc="0" normalizeH="0" baseline="0" noProof="0">
                <a:ln>
                  <a:noFill/>
                </a:ln>
                <a:solidFill>
                  <a:srgbClr val="FFFF99"/>
                </a:solidFill>
                <a:effectLst/>
                <a:uLnTx/>
                <a:uFillTx/>
                <a:latin typeface="Impact" pitchFamily="34" charset="0"/>
                <a:ea typeface="+mn-ea"/>
                <a:cs typeface="Arial" charset="0"/>
              </a:rPr>
              <a:t>1</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,1.</a:t>
            </a:r>
            <a:r>
              <a:rPr lang="hr-HR" sz="4800">
                <a:solidFill>
                  <a:srgbClr val="FFFF99"/>
                </a:solidFill>
                <a:latin typeface="Impact" pitchFamily="34" charset="0"/>
              </a:rPr>
              <a:t>2</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a:t>
            </a:r>
            <a:endParaRPr kumimoji="0" lang="en-US" sz="4800" b="0" i="0" u="none" strike="noStrike" kern="1200" cap="none" spc="0" normalizeH="0" baseline="0" noProof="0" dirty="0">
              <a:ln>
                <a:noFill/>
              </a:ln>
              <a:solidFill>
                <a:srgbClr val="FFFF99"/>
              </a:solidFill>
              <a:effectLst/>
              <a:uLnTx/>
              <a:uFillTx/>
              <a:latin typeface="Impact" pitchFamily="34" charset="0"/>
              <a:ea typeface="+mn-ea"/>
              <a:cs typeface="Arial" charset="0"/>
            </a:endParaRPr>
          </a:p>
        </p:txBody>
      </p:sp>
      <p:pic>
        <p:nvPicPr>
          <p:cNvPr id="2" name="Slika 1">
            <a:extLst>
              <a:ext uri="{FF2B5EF4-FFF2-40B4-BE49-F238E27FC236}">
                <a16:creationId xmlns:a16="http://schemas.microsoft.com/office/drawing/2014/main" id="{68A8084E-E2DD-74B8-1DAE-56A868110BCD}"/>
              </a:ext>
            </a:extLst>
          </p:cNvPr>
          <p:cNvPicPr>
            <a:picLocks noChangeAspect="1"/>
          </p:cNvPicPr>
          <p:nvPr/>
        </p:nvPicPr>
        <p:blipFill>
          <a:blip r:embed="rId3" cstate="print"/>
          <a:stretch>
            <a:fillRect/>
          </a:stretch>
        </p:blipFill>
        <p:spPr>
          <a:xfrm>
            <a:off x="1333948" y="1"/>
            <a:ext cx="2253343" cy="1879600"/>
          </a:xfrm>
          <a:prstGeom prst="rect">
            <a:avLst/>
          </a:prstGeom>
        </p:spPr>
      </p:pic>
      <p:sp>
        <p:nvSpPr>
          <p:cNvPr id="7" name="TextBox 6">
            <a:extLst>
              <a:ext uri="{FF2B5EF4-FFF2-40B4-BE49-F238E27FC236}">
                <a16:creationId xmlns:a16="http://schemas.microsoft.com/office/drawing/2014/main" id="{CD5A93C5-57DB-750F-A2B7-AA8D1C20BBC5}"/>
              </a:ext>
            </a:extLst>
          </p:cNvPr>
          <p:cNvSpPr txBox="1"/>
          <p:nvPr/>
        </p:nvSpPr>
        <p:spPr>
          <a:xfrm>
            <a:off x="1333947" y="2867891"/>
            <a:ext cx="6615735"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“Bog koji je nekad u mnogo navrata i na mnogo načina </a:t>
            </a:r>
            <a:r>
              <a:rPr lang="sr-Latn-RS" sz="3200" b="1">
                <a:solidFill>
                  <a:srgbClr val="FFFFFF"/>
                </a:solidFill>
                <a:latin typeface="Calibri" panose="020F0502020204030204" pitchFamily="34" charset="0"/>
                <a:cs typeface="Calibri" panose="020F0502020204030204" pitchFamily="34" charset="0"/>
              </a:rPr>
              <a:t>govorio</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Ocima na mnogo načina</a:t>
            </a:r>
            <a:r>
              <a:rPr lang="sr-Latn-RS" sz="3200" b="1">
                <a:solidFill>
                  <a:srgbClr val="FFFFFF"/>
                </a:solidFill>
                <a:latin typeface="Calibri" panose="020F0502020204030204" pitchFamily="34" charset="0"/>
                <a:cs typeface="Calibri" panose="020F0502020204030204" pitchFamily="34" charset="0"/>
              </a:rPr>
              <a:t>, govori</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i </a:t>
            </a:r>
            <a:r>
              <a:rPr lang="sr-Latn-RS" sz="3200" b="1">
                <a:solidFill>
                  <a:srgbClr val="FFFFFF"/>
                </a:solidFill>
                <a:latin typeface="Calibri" panose="020F0502020204030204" pitchFamily="34" charset="0"/>
                <a:cs typeface="Calibri" panose="020F0502020204030204" pitchFamily="34" charset="0"/>
              </a:rPr>
              <a:t>u</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posledak </a:t>
            </a:r>
            <a:r>
              <a:rPr lang="sr-Latn-RS" sz="3200" b="1">
                <a:solidFill>
                  <a:srgbClr val="FFFFFF"/>
                </a:solidFill>
                <a:latin typeface="Calibri" panose="020F0502020204030204" pitchFamily="34" charset="0"/>
                <a:cs typeface="Calibri" panose="020F0502020204030204" pitchFamily="34" charset="0"/>
              </a:rPr>
              <a:t>dana ovih preko Sina. </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Kojega</a:t>
            </a:r>
            <a:r>
              <a:rPr lang="sr-Latn-RS" sz="3200" b="1">
                <a:solidFill>
                  <a:srgbClr val="FFFFFF"/>
                </a:solidFill>
                <a:latin typeface="Calibri" panose="020F0502020204030204" pitchFamily="34" charset="0"/>
                <a:cs typeface="Calibri" panose="020F0502020204030204" pitchFamily="34" charset="0"/>
              </a:rPr>
              <a:t> postavi</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naslednika svemu kroz kojega i svet stvori.“ </a:t>
            </a:r>
            <a:endParaRPr kumimoji="0" lang="hr-HR"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C4A0D4BB-32B1-5836-EA6F-12E0269E36C5}"/>
              </a:ext>
            </a:extLst>
          </p:cNvPr>
          <p:cNvPicPr>
            <a:picLocks noChangeAspect="1"/>
          </p:cNvPicPr>
          <p:nvPr/>
        </p:nvPicPr>
        <p:blipFill>
          <a:blip r:embed="rId4"/>
          <a:stretch>
            <a:fillRect/>
          </a:stretch>
        </p:blipFill>
        <p:spPr>
          <a:xfrm>
            <a:off x="7539136" y="-1"/>
            <a:ext cx="4652864" cy="7725747"/>
          </a:xfrm>
          <a:prstGeom prst="rect">
            <a:avLst/>
          </a:prstGeom>
        </p:spPr>
      </p:pic>
    </p:spTree>
    <p:extLst>
      <p:ext uri="{BB962C8B-B14F-4D97-AF65-F5344CB8AC3E}">
        <p14:creationId xmlns:p14="http://schemas.microsoft.com/office/powerpoint/2010/main" val="236112297"/>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left)">
                                      <p:cBhvr>
                                        <p:cTn id="7"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29B6D-CE97-863A-25E4-2D40A3B05BBD}"/>
            </a:ext>
          </a:extLst>
        </p:cNvPr>
        <p:cNvGrpSpPr/>
        <p:nvPr/>
      </p:nvGrpSpPr>
      <p:grpSpPr>
        <a:xfrm>
          <a:off x="0" y="0"/>
          <a:ext cx="0" cy="0"/>
          <a:chOff x="0" y="0"/>
          <a:chExt cx="0" cy="0"/>
        </a:xfrm>
      </p:grpSpPr>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BC74E639-241E-8548-3AFF-06990D82AD0D}"/>
              </a:ext>
            </a:extLst>
          </p:cNvPr>
          <p:cNvSpPr>
            <a:spLocks noChangeAspect="1" noChangeArrowheads="1"/>
          </p:cNvSpPr>
          <p:nvPr/>
        </p:nvSpPr>
        <p:spPr bwMode="auto">
          <a:xfrm>
            <a:off x="1679577"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23B8613D-4434-23D0-1688-D0B216EF90CA}"/>
              </a:ext>
            </a:extLst>
          </p:cNvPr>
          <p:cNvSpPr>
            <a:spLocks noChangeAspect="1" noChangeArrowheads="1"/>
          </p:cNvSpPr>
          <p:nvPr/>
        </p:nvSpPr>
        <p:spPr bwMode="auto">
          <a:xfrm>
            <a:off x="1660203"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45A1DC3C-B7CD-38F7-A97F-772FDF1CF032}"/>
              </a:ext>
            </a:extLst>
          </p:cNvPr>
          <p:cNvSpPr>
            <a:spLocks noChangeAspect="1" noChangeArrowheads="1"/>
          </p:cNvSpPr>
          <p:nvPr/>
        </p:nvSpPr>
        <p:spPr bwMode="auto">
          <a:xfrm>
            <a:off x="1679575" y="-1444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209D4F92-6142-4F47-295D-57ED40BB054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1E61206C-0F5D-AB6F-30ED-79C46E287170}"/>
              </a:ext>
            </a:extLst>
          </p:cNvPr>
          <p:cNvSpPr>
            <a:spLocks noChangeAspect="1" noChangeArrowheads="1"/>
          </p:cNvSpPr>
          <p:nvPr/>
        </p:nvSpPr>
        <p:spPr bwMode="auto">
          <a:xfrm>
            <a:off x="1679575" y="-144461"/>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4B342A47-AF1E-250A-A030-D080DC035AA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7000" b="12026"/>
          <a:stretch/>
        </p:blipFill>
        <p:spPr bwMode="auto">
          <a:xfrm>
            <a:off x="6525851" y="1384412"/>
            <a:ext cx="4068695" cy="2276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1F0A7F51-E0AC-28DD-5189-9D18EF6B3D2D}"/>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20000" b="14070"/>
          <a:stretch/>
        </p:blipFill>
        <p:spPr bwMode="auto">
          <a:xfrm>
            <a:off x="1679577" y="1384413"/>
            <a:ext cx="4584527" cy="227653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00F0D1D-B064-3BAA-9942-CD32345BA207}"/>
              </a:ext>
            </a:extLst>
          </p:cNvPr>
          <p:cNvSpPr txBox="1">
            <a:spLocks/>
          </p:cNvSpPr>
          <p:nvPr/>
        </p:nvSpPr>
        <p:spPr>
          <a:xfrm>
            <a:off x="0" y="3900790"/>
            <a:ext cx="12110721" cy="2308324"/>
          </a:xfrm>
          <a:prstGeom prst="rect">
            <a:avLst/>
          </a:prstGeom>
          <a:noFill/>
        </p:spPr>
        <p:txBody>
          <a:bodyPr wrap="square" rtlCol="0">
            <a:spAutoFit/>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sr-Latn-RS" sz="2400" b="1" i="0" u="none" strike="noStrike" kern="1200" cap="none" spc="0" normalizeH="0" baseline="0" noProof="0">
                <a:ln>
                  <a:noFill/>
                </a:ln>
                <a:solidFill>
                  <a:srgbClr val="FFFFFF"/>
                </a:solidFill>
                <a:effectLst/>
                <a:uLnTx/>
                <a:uFillTx/>
                <a:latin typeface="Arial"/>
                <a:ea typeface="+mn-ea"/>
                <a:cs typeface="Arial" charset="0"/>
              </a:rPr>
              <a:t>U Postanku 2:4–25, Adam i Eva su uživali u bliskom zajedništvu s Bogom, hodajući i razgovarajući s Njim licem u lice. Međutim, nakon što su Adam i Eva tragično pali u grijeh i prekinuli tu zajednicu, izvorni roditelji čovječanstva izgubili su izravnu vezu sa Stvoriteljem. Ipak, Bog nije odustao od svoje potrage za čovječnošću. Umjesto toga, uspostavio je nove načine komunikacije, posredujući svoju prisutnost kroz proroke, Pisanu Riječ i, na kraju, svog Sina, Isusa Krista.</a:t>
            </a:r>
            <a:endParaRPr kumimoji="0" lang="hr-HR" sz="2400" b="1" i="0" u="none" strike="noStrike" kern="1200" cap="none" spc="0" normalizeH="0" baseline="0" noProof="0" dirty="0">
              <a:ln>
                <a:noFill/>
              </a:ln>
              <a:solidFill>
                <a:srgbClr val="FFFFFF"/>
              </a:solidFill>
              <a:effectLst/>
              <a:uLnTx/>
              <a:uFillTx/>
              <a:latin typeface="Arial"/>
              <a:ea typeface="+mn-ea"/>
              <a:cs typeface="Arial" charset="0"/>
            </a:endParaRPr>
          </a:p>
        </p:txBody>
      </p:sp>
      <p:pic>
        <p:nvPicPr>
          <p:cNvPr id="5" name="Picture 4">
            <a:extLst>
              <a:ext uri="{FF2B5EF4-FFF2-40B4-BE49-F238E27FC236}">
                <a16:creationId xmlns:a16="http://schemas.microsoft.com/office/drawing/2014/main" id="{A3F30B36-B286-34C8-64D0-1F09B6BAFFB8}"/>
              </a:ext>
            </a:extLst>
          </p:cNvPr>
          <p:cNvPicPr>
            <a:picLocks noChangeAspect="1"/>
          </p:cNvPicPr>
          <p:nvPr/>
        </p:nvPicPr>
        <p:blipFill>
          <a:blip r:embed="rId6"/>
          <a:stretch>
            <a:fillRect/>
          </a:stretch>
        </p:blipFill>
        <p:spPr>
          <a:xfrm>
            <a:off x="3659597" y="0"/>
            <a:ext cx="4817480" cy="1928874"/>
          </a:xfrm>
          <a:prstGeom prst="rect">
            <a:avLst/>
          </a:prstGeom>
        </p:spPr>
      </p:pic>
    </p:spTree>
    <p:extLst>
      <p:ext uri="{BB962C8B-B14F-4D97-AF65-F5344CB8AC3E}">
        <p14:creationId xmlns:p14="http://schemas.microsoft.com/office/powerpoint/2010/main" val="1741404781"/>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14131"/>
            <a:ext cx="10285500" cy="1015663"/>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20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a:t>
            </a:r>
            <a:r>
              <a:rPr lang="en-US" sz="2000" b="1">
                <a:solidFill>
                  <a:srgbClr val="E97132">
                    <a:lumMod val="75000"/>
                  </a:srgbClr>
                </a:solidFill>
                <a:latin typeface="Comic Sans MS" panose="030F0702030302020204" pitchFamily="66" charset="0"/>
              </a:rPr>
              <a:t>U prošlosti je Bog govorio našim precima </a:t>
            </a:r>
            <a:r>
              <a:rPr lang="sr-Latn-RS" sz="2000" b="1">
                <a:solidFill>
                  <a:srgbClr val="E97132">
                    <a:lumMod val="75000"/>
                  </a:srgbClr>
                </a:solidFill>
                <a:latin typeface="Comic Sans MS" panose="030F0702030302020204" pitchFamily="66" charset="0"/>
              </a:rPr>
              <a:t>preko</a:t>
            </a:r>
            <a:r>
              <a:rPr lang="en-US" sz="2000" b="1">
                <a:solidFill>
                  <a:srgbClr val="E97132">
                    <a:lumMod val="75000"/>
                  </a:srgbClr>
                </a:solidFill>
                <a:latin typeface="Comic Sans MS" panose="030F0702030302020204" pitchFamily="66" charset="0"/>
              </a:rPr>
              <a:t> proroke</a:t>
            </a:r>
            <a:r>
              <a:rPr lang="sr-Latn-RS" sz="2000" b="1">
                <a:solidFill>
                  <a:srgbClr val="E97132">
                    <a:lumMod val="75000"/>
                  </a:srgbClr>
                </a:solidFill>
                <a:latin typeface="Comic Sans MS" panose="030F0702030302020204" pitchFamily="66" charset="0"/>
              </a:rPr>
              <a:t>,</a:t>
            </a:r>
            <a:r>
              <a:rPr lang="en-US" sz="2000" b="1">
                <a:solidFill>
                  <a:srgbClr val="E97132">
                    <a:lumMod val="75000"/>
                  </a:srgbClr>
                </a:solidFill>
                <a:latin typeface="Comic Sans MS" panose="030F0702030302020204" pitchFamily="66" charset="0"/>
              </a:rPr>
              <a:t> </a:t>
            </a:r>
            <a:r>
              <a:rPr lang="sr-Latn-RS" sz="2000" b="1">
                <a:solidFill>
                  <a:srgbClr val="E97132">
                    <a:lumMod val="75000"/>
                  </a:srgbClr>
                </a:solidFill>
                <a:latin typeface="Comic Sans MS" panose="030F0702030302020204" pitchFamily="66" charset="0"/>
              </a:rPr>
              <a:t>govorio je </a:t>
            </a:r>
            <a:r>
              <a:rPr lang="en-US" sz="2000" b="1">
                <a:solidFill>
                  <a:srgbClr val="E97132">
                    <a:lumMod val="75000"/>
                  </a:srgbClr>
                </a:solidFill>
                <a:latin typeface="Comic Sans MS" panose="030F0702030302020204" pitchFamily="66" charset="0"/>
              </a:rPr>
              <a:t>mnogo puta i na raz</a:t>
            </a:r>
            <a:r>
              <a:rPr lang="sr-Latn-RS" sz="2000" b="1">
                <a:solidFill>
                  <a:srgbClr val="E97132">
                    <a:lumMod val="75000"/>
                  </a:srgbClr>
                </a:solidFill>
                <a:latin typeface="Comic Sans MS" panose="030F0702030302020204" pitchFamily="66" charset="0"/>
              </a:rPr>
              <a:t>ličit</a:t>
            </a:r>
            <a:r>
              <a:rPr lang="en-US" sz="2000" b="1">
                <a:solidFill>
                  <a:srgbClr val="E97132">
                    <a:lumMod val="75000"/>
                  </a:srgbClr>
                </a:solidFill>
                <a:latin typeface="Comic Sans MS" panose="030F0702030302020204" pitchFamily="66" charset="0"/>
              </a:rPr>
              <a:t>e načine</a:t>
            </a:r>
            <a:r>
              <a:rPr lang="sr-Latn-RS" sz="2000" b="1">
                <a:solidFill>
                  <a:srgbClr val="E97132">
                    <a:lumMod val="75000"/>
                  </a:srgbClr>
                </a:solidFill>
                <a:latin typeface="Comic Sans MS" panose="030F0702030302020204" pitchFamily="66" charset="0"/>
              </a:rPr>
              <a:t>. U ovim nam</a:t>
            </a:r>
            <a:r>
              <a:rPr lang="en-US" sz="2000" b="1">
                <a:solidFill>
                  <a:srgbClr val="E97132">
                    <a:lumMod val="75000"/>
                  </a:srgbClr>
                </a:solidFill>
                <a:latin typeface="Comic Sans MS" panose="030F0702030302020204" pitchFamily="66" charset="0"/>
              </a:rPr>
              <a:t> </a:t>
            </a:r>
            <a:r>
              <a:rPr lang="sr-Latn-RS" sz="2000" b="1">
                <a:solidFill>
                  <a:srgbClr val="E97132">
                    <a:lumMod val="75000"/>
                  </a:srgbClr>
                </a:solidFill>
                <a:latin typeface="Comic Sans MS" panose="030F0702030302020204" pitchFamily="66" charset="0"/>
              </a:rPr>
              <a:t>je </a:t>
            </a:r>
            <a:r>
              <a:rPr lang="en-US" sz="2000" b="1">
                <a:solidFill>
                  <a:srgbClr val="E97132">
                    <a:lumMod val="75000"/>
                  </a:srgbClr>
                </a:solidFill>
                <a:latin typeface="Comic Sans MS" panose="030F0702030302020204" pitchFamily="66" charset="0"/>
              </a:rPr>
              <a:t>posljednjim danima govorio</a:t>
            </a:r>
            <a:r>
              <a:rPr lang="sr-Latn-RS" sz="2000" b="1">
                <a:solidFill>
                  <a:srgbClr val="E97132">
                    <a:lumMod val="75000"/>
                  </a:srgbClr>
                </a:solidFill>
                <a:latin typeface="Comic Sans MS" panose="030F0702030302020204" pitchFamily="66" charset="0"/>
              </a:rPr>
              <a:t> preko</a:t>
            </a:r>
            <a:r>
              <a:rPr lang="en-US" sz="2000" b="1">
                <a:solidFill>
                  <a:srgbClr val="E97132">
                    <a:lumMod val="75000"/>
                  </a:srgbClr>
                </a:solidFill>
                <a:latin typeface="Comic Sans MS" panose="030F0702030302020204" pitchFamily="66" charset="0"/>
              </a:rPr>
              <a:t> svo</a:t>
            </a:r>
            <a:r>
              <a:rPr lang="sr-Latn-RS" sz="2000" b="1">
                <a:solidFill>
                  <a:srgbClr val="E97132">
                    <a:lumMod val="75000"/>
                  </a:srgbClr>
                </a:solidFill>
                <a:latin typeface="Comic Sans MS" panose="030F0702030302020204" pitchFamily="66" charset="0"/>
              </a:rPr>
              <a:t>ga</a:t>
            </a:r>
            <a:r>
              <a:rPr lang="en-US" sz="2000" b="1">
                <a:solidFill>
                  <a:srgbClr val="E97132">
                    <a:lumMod val="75000"/>
                  </a:srgbClr>
                </a:solidFill>
                <a:latin typeface="Comic Sans MS" panose="030F0702030302020204" pitchFamily="66" charset="0"/>
              </a:rPr>
              <a:t> Sin</a:t>
            </a:r>
            <a:r>
              <a:rPr lang="sr-Latn-RS" sz="2000" b="1">
                <a:solidFill>
                  <a:srgbClr val="E97132">
                    <a:lumMod val="75000"/>
                  </a:srgbClr>
                </a:solidFill>
                <a:latin typeface="Comic Sans MS" panose="030F0702030302020204" pitchFamily="66" charset="0"/>
              </a:rPr>
              <a:t>a</a:t>
            </a:r>
            <a:r>
              <a:rPr lang="en-US" sz="2000" b="1">
                <a:solidFill>
                  <a:srgbClr val="E97132">
                    <a:lumMod val="75000"/>
                  </a:srgbClr>
                </a:solidFill>
                <a:latin typeface="Comic Sans MS" panose="030F0702030302020204" pitchFamily="66" charset="0"/>
              </a:rPr>
              <a:t>, </a:t>
            </a:r>
            <a:r>
              <a:rPr lang="sr-Latn-RS" sz="2000" b="1">
                <a:solidFill>
                  <a:srgbClr val="E97132">
                    <a:lumMod val="75000"/>
                  </a:srgbClr>
                </a:solidFill>
                <a:latin typeface="Comic Sans MS" panose="030F0702030302020204" pitchFamily="66" charset="0"/>
              </a:rPr>
              <a:t>Odredio je da sve pripada sinu </a:t>
            </a:r>
            <a:r>
              <a:rPr lang="en-US" sz="2000" b="1">
                <a:solidFill>
                  <a:srgbClr val="E97132">
                    <a:lumMod val="75000"/>
                  </a:srgbClr>
                </a:solidFill>
                <a:latin typeface="Comic Sans MS" panose="030F0702030302020204" pitchFamily="66" charset="0"/>
              </a:rPr>
              <a:t>po kojem je</a:t>
            </a:r>
            <a:r>
              <a:rPr lang="sr-Latn-RS" sz="2000" b="1">
                <a:solidFill>
                  <a:srgbClr val="E97132">
                    <a:lumMod val="75000"/>
                  </a:srgbClr>
                </a:solidFill>
                <a:latin typeface="Comic Sans MS" panose="030F0702030302020204" pitchFamily="66" charset="0"/>
              </a:rPr>
              <a:t> i </a:t>
            </a:r>
            <a:r>
              <a:rPr lang="en-US" sz="2000" b="1">
                <a:solidFill>
                  <a:srgbClr val="E97132">
                    <a:lumMod val="75000"/>
                  </a:srgbClr>
                </a:solidFill>
                <a:latin typeface="Comic Sans MS" panose="030F0702030302020204" pitchFamily="66" charset="0"/>
              </a:rPr>
              <a:t>stvorio sv</a:t>
            </a:r>
            <a:r>
              <a:rPr lang="sr-Latn-RS" sz="2000" b="1">
                <a:solidFill>
                  <a:srgbClr val="E97132">
                    <a:lumMod val="75000"/>
                  </a:srgbClr>
                </a:solidFill>
                <a:latin typeface="Comic Sans MS" panose="030F0702030302020204" pitchFamily="66" charset="0"/>
              </a:rPr>
              <a:t>ijet</a:t>
            </a:r>
            <a:r>
              <a:rPr kumimoji="0" lang="en" sz="20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 </a:t>
            </a:r>
            <a:r>
              <a:rPr kumimoji="0" lang="en" sz="16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a:t>
            </a:r>
            <a:r>
              <a:rPr lang="hr-HR" sz="1600" b="1">
                <a:solidFill>
                  <a:srgbClr val="E97132">
                    <a:lumMod val="75000"/>
                  </a:srgbClr>
                </a:solidFill>
                <a:latin typeface="Comic Sans MS" panose="030F0702030302020204" pitchFamily="66" charset="0"/>
              </a:rPr>
              <a:t>Hebrejima 1,1.2  SHP</a:t>
            </a:r>
            <a:r>
              <a:rPr kumimoji="0" lang="en" sz="16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247650"/>
            <a:ext cx="6048375" cy="1015663"/>
          </a:xfrm>
          <a:prstGeom prst="rect">
            <a:avLst/>
          </a:prstGeom>
          <a:noFill/>
        </p:spPr>
        <p:txBody>
          <a:bodyPr wrap="square" rtlCol="0">
            <a:spAutoFit/>
          </a:bodyPr>
          <a:lstStyle/>
          <a:p>
            <a:pPr lvl="0">
              <a:spcBef>
                <a:spcPts val="600"/>
              </a:spcBef>
              <a:defRPr/>
            </a:pPr>
            <a:r>
              <a:rPr lang="hr-HR" sz="2000" b="1">
                <a:solidFill>
                  <a:prstClr val="black"/>
                </a:solidFill>
              </a:rPr>
              <a:t>Jeste li ikada izravno razgovarali s Bogom? Jeste li ikada mogli čuti Njegove riječi? Odgovor je, očito, "Ne."</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1956360"/>
            <a:ext cx="6048375" cy="1015663"/>
          </a:xfrm>
          <a:prstGeom prst="rect">
            <a:avLst/>
          </a:prstGeom>
          <a:noFill/>
        </p:spPr>
        <p:txBody>
          <a:bodyPr wrap="square">
            <a:spAutoFit/>
          </a:bodyPr>
          <a:lstStyle/>
          <a:p>
            <a:pPr lvl="0">
              <a:spcBef>
                <a:spcPts val="600"/>
              </a:spcBef>
              <a:defRPr/>
            </a:pPr>
            <a:r>
              <a:rPr lang="hr-HR" sz="2000" b="1">
                <a:solidFill>
                  <a:prstClr val="black"/>
                </a:solidFill>
              </a:rPr>
              <a:t>Koji je razlog naše nemogućnosti da izravno razgovaramo s Bogom? Je li oduvijek bilo tako? Hoćemo li ikada moći to učiniti?</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263313"/>
            <a:ext cx="6048375" cy="707886"/>
          </a:xfrm>
          <a:prstGeom prst="rect">
            <a:avLst/>
          </a:prstGeom>
          <a:noFill/>
        </p:spPr>
        <p:txBody>
          <a:bodyPr wrap="square">
            <a:spAutoFit/>
          </a:bodyPr>
          <a:lstStyle/>
          <a:p>
            <a:pPr lvl="0">
              <a:spcBef>
                <a:spcPts val="600"/>
              </a:spcBef>
              <a:defRPr/>
            </a:pPr>
            <a:r>
              <a:rPr lang="pt-BR" sz="2000" b="1">
                <a:solidFill>
                  <a:prstClr val="black"/>
                </a:solidFill>
              </a:rPr>
              <a:t>S Bogom možemo govoriti samo neizravnim metodama (molitva, Biblija, proroci, ...)</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2192000" cy="523220"/>
          </a:xfrm>
          <a:prstGeom prst="rect">
            <a:avLst/>
          </a:prstGeom>
          <a:noFill/>
        </p:spPr>
        <p:txBody>
          <a:bodyPr wrap="square">
            <a:spAutoFit/>
          </a:bodyPr>
          <a:lstStyle/>
          <a:p>
            <a:pPr lvl="0" algn="ctr">
              <a:defRPr/>
            </a:pPr>
            <a:r>
              <a:rPr lang="hr-HR" sz="2800" b="1">
                <a:ln w="10160">
                  <a:solidFill>
                    <a:srgbClr val="3399FF"/>
                  </a:solidFill>
                  <a:prstDash val="solid"/>
                </a:ln>
                <a:solidFill>
                  <a:srgbClr val="FFFFFF"/>
                </a:solidFill>
                <a:effectLst>
                  <a:outerShdw blurRad="38100" dist="22860" dir="5400000" algn="tl" rotWithShape="0">
                    <a:srgbClr val="000000">
                      <a:alpha val="30000"/>
                    </a:srgbClr>
                  </a:outerShdw>
                </a:effectLst>
              </a:rPr>
              <a:t>KAKO JE BOG IZVORNO KOMUNICIRAO S ČOVJEČANSTVOM?</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10" name="CuadroTexto 9">
            <a:extLst>
              <a:ext uri="{FF2B5EF4-FFF2-40B4-BE49-F238E27FC236}">
                <a16:creationId xmlns:a16="http://schemas.microsoft.com/office/drawing/2014/main" id="{2AF5ED87-860F-FECB-E1D8-704F90DC581A}"/>
              </a:ext>
            </a:extLst>
          </p:cNvPr>
          <p:cNvSpPr txBox="1"/>
          <p:nvPr/>
        </p:nvSpPr>
        <p:spPr>
          <a:xfrm>
            <a:off x="504825" y="264052"/>
            <a:ext cx="11182350" cy="369332"/>
          </a:xfrm>
          <a:prstGeom prst="rect">
            <a:avLst/>
          </a:prstGeom>
          <a:noFill/>
        </p:spPr>
        <p:txBody>
          <a:bodyPr wrap="square">
            <a:spAutoFit/>
          </a:bodyPr>
          <a:lstStyle/>
          <a:p>
            <a:pPr lvl="0" algn="ctr">
              <a:defRPr/>
            </a:pPr>
            <a:r>
              <a:rPr lang="sr-Latn-R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kumimoji="0" lang="sr-Latn-RS" sz="18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Sa svakoga stabla u vrtu slobodno jedi</a:t>
            </a:r>
            <a:r>
              <a:rPr lang="sr-Latn-RS" b="1" noProof="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sr-Latn-R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Post</a:t>
            </a:r>
            <a:r>
              <a:rPr lang="sr-Latn-R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anak </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2,16)</a:t>
            </a:r>
            <a:endPar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lvl="0">
              <a:spcBef>
                <a:spcPts val="600"/>
              </a:spcBef>
              <a:defRPr/>
            </a:pPr>
            <a:r>
              <a:rPr lang="hr-HR" sz="2000" b="1">
                <a:solidFill>
                  <a:prstClr val="black"/>
                </a:solidFill>
              </a:rPr>
              <a:t>Na početku je Bog stvorio zemlju da je nastanjuju ljudi (Izaija 45,18).</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lvl="0">
              <a:spcBef>
                <a:spcPts val="600"/>
              </a:spcBef>
              <a:defRPr/>
            </a:pPr>
            <a:r>
              <a:rPr lang="hr-HR" sz="2000" b="1">
                <a:solidFill>
                  <a:prstClr val="black"/>
                </a:solidFill>
              </a:rPr>
              <a:t>Čovječanstvo je sada bilo potpuno i spremno nastaniti novostvoreni svijet (Post. 1,27).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lvl="0">
              <a:spcBef>
                <a:spcPts val="600"/>
              </a:spcBef>
              <a:defRPr/>
            </a:pPr>
            <a:r>
              <a:rPr lang="hr-HR" sz="2000" b="1">
                <a:solidFill>
                  <a:prstClr val="black"/>
                </a:solidFill>
              </a:rPr>
              <a:t>Istog dana stvorio je Evu iz jednog Adamovog rebra (Post. 2,18.21.22).</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6066710" cy="707886"/>
          </a:xfrm>
          <a:prstGeom prst="rect">
            <a:avLst/>
          </a:prstGeom>
          <a:noFill/>
        </p:spPr>
        <p:txBody>
          <a:bodyPr wrap="square">
            <a:spAutoFit/>
          </a:bodyPr>
          <a:lstStyle/>
          <a:p>
            <a:pPr lvl="0">
              <a:spcBef>
                <a:spcPts val="600"/>
              </a:spcBef>
              <a:defRPr/>
            </a:pPr>
            <a:r>
              <a:rPr lang="hr-HR" sz="2000" b="1">
                <a:solidFill>
                  <a:prstClr val="black"/>
                </a:solidFill>
              </a:rPr>
              <a:t>Kad je sve bilo spremno, ”Bog je oblikovao  Adama od zemlje iz tla”  (Post. 2,4-7  SHP).</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spAutoFit/>
          </a:bodyPr>
          <a:lstStyle/>
          <a:p>
            <a:pPr lvl="0">
              <a:spcBef>
                <a:spcPts val="600"/>
              </a:spcBef>
              <a:defRPr/>
            </a:pPr>
            <a:r>
              <a:rPr lang="pl-PL" sz="2000" b="1">
                <a:solidFill>
                  <a:prstClr val="black"/>
                </a:solidFill>
              </a:rPr>
              <a:t>Tijekom tog procesa bilo je mnogo komunikacije između Boga i Adama</a:t>
            </a:r>
            <a:r>
              <a:rPr kumimoji="0" lang="en" sz="2000" b="1" i="0" u="none" strike="noStrike" kern="1200" cap="none" spc="0" normalizeH="0" baseline="0" noProof="0">
                <a:ln>
                  <a:noFill/>
                </a:ln>
                <a:solidFill>
                  <a:prstClr val="black"/>
                </a:solidFill>
                <a:effectLst/>
                <a:uLnTx/>
                <a:uFillTx/>
                <a:latin typeface="Aptos" panose="02110004020202020204"/>
                <a:ea typeface="+mn-ea"/>
                <a:cs typeface="+mn-cs"/>
              </a:rPr>
              <a: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92392" y="5501588"/>
            <a:ext cx="2999608" cy="1015663"/>
          </a:xfrm>
          <a:prstGeom prst="rect">
            <a:avLst/>
          </a:prstGeom>
          <a:noFill/>
        </p:spPr>
        <p:txBody>
          <a:bodyPr wrap="square">
            <a:spAutoFit/>
          </a:bodyPr>
          <a:lstStyle/>
          <a:p>
            <a:pPr lvl="0">
              <a:spcBef>
                <a:spcPts val="600"/>
              </a:spcBef>
              <a:defRPr/>
            </a:pPr>
            <a:r>
              <a:rPr lang="sr-Latn-RS" sz="2000" b="1">
                <a:solidFill>
                  <a:prstClr val="black"/>
                </a:solidFill>
              </a:rPr>
              <a:t>Doveo mu je Evu</a:t>
            </a:r>
            <a:r>
              <a:rPr lang="en-US" sz="2000" b="1">
                <a:solidFill>
                  <a:prstClr val="black"/>
                </a:solidFill>
              </a:rPr>
              <a:t>  i ujedinio ih u brak</a:t>
            </a:r>
            <a:r>
              <a:rPr lang="sr-Latn-RS" sz="2000" b="1">
                <a:solidFill>
                  <a:prstClr val="black"/>
                </a:solidFill>
              </a:rPr>
              <a:t>    </a:t>
            </a:r>
            <a:r>
              <a:rPr lang="en-US" sz="2000" b="1">
                <a:solidFill>
                  <a:prstClr val="black"/>
                </a:solidFill>
              </a:rPr>
              <a:t> (Post. 2,22-24).</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9" y="4727720"/>
            <a:ext cx="3011561" cy="707886"/>
          </a:xfrm>
          <a:prstGeom prst="rect">
            <a:avLst/>
          </a:prstGeom>
          <a:noFill/>
        </p:spPr>
        <p:txBody>
          <a:bodyPr wrap="square">
            <a:spAutoFit/>
          </a:bodyPr>
          <a:lstStyle/>
          <a:p>
            <a:pPr lvl="0">
              <a:spcBef>
                <a:spcPts val="600"/>
              </a:spcBef>
              <a:defRPr/>
            </a:pPr>
            <a:r>
              <a:rPr lang="hr-HR" sz="2000" b="1">
                <a:solidFill>
                  <a:prstClr val="black"/>
                </a:solidFill>
              </a:rPr>
              <a:t>Zamolio ga je da imenu- je životinje (Post. 2,19).</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605436"/>
            <a:ext cx="3011561" cy="1015663"/>
          </a:xfrm>
          <a:prstGeom prst="rect">
            <a:avLst/>
          </a:prstGeom>
          <a:noFill/>
        </p:spPr>
        <p:txBody>
          <a:bodyPr wrap="square">
            <a:spAutoFit/>
          </a:bodyPr>
          <a:lstStyle/>
          <a:p>
            <a:pPr lvl="0">
              <a:spcBef>
                <a:spcPts val="600"/>
              </a:spcBef>
              <a:defRPr/>
            </a:pPr>
            <a:r>
              <a:rPr lang="pl-PL" sz="2000" b="1">
                <a:solidFill>
                  <a:prstClr val="black"/>
                </a:solidFill>
              </a:rPr>
              <a:t>Ukazao mu je na njegova ograničenja                (Post. 2,16-17).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16169" cy="1323439"/>
          </a:xfrm>
          <a:prstGeom prst="rect">
            <a:avLst/>
          </a:prstGeom>
          <a:noFill/>
        </p:spPr>
        <p:txBody>
          <a:bodyPr wrap="square">
            <a:spAutoFit/>
          </a:bodyPr>
          <a:lstStyle/>
          <a:p>
            <a:pPr lvl="0">
              <a:spcBef>
                <a:spcPts val="600"/>
              </a:spcBef>
              <a:buSzPct val="150000"/>
              <a:defRPr/>
            </a:pPr>
            <a:r>
              <a:rPr lang="pl-PL" sz="2000" b="1">
                <a:solidFill>
                  <a:prstClr val="black"/>
                </a:solidFill>
              </a:rPr>
              <a:t>Dao mu je upute o poslu koji treba obaviti u Edenskom vrtu         (Post. 2,15).</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82296"/>
            <a:ext cx="12192000" cy="523220"/>
          </a:xfrm>
          <a:prstGeom prst="rect">
            <a:avLst/>
          </a:prstGeom>
          <a:noFill/>
        </p:spPr>
        <p:txBody>
          <a:bodyPr wrap="square">
            <a:spAutoFit/>
          </a:bodyPr>
          <a:lstStyle/>
          <a:p>
            <a:pPr lvl="0" algn="ctr">
              <a:defRPr/>
            </a:pPr>
            <a:r>
              <a:rPr lang="hr-HR" sz="2800" b="1">
                <a:ln w="10160">
                  <a:solidFill>
                    <a:srgbClr val="3399FF"/>
                  </a:solidFill>
                  <a:prstDash val="solid"/>
                </a:ln>
                <a:solidFill>
                  <a:srgbClr val="FFFFFF"/>
                </a:solidFill>
                <a:effectLst>
                  <a:outerShdw blurRad="38100" dist="22860" dir="5400000" algn="tl" rotWithShape="0">
                    <a:srgbClr val="000000">
                      <a:alpha val="30000"/>
                    </a:srgbClr>
                  </a:outerShdw>
                </a:effectLst>
              </a:rPr>
              <a:t>KAKO JE BOG IZVORNO KOMUNICIRAO  SM?</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5" y="255035"/>
            <a:ext cx="11182350" cy="369332"/>
          </a:xfrm>
          <a:prstGeom prst="rect">
            <a:avLst/>
          </a:prstGeom>
          <a:noFill/>
        </p:spPr>
        <p:txBody>
          <a:bodyPr wrap="square">
            <a:spAutoFit/>
          </a:bodyPr>
          <a:lstStyle/>
          <a:p>
            <a:pPr lvl="0" algn="ctr">
              <a:defRPr/>
            </a:pPr>
            <a:r>
              <a:rPr kumimoji="0" lang="sr-Latn-RS" sz="18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“Jahve, Bog, zapovijedi čovjeku</a:t>
            </a:r>
            <a:r>
              <a:rPr kumimoji="0" lang="en" sz="18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sr-Latn-RS" sz="18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:“Sa svakoga stabla u vrtu slobodno jedi.</a:t>
            </a:r>
            <a:r>
              <a:rPr kumimoji="0" lang="en" sz="18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sr-Latn-RS" sz="1400"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Post.</a:t>
            </a:r>
            <a:r>
              <a:rPr kumimoji="0" lang="en" sz="14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2</a:t>
            </a:r>
            <a:r>
              <a:rPr lang="sr-Latn-RS" sz="1400"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kumimoji="0" lang="en" sz="14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16</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6697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793105"/>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606236"/>
            <a:ext cx="308705" cy="308705"/>
          </a:xfrm>
          <a:prstGeom prst="rect">
            <a:avLst/>
          </a:prstGeom>
          <a:effectLst/>
        </p:spPr>
      </p:pic>
      <p:sp>
        <p:nvSpPr>
          <p:cNvPr id="6" name="Rectangle 5">
            <a:extLst>
              <a:ext uri="{FF2B5EF4-FFF2-40B4-BE49-F238E27FC236}">
                <a16:creationId xmlns:a16="http://schemas.microsoft.com/office/drawing/2014/main" id="{A6CC1CE3-1602-81E7-D50F-5511C3178C6F}"/>
              </a:ext>
            </a:extLst>
          </p:cNvPr>
          <p:cNvSpPr/>
          <p:nvPr/>
        </p:nvSpPr>
        <p:spPr>
          <a:xfrm>
            <a:off x="3060425" y="3244334"/>
            <a:ext cx="6071149" cy="369332"/>
          </a:xfrm>
          <a:prstGeom prst="rect">
            <a:avLst/>
          </a:prstGeom>
        </p:spPr>
        <p:txBody>
          <a:bodyPr wrap="none">
            <a:spAutoFit/>
          </a:bodyPr>
          <a:lstStyle/>
          <a:p>
            <a:r>
              <a:rPr lang="hr-HR"/>
              <a:t>He introduced him to Evu i ujedinio ih u brak (Post. 2,22-24).</a:t>
            </a:r>
          </a:p>
        </p:txBody>
      </p:sp>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275814" cy="1015663"/>
          </a:xfrm>
          <a:prstGeom prst="rect">
            <a:avLst/>
          </a:prstGeom>
          <a:noFill/>
        </p:spPr>
        <p:txBody>
          <a:bodyPr wrap="square" rtlCol="0">
            <a:spAutoFit/>
          </a:bodyPr>
          <a:lstStyle/>
          <a:p>
            <a:pPr lvl="0">
              <a:spcBef>
                <a:spcPts val="600"/>
              </a:spcBef>
              <a:defRPr/>
            </a:pPr>
            <a:r>
              <a:rPr lang="hr-HR" sz="2000" b="1">
                <a:solidFill>
                  <a:prstClr val="black"/>
                </a:solidFill>
              </a:rPr>
              <a:t>Bog je poučio Adama i Evu kako se trebaju ponašati i što trebaju jesti (Post. 1.28.29).</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1015663"/>
          </a:xfrm>
          <a:prstGeom prst="rect">
            <a:avLst/>
          </a:prstGeom>
          <a:noFill/>
        </p:spPr>
        <p:txBody>
          <a:bodyPr wrap="square">
            <a:spAutoFit/>
          </a:bodyPr>
          <a:lstStyle/>
          <a:p>
            <a:pPr lvl="0">
              <a:spcBef>
                <a:spcPts val="600"/>
              </a:spcBef>
              <a:defRPr/>
            </a:pPr>
            <a:r>
              <a:rPr lang="hr-HR" sz="2000" b="1">
                <a:solidFill>
                  <a:prstClr val="black"/>
                </a:solidFill>
              </a:rPr>
              <a:t>Od tog trenutka sastajao se s njima u smiraj dana, kad u vrtu zahladi (Post. 3,8).</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422624"/>
            <a:ext cx="4477078" cy="1015663"/>
          </a:xfrm>
          <a:prstGeom prst="rect">
            <a:avLst/>
          </a:prstGeom>
          <a:noFill/>
        </p:spPr>
        <p:txBody>
          <a:bodyPr wrap="square">
            <a:spAutoFit/>
          </a:bodyPr>
          <a:lstStyle/>
          <a:p>
            <a:pPr lvl="0">
              <a:spcBef>
                <a:spcPts val="600"/>
              </a:spcBef>
              <a:defRPr/>
            </a:pPr>
            <a:r>
              <a:rPr lang="hr-HR" sz="2000" b="1">
                <a:solidFill>
                  <a:prstClr val="black"/>
                </a:solidFill>
              </a:rPr>
              <a:t>Zatim je stvorio sedmi dan kako bi mogli uživati u društvu  zajedno i njih dvoje  tijekom cijelog dana.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568489"/>
            <a:ext cx="4334685" cy="1631216"/>
          </a:xfrm>
          <a:prstGeom prst="rect">
            <a:avLst/>
          </a:prstGeom>
          <a:noFill/>
        </p:spPr>
        <p:txBody>
          <a:bodyPr wrap="square">
            <a:spAutoFit/>
          </a:bodyPr>
          <a:lstStyle/>
          <a:p>
            <a:pPr lvl="0">
              <a:spcBef>
                <a:spcPts val="600"/>
              </a:spcBef>
              <a:defRPr/>
            </a:pPr>
            <a:r>
              <a:rPr lang="hr-HR" sz="2000" b="1">
                <a:solidFill>
                  <a:prstClr val="black"/>
                </a:solidFill>
              </a:rPr>
              <a:t>Stvorio ih je kao društvena bića, s mogućnošću komunikacije, ne samo među sobom, već i s drugim bićima (kao što su, na primjer, anđeli).</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8" name="CuadroTexto 27">
            <a:extLst>
              <a:ext uri="{FF2B5EF4-FFF2-40B4-BE49-F238E27FC236}">
                <a16:creationId xmlns:a16="http://schemas.microsoft.com/office/drawing/2014/main" id="{45920270-DD91-F817-7911-2B95F1FA0903}"/>
              </a:ext>
            </a:extLst>
          </p:cNvPr>
          <p:cNvSpPr txBox="1"/>
          <p:nvPr/>
        </p:nvSpPr>
        <p:spPr>
          <a:xfrm>
            <a:off x="-203200" y="-60960"/>
            <a:ext cx="12192000" cy="523220"/>
          </a:xfrm>
          <a:prstGeom prst="rect">
            <a:avLst/>
          </a:prstGeom>
          <a:noFill/>
        </p:spPr>
        <p:txBody>
          <a:bodyPr wrap="square">
            <a:spAutoFit/>
          </a:bodyPr>
          <a:lstStyle/>
          <a:p>
            <a:pPr lvl="0" algn="ctr">
              <a:defRPr/>
            </a:pPr>
            <a:r>
              <a:rPr lang="hr-HR" sz="2800" b="1">
                <a:ln w="10160">
                  <a:solidFill>
                    <a:srgbClr val="3399FF"/>
                  </a:solidFill>
                  <a:prstDash val="solid"/>
                </a:ln>
                <a:solidFill>
                  <a:srgbClr val="FFFFFF"/>
                </a:solidFill>
                <a:effectLst>
                  <a:outerShdw blurRad="38100" dist="22860" dir="5400000" algn="tl" rotWithShape="0">
                    <a:srgbClr val="000000">
                      <a:alpha val="30000"/>
                    </a:srgbClr>
                  </a:outerShdw>
                </a:effectLst>
              </a:rPr>
              <a:t>KAKO JE BOG IZVORNO KOMUNICIRAO S ČOVJEČANSTVOM?</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4" y="274243"/>
            <a:ext cx="11182350" cy="369332"/>
          </a:xfrm>
          <a:prstGeom prst="rect">
            <a:avLst/>
          </a:prstGeom>
          <a:noFill/>
        </p:spPr>
        <p:txBody>
          <a:bodyPr wrap="square">
            <a:spAutoFit/>
          </a:bodyPr>
          <a:lstStyle/>
          <a:p>
            <a:pPr lvl="0" algn="ctr">
              <a:defRPr/>
            </a:pPr>
            <a:r>
              <a:rPr kumimoji="0" lang="en" sz="1800" b="1" i="0" u="none" strike="noStrike" kern="1200" cap="none" spc="0" normalizeH="0" baseline="0" noProof="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 Gospodin Bog zapovjedio je čovjeku: 'Slobodan si jesti s bilo kojeg stabla u vrtu'" (Post 2.16)</a:t>
            </a:r>
            <a:endPar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182880" y="-8083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hr-HR" sz="2800" b="1" kern="0">
                <a:ln/>
                <a:solidFill>
                  <a:srgbClr val="FFBDBD">
                    <a:lumMod val="50000"/>
                  </a:srgbClr>
                </a:solidFill>
              </a:rPr>
              <a:t>KAKO JE ČOVJEČANSTVO PRESTALO KOMUNICIRATI S BOGOM?</a:t>
            </a:r>
            <a:endParaRPr kumimoji="0" lang="en" sz="2800" b="1" i="0" u="none" strike="noStrike" kern="0" cap="none" spc="0" normalizeH="0" baseline="0" noProof="0" dirty="0">
              <a:ln/>
              <a:solidFill>
                <a:srgbClr val="FFBDBD">
                  <a:lumMod val="50000"/>
                </a:srgbClr>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398288"/>
            <a:ext cx="11182349" cy="646331"/>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800" b="1" i="0" u="none" strike="noStrike" kern="1200" cap="none" spc="0" normalizeH="0" baseline="0" noProof="0">
                <a:ln>
                  <a:noFill/>
                </a:ln>
                <a:solidFill>
                  <a:srgbClr val="7030A0"/>
                </a:solidFill>
                <a:effectLst/>
                <a:uLnTx/>
                <a:uFillTx/>
                <a:latin typeface="Comic Sans MS" panose="030F0702030302020204" pitchFamily="66" charset="0"/>
                <a:ea typeface="+mn-ea"/>
                <a:cs typeface="+mn-cs"/>
              </a:rPr>
              <a:t>“</a:t>
            </a:r>
            <a:r>
              <a:rPr lang="pl-PL" b="1">
                <a:solidFill>
                  <a:srgbClr val="7030A0"/>
                </a:solidFill>
                <a:latin typeface="Comic Sans MS" panose="030F0702030302020204" pitchFamily="66" charset="0"/>
              </a:rPr>
              <a:t>Odgovorio je: "Čuo sam te u vrtu i uplašio sam se jer sam bio gol; pa sam se sakrio" (Postanak 3,10)</a:t>
            </a:r>
            <a:endParaRPr kumimoji="0" lang="en"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endParaRP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73145"/>
            <a:ext cx="9525011" cy="1015663"/>
          </a:xfrm>
          <a:prstGeom prst="rect">
            <a:avLst/>
          </a:prstGeom>
          <a:noFill/>
        </p:spPr>
        <p:txBody>
          <a:bodyPr wrap="square" rtlCol="0">
            <a:spAutoFit/>
          </a:bodyPr>
          <a:lstStyle/>
          <a:p>
            <a:pPr lvl="0">
              <a:spcBef>
                <a:spcPts val="600"/>
              </a:spcBef>
              <a:defRPr/>
            </a:pPr>
            <a:r>
              <a:rPr lang="hr-HR" sz="2000" b="1">
                <a:solidFill>
                  <a:prstClr val="black"/>
                </a:solidFill>
              </a:rPr>
              <a:t>Adam i Eva stvoreni su s mogućnošću vječnog života slobodnim izborom. Da bi mogli ostvariti tu slobodu, Bog im je dao sve, ali je za sebe rezervirao jedno stablo (Post. 2,16.17).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525007" cy="707886"/>
          </a:xfrm>
          <a:prstGeom prst="rect">
            <a:avLst/>
          </a:prstGeom>
          <a:noFill/>
        </p:spPr>
        <p:txBody>
          <a:bodyPr wrap="square">
            <a:spAutoFit/>
          </a:bodyPr>
          <a:lstStyle/>
          <a:p>
            <a:pPr lvl="0">
              <a:spcBef>
                <a:spcPts val="600"/>
              </a:spcBef>
              <a:defRPr/>
            </a:pPr>
            <a:r>
              <a:rPr lang="hr-HR" sz="2000" b="1">
                <a:solidFill>
                  <a:prstClr val="black"/>
                </a:solidFill>
              </a:rPr>
              <a:t>Sljedeća negativna reakcija bila je da su se osjećali toliko krivima zbog svoje neposlušnosti da više nisu htjeli komunicirati s Bogom (Post. 3:8).</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E212B4F1-DE63-E026-2E21-07A832DF930A}"/>
              </a:ext>
            </a:extLst>
          </p:cNvPr>
          <p:cNvSpPr txBox="1"/>
          <p:nvPr/>
        </p:nvSpPr>
        <p:spPr>
          <a:xfrm>
            <a:off x="-5" y="5454814"/>
            <a:ext cx="9525011" cy="707886"/>
          </a:xfrm>
          <a:prstGeom prst="rect">
            <a:avLst/>
          </a:prstGeom>
          <a:noFill/>
        </p:spPr>
        <p:txBody>
          <a:bodyPr wrap="square">
            <a:spAutoFit/>
          </a:bodyPr>
          <a:lstStyle/>
          <a:p>
            <a:pPr lvl="0">
              <a:spcBef>
                <a:spcPts val="600"/>
              </a:spcBef>
              <a:defRPr/>
            </a:pPr>
            <a:r>
              <a:rPr lang="hr-HR" sz="2000" b="1">
                <a:solidFill>
                  <a:prstClr val="black"/>
                </a:solidFill>
              </a:rPr>
              <a:t>U tom trenutku, plašt slave koji ih je prekrivao nestao je; shvatili su svoju golotinju; i tražili su rješenja da sakriju svoju pogrešku (Post. 3,7).</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768701"/>
            <a:ext cx="9525005" cy="707886"/>
          </a:xfrm>
          <a:prstGeom prst="rect">
            <a:avLst/>
          </a:prstGeom>
          <a:noFill/>
        </p:spPr>
        <p:txBody>
          <a:bodyPr wrap="square">
            <a:spAutoFit/>
          </a:bodyPr>
          <a:lstStyle/>
          <a:p>
            <a:pPr lvl="0">
              <a:spcBef>
                <a:spcPts val="600"/>
              </a:spcBef>
              <a:defRPr/>
            </a:pPr>
            <a:r>
              <a:rPr lang="hr-HR" sz="2000" b="1">
                <a:solidFill>
                  <a:prstClr val="black"/>
                </a:solidFill>
              </a:rPr>
              <a:t>Očarana čudima zabranjenog ploda, Eva ga je pojela i dala Adamu, koji je također jeo ali nije bio zaveden kao Eva (Post. 3,6 i 1. Tim. 2,14).</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467035"/>
            <a:ext cx="9525005" cy="1323439"/>
          </a:xfrm>
          <a:prstGeom prst="rect">
            <a:avLst/>
          </a:prstGeom>
          <a:noFill/>
        </p:spPr>
        <p:txBody>
          <a:bodyPr wrap="square">
            <a:spAutoFit/>
          </a:bodyPr>
          <a:lstStyle/>
          <a:p>
            <a:pPr lvl="0">
              <a:spcBef>
                <a:spcPts val="600"/>
              </a:spcBef>
              <a:defRPr/>
            </a:pPr>
            <a:r>
              <a:rPr lang="hr-HR" sz="2000" b="1">
                <a:solidFill>
                  <a:prstClr val="black"/>
                </a:solidFill>
              </a:rPr>
              <a:t>Na istom stablu, iskušavač, prerušen u zmiju i pretvarajući se da želi dobrobit Adama i Eve, ispričao im je niz laži (koje je Eva prenijela Adamu): vi ste besmrtni ("nećete umrijeti"); bit ćete bogovi ("bit ćete poput Boga"); Bog vam skriva istinu ("Bog zna da...") (Post. 3,1-5).</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lvl="0" algn="ctr">
              <a:defRPr/>
            </a:pPr>
            <a:r>
              <a:rPr lang="pl-PL" sz="3200" b="1">
                <a:ln w="6600">
                  <a:solidFill>
                    <a:srgbClr val="00CC00">
                      <a:lumMod val="50000"/>
                    </a:srgbClr>
                  </a:solidFill>
                  <a:prstDash val="solid"/>
                </a:ln>
                <a:solidFill>
                  <a:srgbClr val="FFFFFF"/>
                </a:solidFill>
                <a:effectLst>
                  <a:outerShdw dist="38100" dir="2700000" algn="tl" rotWithShape="0">
                    <a:srgbClr val="00CC00">
                      <a:lumMod val="75000"/>
                    </a:srgbClr>
                  </a:outerShdw>
                </a:effectLst>
              </a:rPr>
              <a:t>KAKO JE BOG POKUŠAO OBNOVITI KOMUNIKACIJU?</a:t>
            </a:r>
            <a:endParaRPr kumimoji="0" lang="en"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spAutoFit/>
          </a:bodyPr>
          <a:lstStyle/>
          <a:p>
            <a:pPr lvl="0" algn="ctr">
              <a:defRPr/>
            </a:pPr>
            <a:r>
              <a:rPr kumimoji="0" lang="en" sz="1800" b="1" i="0" u="none" strike="noStrike" kern="1200" cap="none" spc="0" normalizeH="0" baseline="0" noProof="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Ali Gospodin Bog pozvao je čovjeka: 'Gdje si?'</a:t>
            </a:r>
            <a:r>
              <a:rPr kumimoji="0" lang="en" sz="1800" b="1" i="0" u="none" strike="noStrike" kern="1200" cap="none" spc="0" normalizeH="0" baseline="0" noProof="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 </a:t>
            </a:r>
            <a:r>
              <a:rPr kumimoji="0" lang="en" sz="1400" b="1" i="0" u="none" strike="noStrike" kern="1200" cap="none" spc="0" normalizeH="0" baseline="0" noProof="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sr-Latn-RS" sz="1400" b="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Post.</a:t>
            </a:r>
            <a:r>
              <a:rPr kumimoji="0" lang="en" sz="1400" b="1" i="0" u="none" strike="noStrike" kern="1200" cap="none" spc="0" normalizeH="0" baseline="0" noProof="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3</a:t>
            </a:r>
            <a:r>
              <a:rPr kumimoji="0" lang="sr-Latn-RS" sz="1400" b="1" i="0" u="none" strike="noStrike" kern="1200" cap="none" spc="0" normalizeH="0" baseline="0" noProof="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kumimoji="0" lang="en" sz="1400" b="1" i="0" u="none" strike="noStrike" kern="1200" cap="none" spc="0" normalizeH="0" baseline="0" noProof="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9</a:t>
            </a:r>
            <a:r>
              <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015663"/>
          </a:xfrm>
          <a:prstGeom prst="rect">
            <a:avLst/>
          </a:prstGeom>
          <a:noFill/>
        </p:spPr>
        <p:txBody>
          <a:bodyPr wrap="square" rtlCol="0">
            <a:spAutoFit/>
          </a:bodyPr>
          <a:lstStyle/>
          <a:p>
            <a:pPr lvl="0">
              <a:spcBef>
                <a:spcPts val="600"/>
              </a:spcBef>
              <a:defRPr/>
            </a:pPr>
            <a:r>
              <a:rPr lang="hr-HR" sz="2000" b="1">
                <a:solidFill>
                  <a:prstClr val="black"/>
                </a:solidFill>
              </a:rPr>
              <a:t>Znajući da su Adam i Eva sagriješili, Bog im je—kao što je bio običaj—prišao da razgovara s njima. Prvi put, umjesto da radosno izađe u susret, Bog ih je morao pozvati da se sastanu s njim (Post. 3,8.9).</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823271"/>
            <a:ext cx="7636980" cy="707886"/>
          </a:xfrm>
          <a:prstGeom prst="rect">
            <a:avLst/>
          </a:prstGeom>
          <a:noFill/>
        </p:spPr>
        <p:txBody>
          <a:bodyPr wrap="square">
            <a:spAutoFit/>
          </a:bodyPr>
          <a:lstStyle/>
          <a:p>
            <a:pPr lvl="0">
              <a:spcBef>
                <a:spcPts val="600"/>
              </a:spcBef>
              <a:defRPr/>
            </a:pPr>
            <a:r>
              <a:rPr lang="hr-HR" sz="2000" b="1">
                <a:solidFill>
                  <a:prstClr val="black"/>
                </a:solidFill>
              </a:rPr>
              <a:t>Stoljećima kasnije, Bog je pogledom gledao drugog grešnika kako bi dobio svoje pokajanje: Petra (Luka 22,61.62).</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805299"/>
            <a:ext cx="8187071" cy="1015663"/>
          </a:xfrm>
          <a:prstGeom prst="rect">
            <a:avLst/>
          </a:prstGeom>
          <a:noFill/>
        </p:spPr>
        <p:txBody>
          <a:bodyPr wrap="square">
            <a:spAutoFit/>
          </a:bodyPr>
          <a:lstStyle/>
          <a:p>
            <a:pPr lvl="0">
              <a:spcBef>
                <a:spcPts val="600"/>
              </a:spcBef>
              <a:defRPr/>
            </a:pPr>
            <a:r>
              <a:rPr lang="hr-HR" sz="2000" b="1">
                <a:solidFill>
                  <a:prstClr val="black"/>
                </a:solidFill>
              </a:rPr>
              <a:t>Danas mi ljudi slijedimo slične obrasce. Držimo se grijeha i pokušavamo se opravdati. Iako se grijeh "lijepi" za nas, Bog nas i dalje želi obnoviti i poziva nas: "Dođite k meni" (Izaija 55,3).</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506509"/>
            <a:ext cx="5648692" cy="1323439"/>
          </a:xfrm>
          <a:prstGeom prst="rect">
            <a:avLst/>
          </a:prstGeom>
          <a:noFill/>
        </p:spPr>
        <p:txBody>
          <a:bodyPr wrap="square">
            <a:spAutoFit/>
          </a:bodyPr>
          <a:lstStyle/>
          <a:p>
            <a:pPr lvl="0">
              <a:spcBef>
                <a:spcPts val="600"/>
              </a:spcBef>
              <a:defRPr/>
            </a:pPr>
            <a:r>
              <a:rPr lang="hr-HR" sz="2000" b="1">
                <a:solidFill>
                  <a:prstClr val="black"/>
                </a:solidFill>
              </a:rPr>
              <a:t>Za razliku od Petra, koji je priznao svoj grijeh, Adam i Eva počeli su se opravdavati pred Bogom i kriviti druge za svoje prijestupe       (Post. 3,12.13).</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16703"/>
            <a:ext cx="6290262" cy="1323439"/>
          </a:xfrm>
          <a:prstGeom prst="rect">
            <a:avLst/>
          </a:prstGeom>
          <a:noFill/>
        </p:spPr>
        <p:txBody>
          <a:bodyPr wrap="square">
            <a:spAutoFit/>
          </a:bodyPr>
          <a:lstStyle/>
          <a:p>
            <a:pPr lvl="0">
              <a:spcBef>
                <a:spcPts val="600"/>
              </a:spcBef>
              <a:defRPr/>
            </a:pPr>
            <a:r>
              <a:rPr lang="hr-HR" sz="2000" b="1">
                <a:solidFill>
                  <a:prstClr val="black"/>
                </a:solidFill>
              </a:rPr>
              <a:t>Iako nisu željeli komunicirati s Bogom, Bog je želio komunicirati s njima. Nije se povlačio od društva grešnika, već ga je suočio s njegovim grijehom, tražeći njegovo pokajanje (Post. 3,10.11).</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lvl="0" algn="ctr">
              <a:defRPr/>
            </a:pPr>
            <a:r>
              <a:rPr lang="hr-HR" sz="2400" b="1">
                <a:ln w="22225">
                  <a:noFill/>
                  <a:prstDash val="solid"/>
                </a:ln>
                <a:solidFill>
                  <a:srgbClr val="FFFF99"/>
                </a:solidFill>
                <a:effectLst>
                  <a:outerShdw blurRad="38100" dist="38100" dir="2700000" algn="tl">
                    <a:srgbClr val="000000"/>
                  </a:outerShdw>
                </a:effectLst>
              </a:rPr>
              <a:t>ZAŠTO SADA NE MOŽEMO IZRAVNO KOMUNICIRATI S BOGOM</a:t>
            </a:r>
            <a:r>
              <a:rPr kumimoji="0" lang="en" sz="2400" b="1" i="0" u="none" strike="noStrike" kern="1200" cap="none" spc="0" normalizeH="0" baseline="0" noProof="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rPr>
              <a:t>?</a:t>
            </a:r>
            <a:endParaRPr kumimoji="0" lang="en"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lvl="0" algn="ctr">
              <a:defRPr/>
            </a:pPr>
            <a:r>
              <a:rPr kumimoji="0" lang="en" sz="1800" b="1" i="0" u="none" strike="noStrike" kern="1200" cap="none" spc="0" normalizeH="0" baseline="0" noProof="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Nakon što je otjerao čovjeka, na istočnoj strani Rajskog vrta stavio je kerubine i plamteći mač koji je bljeskao kako bi čuvao put do stabla života" (Post</a:t>
            </a:r>
            <a:r>
              <a:rPr lang="sr-Latn-RS" b="1">
                <a:solidFill>
                  <a:prstClr val="white"/>
                </a:solidFill>
                <a:effectLst>
                  <a:glow rad="88900">
                    <a:srgbClr val="6542BF"/>
                  </a:glow>
                  <a:outerShdw blurRad="38100" dist="38100" dir="2700000" algn="tl">
                    <a:srgbClr val="000000"/>
                  </a:outerShdw>
                </a:effectLst>
                <a:latin typeface="Comic Sans MS" panose="030F0702030302020204" pitchFamily="66" charset="0"/>
              </a:rPr>
              <a:t>.</a:t>
            </a:r>
            <a:r>
              <a:rPr lang="en-US" b="1">
                <a:solidFill>
                  <a:prstClr val="white"/>
                </a:solidFill>
                <a:effectLst>
                  <a:glow rad="88900">
                    <a:srgbClr val="6542BF"/>
                  </a:glow>
                  <a:outerShdw blurRad="38100" dist="38100" dir="2700000" algn="tl">
                    <a:srgbClr val="000000"/>
                  </a:outerShdw>
                </a:effectLst>
                <a:latin typeface="Comic Sans MS" panose="030F0702030302020204" pitchFamily="66" charset="0"/>
              </a:rPr>
              <a:t> 3,24)</a:t>
            </a:r>
            <a:endPar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5BC786AE-3E4A-959B-8591-452ADF3EEEFB}"/>
              </a:ext>
            </a:extLst>
          </p:cNvPr>
          <p:cNvSpPr txBox="1"/>
          <p:nvPr/>
        </p:nvSpPr>
        <p:spPr>
          <a:xfrm>
            <a:off x="3525520" y="1107440"/>
            <a:ext cx="4041455" cy="2246769"/>
          </a:xfrm>
          <a:prstGeom prst="rect">
            <a:avLst/>
          </a:prstGeom>
          <a:noFill/>
        </p:spPr>
        <p:txBody>
          <a:bodyPr wrap="square" rtlCol="0">
            <a:spAutoFit/>
          </a:bodyPr>
          <a:lstStyle/>
          <a:p>
            <a:pPr lvl="0">
              <a:spcBef>
                <a:spcPts val="600"/>
              </a:spcBef>
              <a:defRPr/>
            </a:pPr>
            <a:r>
              <a:rPr lang="hr-HR" sz="2000" b="1">
                <a:solidFill>
                  <a:prstClr val="black"/>
                </a:solidFill>
              </a:rPr>
              <a:t>Bog je grešnom paru pokazao posljedice njihovog grijeha, među kojima je bila i nemogućnost da ponovno izravno razgovaraju s Bogom nakon njihovog protjerivanja iz Edenskog vrta (Post. 3,16-24).</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271174"/>
            <a:ext cx="9153525" cy="707886"/>
          </a:xfrm>
          <a:prstGeom prst="rect">
            <a:avLst/>
          </a:prstGeom>
          <a:noFill/>
        </p:spPr>
        <p:txBody>
          <a:bodyPr wrap="square" rtlCol="0">
            <a:spAutoFit/>
          </a:bodyPr>
          <a:lstStyle/>
          <a:p>
            <a:pPr lvl="0">
              <a:spcBef>
                <a:spcPts val="600"/>
              </a:spcBef>
              <a:defRPr/>
            </a:pPr>
            <a:r>
              <a:rPr lang="hr-HR" sz="2000" b="1">
                <a:solidFill>
                  <a:prstClr val="black"/>
                </a:solidFill>
              </a:rPr>
              <a:t>Prije nego što im je priopćio posljedice grijeha, Bog im je ponudio rješenje: potomak Eve okončat će moć Sotone i obnoviti čovječanstvo (Post. 3,15).</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46351" y="4215423"/>
            <a:ext cx="4992843" cy="1631216"/>
          </a:xfrm>
          <a:prstGeom prst="rect">
            <a:avLst/>
          </a:prstGeom>
          <a:noFill/>
        </p:spPr>
        <p:txBody>
          <a:bodyPr wrap="square">
            <a:spAutoFit/>
          </a:bodyPr>
          <a:lstStyle/>
          <a:p>
            <a:pPr lvl="0">
              <a:spcBef>
                <a:spcPts val="600"/>
              </a:spcBef>
              <a:defRPr/>
            </a:pPr>
            <a:r>
              <a:rPr lang="hr-HR" sz="2000" b="1">
                <a:solidFill>
                  <a:prstClr val="black"/>
                </a:solidFill>
              </a:rPr>
              <a:t>Kroz proroke je Bog prenio način na koji će se otkupljenje ostvariti: sam Bog se utjelovio, podnio smrt za naše grijehe, uskrsnuo i darovao nam vječni život        (</a:t>
            </a:r>
            <a:r>
              <a:rPr lang="sr-Latn-RS" sz="2000" b="1">
                <a:solidFill>
                  <a:prstClr val="black"/>
                </a:solidFill>
              </a:rPr>
              <a:t>Iza</a:t>
            </a:r>
            <a:r>
              <a:rPr lang="hr-HR" sz="2000" b="1">
                <a:solidFill>
                  <a:prstClr val="black"/>
                </a:solidFill>
              </a:rPr>
              <a:t>. 9,6; 53,6.10.11).</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50467"/>
            <a:ext cx="4382136" cy="400110"/>
          </a:xfrm>
          <a:prstGeom prst="rect">
            <a:avLst/>
          </a:prstGeom>
          <a:noFill/>
        </p:spPr>
        <p:txBody>
          <a:bodyPr wrap="square">
            <a:spAutoFit/>
          </a:bodyPr>
          <a:lstStyle/>
          <a:p>
            <a:pPr lvl="0">
              <a:spcBef>
                <a:spcPts val="600"/>
              </a:spcBef>
              <a:defRPr/>
            </a:pPr>
            <a:r>
              <a:rPr lang="hr-HR" sz="2000" b="1">
                <a:solidFill>
                  <a:prstClr val="black"/>
                </a:solidFill>
              </a:rPr>
              <a:t>Posljedice za: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3013191016"/>
              </p:ext>
            </p:extLst>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707886"/>
          </a:xfrm>
          <a:prstGeom prst="rect">
            <a:avLst/>
          </a:prstGeom>
          <a:noFill/>
        </p:spPr>
        <p:txBody>
          <a:bodyPr wrap="square">
            <a:spAutoFit/>
          </a:bodyPr>
          <a:lstStyle/>
          <a:p>
            <a:pPr lvl="0">
              <a:spcBef>
                <a:spcPts val="600"/>
              </a:spcBef>
              <a:defRPr/>
            </a:pPr>
            <a:r>
              <a:rPr lang="hr-HR" sz="2000" b="1">
                <a:solidFill>
                  <a:prstClr val="black"/>
                </a:solidFill>
              </a:rPr>
              <a:t>Čim se pojavio grijeh, pojavilo se i obećanje Spasitelja.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lvl="0" algn="ctr">
              <a:defRPr/>
            </a:pPr>
            <a:r>
              <a:rPr lang="pl-PL" sz="3200" b="1">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rPr>
              <a:t>KAKO DANAS MOŽEMO KOMUNICIRATI S BOGOM?</a:t>
            </a:r>
            <a:endParaRPr kumimoji="0" lang="en"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041972"/>
            <a:ext cx="7747881" cy="83099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600" b="1" i="0" u="none" strike="noStrike" kern="1200" cap="none" spc="0" normalizeH="0" baseline="0" noProof="0">
                <a:ln>
                  <a:noFill/>
                </a:ln>
                <a:solidFill>
                  <a:srgbClr val="009999">
                    <a:lumMod val="75000"/>
                  </a:srgbClr>
                </a:solidFill>
                <a:effectLst/>
                <a:uLnTx/>
                <a:uFillTx/>
                <a:latin typeface="Comic Sans MS" panose="030F0702030302020204" pitchFamily="66" charset="0"/>
                <a:ea typeface="+mn-ea"/>
                <a:cs typeface="+mn-cs"/>
              </a:rPr>
              <a:t>“</a:t>
            </a:r>
            <a:r>
              <a:rPr lang="sr-Latn-RS" sz="1600" b="1" noProof="0">
                <a:solidFill>
                  <a:srgbClr val="009999">
                    <a:lumMod val="75000"/>
                  </a:srgbClr>
                </a:solidFill>
                <a:latin typeface="Comic Sans MS" panose="030F0702030302020204" pitchFamily="66" charset="0"/>
              </a:rPr>
              <a:t>I tebe sam s</a:t>
            </a:r>
            <a:r>
              <a:rPr lang="en-US" sz="1600" b="1">
                <a:solidFill>
                  <a:srgbClr val="009999">
                    <a:lumMod val="75000"/>
                  </a:srgbClr>
                </a:solidFill>
                <a:latin typeface="Comic Sans MS" panose="030F0702030302020204" pitchFamily="66" charset="0"/>
              </a:rPr>
              <a:t>ine čovječjiji, </a:t>
            </a:r>
            <a:r>
              <a:rPr lang="sr-Latn-RS" sz="1600" b="1">
                <a:solidFill>
                  <a:srgbClr val="009999">
                    <a:lumMod val="75000"/>
                  </a:srgbClr>
                </a:solidFill>
                <a:latin typeface="Comic Sans MS" panose="030F0702030302020204" pitchFamily="66" charset="0"/>
              </a:rPr>
              <a:t>postav</a:t>
            </a:r>
            <a:r>
              <a:rPr lang="en-US" sz="1600" b="1">
                <a:solidFill>
                  <a:srgbClr val="009999">
                    <a:lumMod val="75000"/>
                  </a:srgbClr>
                </a:solidFill>
                <a:latin typeface="Comic Sans MS" panose="030F0702030302020204" pitchFamily="66" charset="0"/>
              </a:rPr>
              <a:t>io stražarom </a:t>
            </a:r>
            <a:r>
              <a:rPr lang="sr-Latn-RS" sz="1600" b="1">
                <a:solidFill>
                  <a:srgbClr val="009999">
                    <a:lumMod val="75000"/>
                  </a:srgbClr>
                </a:solidFill>
                <a:latin typeface="Comic Sans MS" panose="030F0702030302020204" pitchFamily="66" charset="0"/>
              </a:rPr>
              <a:t>domu</a:t>
            </a:r>
            <a:r>
              <a:rPr lang="en-US" sz="1600" b="1">
                <a:solidFill>
                  <a:srgbClr val="009999">
                    <a:lumMod val="75000"/>
                  </a:srgbClr>
                </a:solidFill>
                <a:latin typeface="Comic Sans MS" panose="030F0702030302020204" pitchFamily="66" charset="0"/>
              </a:rPr>
              <a:t> Iz</a:t>
            </a:r>
            <a:r>
              <a:rPr lang="sr-Latn-RS" sz="1600" b="1">
                <a:solidFill>
                  <a:srgbClr val="009999">
                    <a:lumMod val="75000"/>
                  </a:srgbClr>
                </a:solidFill>
                <a:latin typeface="Comic Sans MS" panose="030F0702030302020204" pitchFamily="66" charset="0"/>
              </a:rPr>
              <a:t>raelovu, kad čuješ </a:t>
            </a:r>
            <a:r>
              <a:rPr lang="en-US" sz="1600" b="1">
                <a:solidFill>
                  <a:srgbClr val="009999">
                    <a:lumMod val="75000"/>
                  </a:srgbClr>
                </a:solidFill>
                <a:latin typeface="Comic Sans MS" panose="030F0702030302020204" pitchFamily="66" charset="0"/>
              </a:rPr>
              <a:t>riječ </a:t>
            </a:r>
            <a:r>
              <a:rPr lang="sr-Latn-RS" sz="1600" b="1">
                <a:solidFill>
                  <a:srgbClr val="009999">
                    <a:lumMod val="75000"/>
                  </a:srgbClr>
                </a:solidFill>
                <a:latin typeface="Comic Sans MS" panose="030F0702030302020204" pitchFamily="66" charset="0"/>
              </a:rPr>
              <a:t>iz nojih usta, opomeni ih u moje ime</a:t>
            </a:r>
            <a:r>
              <a:rPr lang="en-US" sz="1600" b="1">
                <a:solidFill>
                  <a:srgbClr val="009999">
                    <a:lumMod val="75000"/>
                  </a:srgbClr>
                </a:solidFill>
                <a:latin typeface="Comic Sans MS" panose="030F0702030302020204" pitchFamily="66" charset="0"/>
              </a:rPr>
              <a:t>." 
 (Ezekiel 33</a:t>
            </a:r>
            <a:r>
              <a:rPr lang="sr-Latn-RS" sz="1600" b="1">
                <a:solidFill>
                  <a:srgbClr val="009999">
                    <a:lumMod val="75000"/>
                  </a:srgbClr>
                </a:solidFill>
                <a:latin typeface="Comic Sans MS" panose="030F0702030302020204" pitchFamily="66" charset="0"/>
              </a:rPr>
              <a:t>,</a:t>
            </a:r>
            <a:r>
              <a:rPr lang="en-US" sz="1600" b="1">
                <a:solidFill>
                  <a:srgbClr val="009999">
                    <a:lumMod val="75000"/>
                  </a:srgbClr>
                </a:solidFill>
                <a:latin typeface="Comic Sans MS" panose="030F0702030302020204" pitchFamily="66" charset="0"/>
              </a:rPr>
              <a:t>7)</a:t>
            </a:r>
            <a:endParaRPr kumimoji="0" lang="en" sz="12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707886"/>
          </a:xfrm>
          <a:prstGeom prst="rect">
            <a:avLst/>
          </a:prstGeom>
          <a:noFill/>
        </p:spPr>
        <p:txBody>
          <a:bodyPr wrap="square" rtlCol="0">
            <a:spAutoFit/>
          </a:bodyPr>
          <a:lstStyle/>
          <a:p>
            <a:pPr lvl="0">
              <a:spcBef>
                <a:spcPts val="600"/>
              </a:spcBef>
              <a:defRPr/>
            </a:pPr>
            <a:r>
              <a:rPr lang="hr-HR" sz="2000" b="1">
                <a:solidFill>
                  <a:prstClr val="black"/>
                </a:solidFill>
              </a:rPr>
              <a:t>Kako bi nam danas komunicirao, Bog je napisao dvije "referentne knjige": Stvaranje i Bibliju (Rim. 1,20; 2. Tim. 3,15).</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786610"/>
            <a:ext cx="7436739" cy="1015663"/>
          </a:xfrm>
          <a:prstGeom prst="rect">
            <a:avLst/>
          </a:prstGeom>
          <a:noFill/>
        </p:spPr>
        <p:txBody>
          <a:bodyPr wrap="square">
            <a:spAutoFit/>
          </a:bodyPr>
          <a:lstStyle/>
          <a:p>
            <a:pPr lvl="0">
              <a:spcBef>
                <a:spcPts val="600"/>
              </a:spcBef>
              <a:defRPr/>
            </a:pPr>
            <a:r>
              <a:rPr lang="hr-HR" sz="2000" b="1">
                <a:solidFill>
                  <a:prstClr val="black"/>
                </a:solidFill>
              </a:rPr>
              <a:t>Nadalje, Bog nam komunicira kroz molitvu (Psalam 5,2); anđele (Djela 8,26); proroke (Joel 2,28); i, posebno, kroz Duha Svetoga (Ivan 14,26).</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70383" y="4974806"/>
            <a:ext cx="7436739" cy="707886"/>
          </a:xfrm>
          <a:prstGeom prst="rect">
            <a:avLst/>
          </a:prstGeom>
          <a:noFill/>
        </p:spPr>
        <p:txBody>
          <a:bodyPr wrap="square">
            <a:spAutoFit/>
          </a:bodyPr>
          <a:lstStyle/>
          <a:p>
            <a:pPr lvl="0">
              <a:spcBef>
                <a:spcPts val="600"/>
              </a:spcBef>
              <a:defRPr/>
            </a:pPr>
            <a:r>
              <a:rPr lang="hr-HR" sz="2000" b="1">
                <a:solidFill>
                  <a:prstClr val="black"/>
                </a:solidFill>
              </a:rPr>
              <a:t>U njemu otkrivamo tko smo, odakle dolazimo i kamo idemo. Tamo pronalazimo Božju svrhu za naše živote.</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2952216"/>
            <a:ext cx="7436739" cy="1631216"/>
          </a:xfrm>
          <a:prstGeom prst="rect">
            <a:avLst/>
          </a:prstGeom>
          <a:noFill/>
        </p:spPr>
        <p:txBody>
          <a:bodyPr wrap="square">
            <a:spAutoFit/>
          </a:bodyPr>
          <a:lstStyle/>
          <a:p>
            <a:pPr lvl="0">
              <a:spcBef>
                <a:spcPts val="600"/>
              </a:spcBef>
              <a:defRPr/>
            </a:pPr>
            <a:r>
              <a:rPr lang="hr-HR" sz="2000" b="1">
                <a:solidFill>
                  <a:prstClr val="black"/>
                </a:solidFill>
              </a:rPr>
              <a:t>Iako nam Stvaranje govori o Stvoritelju, ono je duboko okaljano grijehom. Biblija, međutim, sadrži jasne i izravne smjernice, koje su prenijeli proroci koji su primili Božje poruke. U Bibliji također nalazimo najpotpuniju manifestaciju Boga u životu i službi Isusa (Hebr. 1,1.2).</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730468" y="351234"/>
            <a:ext cx="10731063" cy="5416868"/>
          </a:xfrm>
          <a:prstGeom prst="rect">
            <a:avLst/>
          </a:prstGeom>
          <a:noFill/>
        </p:spPr>
        <p:txBody>
          <a:bodyPr wrap="square">
            <a:spAutoFit/>
          </a:bodyPr>
          <a:lstStyle/>
          <a:p>
            <a:pPr lvl="0">
              <a:spcBef>
                <a:spcPts val="600"/>
              </a:spcBef>
              <a:defRPr/>
            </a:pPr>
            <a:r>
              <a:rPr kumimoji="0" lang="en" sz="2400" b="1" i="0" u="none" strike="noStrike" kern="1200" cap="none" spc="0" normalizeH="0" baseline="0" noProof="0">
                <a:ln>
                  <a:noFill/>
                </a:ln>
                <a:solidFill>
                  <a:prstClr val="black"/>
                </a:solidFill>
                <a:effectLst/>
                <a:uLnTx/>
                <a:uFillTx/>
                <a:latin typeface="Constantia" panose="02030602050306030303" pitchFamily="18" charset="0"/>
                <a:ea typeface="+mn-ea"/>
                <a:cs typeface="+mn-cs"/>
              </a:rPr>
              <a:t>“</a:t>
            </a:r>
            <a:r>
              <a:rPr lang="en-US" sz="2400" b="1">
                <a:solidFill>
                  <a:prstClr val="black"/>
                </a:solidFill>
                <a:latin typeface="Constantia" panose="02030602050306030303" pitchFamily="18" charset="0"/>
              </a:rPr>
              <a:t>Trebala je postojati suradnja između čovjeka i Boga. Ali taj je plan bio znatno ometan Adamovim prijestupom. Sotona ga je </a:t>
            </a:r>
            <a:r>
              <a:rPr lang="sr-Latn-RS" sz="2400" b="1">
                <a:solidFill>
                  <a:prstClr val="black"/>
                </a:solidFill>
                <a:latin typeface="Constantia" panose="02030602050306030303" pitchFamily="18" charset="0"/>
              </a:rPr>
              <a:t>na</a:t>
            </a:r>
            <a:r>
              <a:rPr lang="en-US" sz="2400" b="1">
                <a:solidFill>
                  <a:prstClr val="black"/>
                </a:solidFill>
                <a:latin typeface="Constantia" panose="02030602050306030303" pitchFamily="18" charset="0"/>
              </a:rPr>
              <a:t>veo na grijeh, a Gospodin nije htio </a:t>
            </a:r>
            <a:r>
              <a:rPr lang="sr-Latn-RS" sz="2400" b="1">
                <a:solidFill>
                  <a:prstClr val="black"/>
                </a:solidFill>
                <a:latin typeface="Constantia" panose="02030602050306030303" pitchFamily="18" charset="0"/>
              </a:rPr>
              <a:t>razgovarati </a:t>
            </a:r>
            <a:r>
              <a:rPr lang="en-US" sz="2400" b="1">
                <a:solidFill>
                  <a:prstClr val="black"/>
                </a:solidFill>
                <a:latin typeface="Constantia" panose="02030602050306030303" pitchFamily="18" charset="0"/>
              </a:rPr>
              <a:t>nakon što je sagriješio kao što je činio kad je bio bez grijeha.  
Nakon pada Krist je postao Adamov učitelj. Djelovao je u Božje ime prema čovječanstvu, spašavajući narod od neposredne smrti. Preuzeo je na sebe dužnost posrednika. Adam i Eva dobili su uvjetnu kaznu da se vrate svojoj odanosti, a u tom su planu obuhvaćeni svi njihovi potomci.  
Bez pomirenja Sina Božjega ne bi bilo nikakve komunikacije o blagoslovu ili spasenju od Boga čovjeku. Bog je bio ljubomoran na čast svog zakona. Prekršaj tog zakona uzrokovao je strašn</a:t>
            </a:r>
            <a:r>
              <a:rPr lang="sr-Latn-RS" sz="2400" b="1">
                <a:solidFill>
                  <a:prstClr val="black"/>
                </a:solidFill>
                <a:latin typeface="Constantia" panose="02030602050306030303" pitchFamily="18" charset="0"/>
              </a:rPr>
              <a:t>o</a:t>
            </a:r>
            <a:r>
              <a:rPr lang="en-US" sz="2400" b="1">
                <a:solidFill>
                  <a:prstClr val="black"/>
                </a:solidFill>
                <a:latin typeface="Constantia" panose="02030602050306030303" pitchFamily="18" charset="0"/>
              </a:rPr>
              <a:t> razdvajanje između Boga i čovjeka. Adamu je u njegovoj nevinosti </a:t>
            </a:r>
            <a:r>
              <a:rPr lang="sr-Latn-RS" sz="2400" b="1">
                <a:solidFill>
                  <a:prstClr val="black"/>
                </a:solidFill>
                <a:latin typeface="Constantia" panose="02030602050306030303" pitchFamily="18" charset="0"/>
              </a:rPr>
              <a:t>garantirano</a:t>
            </a:r>
            <a:r>
              <a:rPr lang="en-US" sz="2400" b="1">
                <a:solidFill>
                  <a:prstClr val="black"/>
                </a:solidFill>
                <a:latin typeface="Constantia" panose="02030602050306030303" pitchFamily="18" charset="0"/>
              </a:rPr>
              <a:t> izravn</a:t>
            </a:r>
            <a:r>
              <a:rPr lang="sr-Latn-RS" sz="2400" b="1">
                <a:solidFill>
                  <a:prstClr val="black"/>
                </a:solidFill>
                <a:latin typeface="Constantia" panose="02030602050306030303" pitchFamily="18" charset="0"/>
              </a:rPr>
              <a:t>o</a:t>
            </a:r>
            <a:r>
              <a:rPr lang="en-US" sz="2400" b="1">
                <a:solidFill>
                  <a:prstClr val="black"/>
                </a:solidFill>
                <a:latin typeface="Constantia" panose="02030602050306030303" pitchFamily="18" charset="0"/>
              </a:rPr>
              <a:t>, slobodn</a:t>
            </a:r>
            <a:r>
              <a:rPr lang="hr-HR" sz="2400" b="1">
                <a:solidFill>
                  <a:prstClr val="black"/>
                </a:solidFill>
                <a:latin typeface="Constantia" panose="02030602050306030303" pitchFamily="18" charset="0"/>
              </a:rPr>
              <a:t>o</a:t>
            </a:r>
            <a:r>
              <a:rPr lang="en-US" sz="2400" b="1">
                <a:solidFill>
                  <a:prstClr val="black"/>
                </a:solidFill>
                <a:latin typeface="Constantia" panose="02030602050306030303" pitchFamily="18" charset="0"/>
              </a:rPr>
              <a:t> i sretn</a:t>
            </a:r>
            <a:r>
              <a:rPr lang="sr-Latn-RS" sz="2400" b="1">
                <a:solidFill>
                  <a:prstClr val="black"/>
                </a:solidFill>
                <a:latin typeface="Constantia" panose="02030602050306030303" pitchFamily="18" charset="0"/>
              </a:rPr>
              <a:t>o družrnje</a:t>
            </a:r>
            <a:r>
              <a:rPr lang="en-US" sz="2400" b="1">
                <a:solidFill>
                  <a:prstClr val="black"/>
                </a:solidFill>
                <a:latin typeface="Constantia" panose="02030602050306030303" pitchFamily="18" charset="0"/>
              </a:rPr>
              <a:t> sa svojim Stvoriteljem. Nakon prijestupa, Bog će </a:t>
            </a:r>
            <a:r>
              <a:rPr lang="sr-Latn-RS" sz="2400" b="1">
                <a:solidFill>
                  <a:prstClr val="black"/>
                </a:solidFill>
                <a:latin typeface="Constantia" panose="02030602050306030303" pitchFamily="18" charset="0"/>
              </a:rPr>
              <a:t>s </a:t>
            </a:r>
            <a:r>
              <a:rPr lang="en-US" sz="2400" b="1">
                <a:solidFill>
                  <a:prstClr val="black"/>
                </a:solidFill>
                <a:latin typeface="Constantia" panose="02030602050306030303" pitchFamily="18" charset="0"/>
              </a:rPr>
              <a:t>čovje</a:t>
            </a:r>
            <a:r>
              <a:rPr lang="sr-Latn-RS" sz="2400" b="1">
                <a:solidFill>
                  <a:prstClr val="black"/>
                </a:solidFill>
                <a:latin typeface="Constantia" panose="02030602050306030303" pitchFamily="18" charset="0"/>
              </a:rPr>
              <a:t> -</a:t>
            </a:r>
            <a:r>
              <a:rPr lang="en-US" sz="2400" b="1">
                <a:solidFill>
                  <a:prstClr val="black"/>
                </a:solidFill>
                <a:latin typeface="Constantia" panose="02030602050306030303" pitchFamily="18" charset="0"/>
              </a:rPr>
              <a:t>k</a:t>
            </a:r>
            <a:r>
              <a:rPr lang="sr-Latn-RS" sz="2400" b="1">
                <a:solidFill>
                  <a:prstClr val="black"/>
                </a:solidFill>
                <a:latin typeface="Constantia" panose="02030602050306030303" pitchFamily="18" charset="0"/>
              </a:rPr>
              <a:t>om</a:t>
            </a:r>
            <a:r>
              <a:rPr lang="en-US" sz="2400" b="1">
                <a:solidFill>
                  <a:prstClr val="black"/>
                </a:solidFill>
                <a:latin typeface="Constantia" panose="02030602050306030303" pitchFamily="18" charset="0"/>
              </a:rPr>
              <a:t> komunicirati samo kroz Krista i anđele."</a:t>
            </a:r>
            <a:endParaRPr kumimoji="0" lang="en"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endParaRPr>
          </a:p>
        </p:txBody>
      </p:sp>
      <p:sp>
        <p:nvSpPr>
          <p:cNvPr id="4" name="CuadroTexto 3">
            <a:extLst>
              <a:ext uri="{FF2B5EF4-FFF2-40B4-BE49-F238E27FC236}">
                <a16:creationId xmlns:a16="http://schemas.microsoft.com/office/drawing/2014/main" id="{AB63CE35-0814-3253-34E3-86B7F486FC19}"/>
              </a:ext>
            </a:extLst>
          </p:cNvPr>
          <p:cNvSpPr txBox="1"/>
          <p:nvPr/>
        </p:nvSpPr>
        <p:spPr>
          <a:xfrm>
            <a:off x="7517707" y="6457890"/>
            <a:ext cx="4674293" cy="369332"/>
          </a:xfrm>
          <a:prstGeom prst="rect">
            <a:avLst/>
          </a:prstGeom>
          <a:noFill/>
        </p:spPr>
        <p:txBody>
          <a:bodyPr wrap="none" rtlCol="0">
            <a:spAutoFit/>
          </a:bodyPr>
          <a:lstStyle/>
          <a:p>
            <a:pPr lvl="0" algn="r">
              <a:defRPr/>
            </a:pPr>
            <a:r>
              <a:rPr kumimoji="0" lang="en" sz="1800" b="1" i="0" u="none" strike="noStrike" kern="1200" cap="none" spc="0" normalizeH="0" baseline="0" noProof="0">
                <a:ln>
                  <a:noFill/>
                </a:ln>
                <a:solidFill>
                  <a:prstClr val="black"/>
                </a:solidFill>
                <a:effectLst/>
                <a:uLnTx/>
                <a:uFillTx/>
                <a:latin typeface="Aptos" panose="02110004020202020204"/>
                <a:ea typeface="+mn-ea"/>
                <a:cs typeface="+mn-cs"/>
              </a:rPr>
              <a:t>E</a:t>
            </a:r>
            <a:r>
              <a:rPr kumimoji="0" lang="sr-Latn-RS" sz="1800" b="1" i="0" u="none" strike="noStrike" kern="1200" cap="none" spc="0" normalizeH="0" baseline="0" noProof="0">
                <a:ln>
                  <a:noFill/>
                </a:ln>
                <a:solidFill>
                  <a:prstClr val="black"/>
                </a:solidFill>
                <a:effectLst/>
                <a:uLnTx/>
                <a:uFillTx/>
                <a:latin typeface="Aptos" panose="02110004020202020204"/>
                <a:ea typeface="+mn-ea"/>
                <a:cs typeface="+mn-cs"/>
              </a:rPr>
              <a:t>llen</a:t>
            </a:r>
            <a:r>
              <a:rPr kumimoji="0" lang="sr-Latn-RS" sz="1800" b="1" i="0" u="none" strike="noStrike" kern="1200" cap="none" spc="0" normalizeH="0" noProof="0">
                <a:ln>
                  <a:noFill/>
                </a:ln>
                <a:solidFill>
                  <a:prstClr val="black"/>
                </a:solidFill>
                <a:effectLst/>
                <a:uLnTx/>
                <a:uFillTx/>
                <a:latin typeface="Aptos" panose="02110004020202020204"/>
                <a:ea typeface="+mn-ea"/>
                <a:cs typeface="+mn-cs"/>
              </a:rPr>
              <a:t> G. White, </a:t>
            </a:r>
            <a:r>
              <a:rPr lang="hr-HR" i="1">
                <a:solidFill>
                  <a:prstClr val="black"/>
                </a:solidFill>
              </a:rPr>
              <a:t>Sukob i hrabrost</a:t>
            </a:r>
            <a:r>
              <a:rPr kumimoji="0" lang="en" sz="1800" b="1" i="0" u="none" strike="noStrike" kern="1200" cap="none" spc="0" normalizeH="0" baseline="0" noProof="0">
                <a:ln>
                  <a:noFill/>
                </a:ln>
                <a:solidFill>
                  <a:prstClr val="black"/>
                </a:solidFill>
                <a:effectLst/>
                <a:uLnTx/>
                <a:uFillTx/>
                <a:latin typeface="Aptos" panose="02110004020202020204"/>
                <a:ea typeface="+mn-ea"/>
                <a:cs typeface="+mn-cs"/>
              </a:rPr>
              <a:t>, 14</a:t>
            </a:r>
            <a:r>
              <a:rPr lang="sr-Latn-RS" b="1">
                <a:solidFill>
                  <a:prstClr val="black"/>
                </a:solidFill>
                <a:latin typeface="Aptos" panose="02110004020202020204"/>
              </a:rPr>
              <a:t>. siječnja</a:t>
            </a:r>
            <a:endPar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lvl="0" algn="ctr">
              <a:defRPr/>
            </a:pPr>
            <a:r>
              <a:rPr lang="hr-HR" sz="4400" b="1">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rPr>
              <a:t>DODATAK: BIOGRAFIJA ELLEN G. WHITE</a:t>
            </a:r>
            <a:endParaRPr kumimoji="0" lang="en"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lvl="0">
              <a:spcBef>
                <a:spcPts val="600"/>
              </a:spcBef>
              <a:defRPr/>
            </a:pPr>
            <a:r>
              <a:rPr lang="hr-HR" sz="2000" b="1">
                <a:solidFill>
                  <a:prstClr val="black"/>
                </a:solidFill>
              </a:rPr>
              <a:t>Ellen Gould i Elizabeth Harmon, najmlađe od osmero djece Eunice i Roberta Harmona, rođene su 26. studenog 1827. u Gorhamu, Maine, SAD.</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667547" cy="1015663"/>
          </a:xfrm>
          <a:prstGeom prst="rect">
            <a:avLst/>
          </a:prstGeom>
          <a:noFill/>
        </p:spPr>
        <p:txBody>
          <a:bodyPr wrap="square">
            <a:spAutoFit/>
          </a:bodyPr>
          <a:lstStyle/>
          <a:p>
            <a:pPr lvl="0">
              <a:spcBef>
                <a:spcPts val="600"/>
              </a:spcBef>
              <a:defRPr/>
            </a:pPr>
            <a:r>
              <a:rPr lang="hr-HR" sz="2000" b="1">
                <a:solidFill>
                  <a:prstClr val="black"/>
                </a:solidFill>
              </a:rPr>
              <a:t>Kad je Ellen imala devet godina, jedan joj je školski kolega bacio kamen, što joj je izazvalo tešku ozljedu nosa i lica. Ozljeda joj je ostavila trajne posljedice koje su je prisilile da napusti školu i ograničila joj društveni život.</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67969"/>
            <a:ext cx="6505903" cy="707886"/>
          </a:xfrm>
          <a:prstGeom prst="rect">
            <a:avLst/>
          </a:prstGeom>
          <a:noFill/>
        </p:spPr>
        <p:txBody>
          <a:bodyPr wrap="square">
            <a:spAutoFit/>
          </a:bodyPr>
          <a:lstStyle/>
          <a:p>
            <a:pPr lvl="0">
              <a:spcBef>
                <a:spcPts val="600"/>
              </a:spcBef>
              <a:defRPr/>
            </a:pPr>
            <a:r>
              <a:rPr lang="hr-HR" sz="2000" b="1">
                <a:solidFill>
                  <a:prstClr val="black"/>
                </a:solidFill>
              </a:rPr>
              <a:t>Obitelj je prihvatila učenja Williama Millera, a Ellen je krštena  sa 13 godina u metodističkoj crkvi 1842. god.</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199885"/>
            <a:ext cx="5198332" cy="1323439"/>
          </a:xfrm>
          <a:prstGeom prst="rect">
            <a:avLst/>
          </a:prstGeom>
          <a:noFill/>
        </p:spPr>
        <p:txBody>
          <a:bodyPr wrap="square">
            <a:spAutoFit/>
          </a:bodyPr>
          <a:lstStyle/>
          <a:p>
            <a:pPr lvl="0">
              <a:spcBef>
                <a:spcPts val="600"/>
              </a:spcBef>
              <a:defRPr/>
            </a:pPr>
            <a:r>
              <a:rPr lang="hr-HR" sz="2000" b="1">
                <a:solidFill>
                  <a:prstClr val="black"/>
                </a:solidFill>
              </a:rPr>
              <a:t>No Ellen se osjećala izgubljeno i vjerovala je da nije dostojna spasenja, sve dok joj pastor Levi Stockman nije pomogao razumjeti Božju pravu ljubav.</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547355"/>
            <a:ext cx="4606160" cy="1015663"/>
          </a:xfrm>
          <a:prstGeom prst="rect">
            <a:avLst/>
          </a:prstGeom>
          <a:noFill/>
        </p:spPr>
        <p:txBody>
          <a:bodyPr wrap="square">
            <a:spAutoFit/>
          </a:bodyPr>
          <a:lstStyle/>
          <a:p>
            <a:pPr lvl="0">
              <a:spcBef>
                <a:spcPts val="600"/>
              </a:spcBef>
              <a:defRPr/>
            </a:pPr>
            <a:r>
              <a:rPr lang="pl-PL" sz="2000" b="1">
                <a:solidFill>
                  <a:prstClr val="black"/>
                </a:solidFill>
              </a:rPr>
              <a:t>Od tog trenutka duboko se zaljubila u Isusa i ponovo se krstila u ASD Crkvi i služila mu je do kraja života.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707886"/>
          </a:xfrm>
          <a:prstGeom prst="rect">
            <a:avLst/>
          </a:prstGeom>
          <a:noFill/>
        </p:spPr>
        <p:txBody>
          <a:bodyPr wrap="square">
            <a:spAutoFit/>
          </a:bodyPr>
          <a:lstStyle/>
          <a:p>
            <a:pPr lvl="0">
              <a:spcBef>
                <a:spcPts val="600"/>
              </a:spcBef>
              <a:defRPr/>
            </a:pPr>
            <a:r>
              <a:rPr lang="hr-HR" sz="2000" b="1">
                <a:solidFill>
                  <a:prstClr val="black"/>
                </a:solidFill>
              </a:rPr>
              <a:t>Ubrzo nakon toga obitelj se preselila u Portland, veliki grad u Maineu, kako bi proširila svoj posao izrade šešira.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B2DB-CF06-D366-9040-8461F59C0BA3}"/>
            </a:ext>
          </a:extLst>
        </p:cNvPr>
        <p:cNvGrpSpPr/>
        <p:nvPr/>
      </p:nvGrpSpPr>
      <p:grpSpPr>
        <a:xfrm>
          <a:off x="0" y="0"/>
          <a:ext cx="0" cy="0"/>
          <a:chOff x="0" y="0"/>
          <a:chExt cx="0" cy="0"/>
        </a:xfrm>
      </p:grpSpPr>
      <p:sp>
        <p:nvSpPr>
          <p:cNvPr id="2060" name="Rectangle 12">
            <a:extLst>
              <a:ext uri="{FF2B5EF4-FFF2-40B4-BE49-F238E27FC236}">
                <a16:creationId xmlns:a16="http://schemas.microsoft.com/office/drawing/2014/main" id="{11EEEC3C-3937-0B70-0C60-65A8CD0E928F}"/>
              </a:ext>
            </a:extLst>
          </p:cNvPr>
          <p:cNvSpPr>
            <a:spLocks noChangeArrowheads="1"/>
          </p:cNvSpPr>
          <p:nvPr/>
        </p:nvSpPr>
        <p:spPr bwMode="auto">
          <a:xfrm>
            <a:off x="193040" y="3810000"/>
            <a:ext cx="11900066" cy="2834213"/>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0" name="TextBox 9">
            <a:extLst>
              <a:ext uri="{FF2B5EF4-FFF2-40B4-BE49-F238E27FC236}">
                <a16:creationId xmlns:a16="http://schemas.microsoft.com/office/drawing/2014/main" id="{ADA855D1-6E2D-0D12-C722-282D1E337A91}"/>
              </a:ext>
            </a:extLst>
          </p:cNvPr>
          <p:cNvSpPr txBox="1">
            <a:spLocks noChangeArrowheads="1"/>
          </p:cNvSpPr>
          <p:nvPr/>
        </p:nvSpPr>
        <p:spPr bwMode="auto">
          <a:xfrm>
            <a:off x="1524000" y="382252"/>
            <a:ext cx="91810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597025" algn="l"/>
              </a:tabLst>
              <a:defRPr>
                <a:solidFill>
                  <a:schemeClr val="tx1"/>
                </a:solidFill>
                <a:latin typeface="Arial" charset="0"/>
                <a:cs typeface="Arial" charset="0"/>
              </a:defRPr>
            </a:lvl1pPr>
            <a:lvl2pPr marL="742950" indent="-285750" eaLnBrk="0" hangingPunct="0">
              <a:tabLst>
                <a:tab pos="1597025" algn="l"/>
              </a:tabLst>
              <a:defRPr>
                <a:solidFill>
                  <a:schemeClr val="tx1"/>
                </a:solidFill>
                <a:latin typeface="Arial" charset="0"/>
                <a:cs typeface="Arial" charset="0"/>
              </a:defRPr>
            </a:lvl2pPr>
            <a:lvl3pPr marL="1143000" indent="-228600" eaLnBrk="0" hangingPunct="0">
              <a:tabLst>
                <a:tab pos="1597025" algn="l"/>
              </a:tabLst>
              <a:defRPr>
                <a:solidFill>
                  <a:schemeClr val="tx1"/>
                </a:solidFill>
                <a:latin typeface="Arial" charset="0"/>
                <a:cs typeface="Arial" charset="0"/>
              </a:defRPr>
            </a:lvl3pPr>
            <a:lvl4pPr marL="1600200" indent="-228600" eaLnBrk="0" hangingPunct="0">
              <a:tabLst>
                <a:tab pos="1597025" algn="l"/>
              </a:tabLst>
              <a:defRPr>
                <a:solidFill>
                  <a:schemeClr val="tx1"/>
                </a:solidFill>
                <a:latin typeface="Arial" charset="0"/>
                <a:cs typeface="Arial" charset="0"/>
              </a:defRPr>
            </a:lvl4pPr>
            <a:lvl5pPr marL="2057400" indent="-228600" eaLnBrk="0" hangingPunct="0">
              <a:tabLst>
                <a:tab pos="1597025"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1597025"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1597025"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1597025"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1597025" algn="l"/>
              </a:tabLs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0"/>
              </a:spcBef>
              <a:spcAft>
                <a:spcPct val="0"/>
              </a:spcAft>
              <a:buClrTx/>
              <a:buSzTx/>
              <a:buFontTx/>
              <a:buNone/>
              <a:tabLst>
                <a:tab pos="1596985" algn="l"/>
              </a:tabLst>
              <a:defRPr/>
            </a:pPr>
            <a:r>
              <a:rPr kumimoji="0" lang="hr-HR"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rPr>
              <a:t>ZAKLJUČAK</a:t>
            </a:r>
            <a:endParaRPr kumimoji="0" lang="en-US"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endParaRPr>
          </a:p>
        </p:txBody>
      </p:sp>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6800A3C2-5944-7DDA-86E7-09733928F544}"/>
              </a:ext>
            </a:extLst>
          </p:cNvPr>
          <p:cNvSpPr>
            <a:spLocks noChangeAspect="1" noChangeArrowheads="1"/>
          </p:cNvSpPr>
          <p:nvPr/>
        </p:nvSpPr>
        <p:spPr bwMode="auto">
          <a:xfrm>
            <a:off x="1679575"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DFF19521-A0EC-5AB3-243E-23E7CCB3953C}"/>
              </a:ext>
            </a:extLst>
          </p:cNvPr>
          <p:cNvSpPr>
            <a:spLocks noChangeAspect="1" noChangeArrowheads="1"/>
          </p:cNvSpPr>
          <p:nvPr/>
        </p:nvSpPr>
        <p:spPr bwMode="auto">
          <a:xfrm>
            <a:off x="1660202"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TextBox 2">
            <a:extLst>
              <a:ext uri="{FF2B5EF4-FFF2-40B4-BE49-F238E27FC236}">
                <a16:creationId xmlns:a16="http://schemas.microsoft.com/office/drawing/2014/main" id="{FA3A6C62-42E6-D6C7-5A72-AF7B05321054}"/>
              </a:ext>
            </a:extLst>
          </p:cNvPr>
          <p:cNvSpPr txBox="1"/>
          <p:nvPr/>
        </p:nvSpPr>
        <p:spPr>
          <a:xfrm>
            <a:off x="2346633" y="3290531"/>
            <a:ext cx="8358436" cy="400110"/>
          </a:xfrm>
          <a:prstGeom prst="rect">
            <a:avLst/>
          </a:prstGeom>
          <a:noFill/>
        </p:spPr>
        <p:txBody>
          <a:bodyPr wrap="square"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000" b="1" i="0" u="none" strike="noStrike" kern="1200" cap="none" spc="0" normalizeH="0" baseline="0" noProof="0" dirty="0">
                <a:ln>
                  <a:noFill/>
                </a:ln>
                <a:solidFill>
                  <a:srgbClr val="FFFFFF"/>
                </a:solidFill>
                <a:effectLst/>
                <a:uLnTx/>
                <a:uFillTx/>
                <a:latin typeface="Arial"/>
                <a:ea typeface="+mn-ea"/>
                <a:cs typeface="Arial" charset="0"/>
              </a:rPr>
              <a:t>   </a:t>
            </a:r>
            <a:endParaRPr kumimoji="0" lang="hr-HR" sz="20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9E4B1E55-8224-D91E-349E-99348044F967}"/>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AD1EA645-6BEB-5801-F140-2963B2231E9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F04630A8-D598-E2DD-46E2-58BEA3E4034A}"/>
              </a:ext>
            </a:extLst>
          </p:cNvPr>
          <p:cNvSpPr>
            <a:spLocks noChangeAspect="1" noChangeArrowheads="1"/>
          </p:cNvSpPr>
          <p:nvPr/>
        </p:nvSpPr>
        <p:spPr bwMode="auto">
          <a:xfrm>
            <a:off x="1679575" y="-144462"/>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5F8F6AD2-C07C-0026-7D43-6D89491D1B05}"/>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9713" b="14310"/>
          <a:stretch/>
        </p:blipFill>
        <p:spPr bwMode="auto">
          <a:xfrm>
            <a:off x="6525850" y="1384411"/>
            <a:ext cx="4068695" cy="208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4B037949-3C1D-6BA5-5E22-F0C27FDE341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6000" b="23474"/>
          <a:stretch/>
        </p:blipFill>
        <p:spPr bwMode="auto">
          <a:xfrm>
            <a:off x="1679575" y="1384412"/>
            <a:ext cx="4584527" cy="208995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9BD24A0-E91E-ED74-B265-AD53C8E2B753}"/>
              </a:ext>
            </a:extLst>
          </p:cNvPr>
          <p:cNvSpPr txBox="1"/>
          <p:nvPr/>
        </p:nvSpPr>
        <p:spPr>
          <a:xfrm>
            <a:off x="96253" y="3414294"/>
            <a:ext cx="12038862" cy="3477875"/>
          </a:xfrm>
          <a:prstGeom prst="rect">
            <a:avLst/>
          </a:prstGeom>
          <a:noFill/>
        </p:spPr>
        <p:txBody>
          <a:bodyPr wrap="square"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sr-Latn-RS" sz="2400" b="1" i="0" u="none" strike="noStrike" kern="1200" cap="none" spc="0" normalizeH="0" baseline="0" noProof="0" dirty="0">
              <a:ln>
                <a:noFill/>
              </a:ln>
              <a:solidFill>
                <a:srgbClr val="FFFFFF"/>
              </a:solidFill>
              <a:effectLst/>
              <a:uLnTx/>
              <a:uFillTx/>
              <a:latin typeface="Arial"/>
              <a:ea typeface="+mn-ea"/>
              <a:cs typeface="Arial" charset="0"/>
            </a:endParaRPr>
          </a:p>
          <a:p>
            <a:pPr lvl="0" algn="ctr" defTabSz="914377" fontAlgn="base">
              <a:spcBef>
                <a:spcPct val="0"/>
              </a:spcBef>
              <a:spcAft>
                <a:spcPct val="0"/>
              </a:spcAft>
              <a:defRPr/>
            </a:pPr>
            <a:r>
              <a:rPr lang="en-US" sz="2800" b="1" dirty="0">
                <a:solidFill>
                  <a:srgbClr val="FFFFFF"/>
                </a:solidFill>
                <a:cs typeface="Arial" charset="0"/>
              </a:rPr>
              <a:t>Ova </a:t>
            </a:r>
            <a:r>
              <a:rPr lang="en-US" sz="2800" b="1" dirty="0" err="1">
                <a:solidFill>
                  <a:srgbClr val="FFFFFF"/>
                </a:solidFill>
                <a:cs typeface="Arial" charset="0"/>
              </a:rPr>
              <a:t>prva</a:t>
            </a:r>
            <a:r>
              <a:rPr lang="en-US" sz="2800" b="1" dirty="0">
                <a:solidFill>
                  <a:srgbClr val="FFFFFF"/>
                </a:solidFill>
                <a:cs typeface="Arial" charset="0"/>
              </a:rPr>
              <a:t> </a:t>
            </a:r>
            <a:r>
              <a:rPr lang="hr-HR" sz="2800" b="1" dirty="0">
                <a:solidFill>
                  <a:srgbClr val="FFFFFF"/>
                </a:solidFill>
                <a:cs typeface="Arial" charset="0"/>
              </a:rPr>
              <a:t>pouka u ovom tromjesečju</a:t>
            </a:r>
            <a:r>
              <a:rPr lang="en-US" sz="2800" b="1" dirty="0">
                <a:solidFill>
                  <a:srgbClr val="FFFFFF"/>
                </a:solidFill>
                <a:cs typeface="Arial" charset="0"/>
              </a:rPr>
              <a:t> </a:t>
            </a:r>
            <a:r>
              <a:rPr lang="en-US" sz="2800" b="1" dirty="0" err="1">
                <a:solidFill>
                  <a:srgbClr val="FFFFFF"/>
                </a:solidFill>
                <a:cs typeface="Arial" charset="0"/>
              </a:rPr>
              <a:t>potvrđuje</a:t>
            </a:r>
            <a:r>
              <a:rPr lang="en-US" sz="2800" b="1" dirty="0">
                <a:solidFill>
                  <a:srgbClr val="FFFFFF"/>
                </a:solidFill>
                <a:cs typeface="Arial" charset="0"/>
              </a:rPr>
              <a:t> da, </a:t>
            </a:r>
            <a:r>
              <a:rPr lang="en-US" sz="2800" b="1" dirty="0" err="1">
                <a:solidFill>
                  <a:srgbClr val="FFFFFF"/>
                </a:solidFill>
                <a:cs typeface="Arial" charset="0"/>
              </a:rPr>
              <a:t>iako</a:t>
            </a:r>
            <a:r>
              <a:rPr lang="en-US" sz="2800" b="1" dirty="0">
                <a:solidFill>
                  <a:srgbClr val="FFFFFF"/>
                </a:solidFill>
                <a:cs typeface="Arial" charset="0"/>
              </a:rPr>
              <a:t> se </a:t>
            </a:r>
            <a:r>
              <a:rPr lang="en-US" sz="2800" b="1" dirty="0" err="1">
                <a:solidFill>
                  <a:srgbClr val="FFFFFF"/>
                </a:solidFill>
                <a:cs typeface="Arial" charset="0"/>
              </a:rPr>
              <a:t>Božji</a:t>
            </a:r>
            <a:r>
              <a:rPr lang="en-US" sz="2800" b="1" dirty="0">
                <a:solidFill>
                  <a:srgbClr val="FFFFFF"/>
                </a:solidFill>
                <a:cs typeface="Arial" charset="0"/>
              </a:rPr>
              <a:t> </a:t>
            </a:r>
            <a:r>
              <a:rPr lang="en-US" sz="2800" b="1" dirty="0" err="1">
                <a:solidFill>
                  <a:srgbClr val="FFFFFF"/>
                </a:solidFill>
                <a:cs typeface="Arial" charset="0"/>
              </a:rPr>
              <a:t>način</a:t>
            </a:r>
            <a:r>
              <a:rPr lang="en-US" sz="2800" b="1" dirty="0">
                <a:solidFill>
                  <a:srgbClr val="FFFFFF"/>
                </a:solidFill>
                <a:cs typeface="Arial" charset="0"/>
              </a:rPr>
              <a:t> </a:t>
            </a:r>
            <a:r>
              <a:rPr lang="en-US" sz="2800" b="1" dirty="0" err="1">
                <a:solidFill>
                  <a:srgbClr val="FFFFFF"/>
                </a:solidFill>
                <a:cs typeface="Arial" charset="0"/>
              </a:rPr>
              <a:t>komunikacije</a:t>
            </a:r>
            <a:r>
              <a:rPr lang="en-US" sz="2800" b="1" dirty="0">
                <a:solidFill>
                  <a:srgbClr val="FFFFFF"/>
                </a:solidFill>
                <a:cs typeface="Arial" charset="0"/>
              </a:rPr>
              <a:t> </a:t>
            </a:r>
            <a:r>
              <a:rPr lang="en-US" sz="2800" b="1" dirty="0" err="1">
                <a:solidFill>
                  <a:srgbClr val="FFFFFF"/>
                </a:solidFill>
                <a:cs typeface="Arial" charset="0"/>
              </a:rPr>
              <a:t>promijenio</a:t>
            </a:r>
            <a:r>
              <a:rPr lang="en-US" sz="2800" b="1" dirty="0">
                <a:solidFill>
                  <a:srgbClr val="FFFFFF"/>
                </a:solidFill>
                <a:cs typeface="Arial" charset="0"/>
              </a:rPr>
              <a:t> </a:t>
            </a:r>
            <a:r>
              <a:rPr lang="en-US" sz="2800" b="1" dirty="0" err="1">
                <a:solidFill>
                  <a:srgbClr val="FFFFFF"/>
                </a:solidFill>
                <a:cs typeface="Arial" charset="0"/>
              </a:rPr>
              <a:t>nakon</a:t>
            </a:r>
            <a:r>
              <a:rPr lang="en-US" sz="2800" b="1" dirty="0">
                <a:solidFill>
                  <a:srgbClr val="FFFFFF"/>
                </a:solidFill>
                <a:cs typeface="Arial" charset="0"/>
              </a:rPr>
              <a:t> pada, </a:t>
            </a:r>
            <a:r>
              <a:rPr lang="en-US" sz="2800" b="1" dirty="0" err="1">
                <a:solidFill>
                  <a:srgbClr val="FFFFFF"/>
                </a:solidFill>
                <a:cs typeface="Arial" charset="0"/>
              </a:rPr>
              <a:t>Njegova</a:t>
            </a:r>
            <a:r>
              <a:rPr lang="en-US" sz="2800" b="1" dirty="0">
                <a:solidFill>
                  <a:srgbClr val="FFFFFF"/>
                </a:solidFill>
                <a:cs typeface="Arial" charset="0"/>
              </a:rPr>
              <a:t> </a:t>
            </a:r>
            <a:r>
              <a:rPr lang="en-US" sz="2800" b="1" dirty="0" err="1">
                <a:solidFill>
                  <a:srgbClr val="FFFFFF"/>
                </a:solidFill>
                <a:cs typeface="Arial" charset="0"/>
              </a:rPr>
              <a:t>želja</a:t>
            </a:r>
            <a:r>
              <a:rPr lang="en-US" sz="2800" b="1" dirty="0">
                <a:solidFill>
                  <a:srgbClr val="FFFFFF"/>
                </a:solidFill>
                <a:cs typeface="Arial" charset="0"/>
              </a:rPr>
              <a:t> da </a:t>
            </a:r>
            <a:r>
              <a:rPr lang="en-US" sz="2800" b="1" dirty="0" err="1">
                <a:solidFill>
                  <a:srgbClr val="FFFFFF"/>
                </a:solidFill>
                <a:cs typeface="Arial" charset="0"/>
              </a:rPr>
              <a:t>razgovara</a:t>
            </a:r>
            <a:r>
              <a:rPr lang="en-US" sz="2800" b="1" dirty="0">
                <a:solidFill>
                  <a:srgbClr val="FFFFFF"/>
                </a:solidFill>
                <a:cs typeface="Arial" charset="0"/>
              </a:rPr>
              <a:t> s </a:t>
            </a:r>
            <a:r>
              <a:rPr lang="en-US" sz="2800" b="1" dirty="0" err="1">
                <a:solidFill>
                  <a:srgbClr val="FFFFFF"/>
                </a:solidFill>
                <a:cs typeface="Arial" charset="0"/>
              </a:rPr>
              <a:t>čovječanstvom</a:t>
            </a:r>
            <a:r>
              <a:rPr lang="en-US" sz="2800" b="1" dirty="0">
                <a:solidFill>
                  <a:srgbClr val="FFFFFF"/>
                </a:solidFill>
                <a:cs typeface="Arial" charset="0"/>
              </a:rPr>
              <a:t> </a:t>
            </a:r>
            <a:r>
              <a:rPr lang="en-US" sz="2800" b="1" dirty="0" err="1">
                <a:solidFill>
                  <a:srgbClr val="FFFFFF"/>
                </a:solidFill>
                <a:cs typeface="Arial" charset="0"/>
              </a:rPr>
              <a:t>nikada</a:t>
            </a:r>
            <a:r>
              <a:rPr lang="en-US" sz="2800" b="1" dirty="0">
                <a:solidFill>
                  <a:srgbClr val="FFFFFF"/>
                </a:solidFill>
                <a:cs typeface="Arial" charset="0"/>
              </a:rPr>
              <a:t> </a:t>
            </a:r>
            <a:r>
              <a:rPr lang="en-US" sz="2800" b="1" dirty="0" err="1">
                <a:solidFill>
                  <a:srgbClr val="FFFFFF"/>
                </a:solidFill>
                <a:cs typeface="Arial" charset="0"/>
              </a:rPr>
              <a:t>nije</a:t>
            </a:r>
            <a:r>
              <a:rPr lang="en-US" sz="2800" b="1" dirty="0">
                <a:solidFill>
                  <a:srgbClr val="FFFFFF"/>
                </a:solidFill>
                <a:cs typeface="Arial" charset="0"/>
              </a:rPr>
              <a:t> </a:t>
            </a:r>
            <a:r>
              <a:rPr lang="en-US" sz="2800" b="1" dirty="0" err="1">
                <a:solidFill>
                  <a:srgbClr val="FFFFFF"/>
                </a:solidFill>
                <a:cs typeface="Arial" charset="0"/>
              </a:rPr>
              <a:t>prestala</a:t>
            </a:r>
            <a:r>
              <a:rPr lang="en-US" sz="2800" b="1" dirty="0">
                <a:solidFill>
                  <a:srgbClr val="FFFFFF"/>
                </a:solidFill>
                <a:cs typeface="Arial" charset="0"/>
              </a:rPr>
              <a:t>. Danas Bog </a:t>
            </a:r>
            <a:r>
              <a:rPr lang="en-US" sz="2800" b="1" dirty="0" err="1">
                <a:solidFill>
                  <a:srgbClr val="FFFFFF"/>
                </a:solidFill>
                <a:cs typeface="Arial" charset="0"/>
              </a:rPr>
              <a:t>nastavlja</a:t>
            </a:r>
            <a:r>
              <a:rPr lang="en-US" sz="2800" b="1" dirty="0">
                <a:solidFill>
                  <a:srgbClr val="FFFFFF"/>
                </a:solidFill>
                <a:cs typeface="Arial" charset="0"/>
              </a:rPr>
              <a:t> </a:t>
            </a:r>
            <a:r>
              <a:rPr lang="en-US" sz="2800" b="1" dirty="0" err="1">
                <a:solidFill>
                  <a:srgbClr val="FFFFFF"/>
                </a:solidFill>
                <a:cs typeface="Arial" charset="0"/>
              </a:rPr>
              <a:t>komunicirati</a:t>
            </a:r>
            <a:r>
              <a:rPr lang="en-US" sz="2800" b="1" dirty="0">
                <a:solidFill>
                  <a:srgbClr val="FFFFFF"/>
                </a:solidFill>
                <a:cs typeface="Arial" charset="0"/>
              </a:rPr>
              <a:t> </a:t>
            </a:r>
            <a:r>
              <a:rPr lang="en-US" sz="2800" b="1" dirty="0" err="1">
                <a:solidFill>
                  <a:srgbClr val="FFFFFF"/>
                </a:solidFill>
                <a:cs typeface="Arial" charset="0"/>
              </a:rPr>
              <a:t>kroz</a:t>
            </a:r>
            <a:r>
              <a:rPr lang="en-US" sz="2800" b="1" dirty="0">
                <a:solidFill>
                  <a:srgbClr val="FFFFFF"/>
                </a:solidFill>
                <a:cs typeface="Arial" charset="0"/>
              </a:rPr>
              <a:t> Sveto pismo, </a:t>
            </a:r>
            <a:r>
              <a:rPr lang="en-US" sz="2800" b="1" dirty="0" err="1">
                <a:solidFill>
                  <a:srgbClr val="FFFFFF"/>
                </a:solidFill>
                <a:cs typeface="Arial" charset="0"/>
              </a:rPr>
              <a:t>gdje</a:t>
            </a:r>
            <a:r>
              <a:rPr lang="en-US" sz="2800" b="1" dirty="0">
                <a:solidFill>
                  <a:srgbClr val="FFFFFF"/>
                </a:solidFill>
                <a:cs typeface="Arial" charset="0"/>
              </a:rPr>
              <a:t> </a:t>
            </a:r>
            <a:r>
              <a:rPr lang="en-US" sz="2800" b="1" dirty="0" err="1">
                <a:solidFill>
                  <a:srgbClr val="FFFFFF"/>
                </a:solidFill>
                <a:cs typeface="Arial" charset="0"/>
              </a:rPr>
              <a:t>proroci</a:t>
            </a:r>
            <a:r>
              <a:rPr lang="en-US" sz="2800" b="1" dirty="0">
                <a:solidFill>
                  <a:srgbClr val="FFFFFF"/>
                </a:solidFill>
                <a:cs typeface="Arial" charset="0"/>
              </a:rPr>
              <a:t> </a:t>
            </a:r>
            <a:r>
              <a:rPr lang="en-US" sz="2800" b="1" dirty="0" err="1">
                <a:solidFill>
                  <a:srgbClr val="FFFFFF"/>
                </a:solidFill>
                <a:cs typeface="Arial" charset="0"/>
              </a:rPr>
              <a:t>i</a:t>
            </a:r>
            <a:r>
              <a:rPr lang="en-US" sz="2800" b="1" dirty="0">
                <a:solidFill>
                  <a:srgbClr val="FFFFFF"/>
                </a:solidFill>
                <a:cs typeface="Arial" charset="0"/>
              </a:rPr>
              <a:t> apostoli </a:t>
            </a:r>
            <a:r>
              <a:rPr lang="en-US" sz="2800" b="1" dirty="0" err="1">
                <a:solidFill>
                  <a:srgbClr val="FFFFFF"/>
                </a:solidFill>
                <a:cs typeface="Arial" charset="0"/>
              </a:rPr>
              <a:t>svjedoče</a:t>
            </a:r>
            <a:r>
              <a:rPr lang="en-US" sz="2800" b="1" dirty="0">
                <a:solidFill>
                  <a:srgbClr val="FFFFFF"/>
                </a:solidFill>
                <a:cs typeface="Arial" charset="0"/>
              </a:rPr>
              <a:t> </a:t>
            </a:r>
            <a:r>
              <a:rPr lang="en-US" sz="2800" b="1" dirty="0" err="1">
                <a:solidFill>
                  <a:srgbClr val="FFFFFF"/>
                </a:solidFill>
                <a:cs typeface="Arial" charset="0"/>
              </a:rPr>
              <a:t>ujedinjeno</a:t>
            </a:r>
            <a:r>
              <a:rPr lang="en-US" sz="2800" b="1" dirty="0">
                <a:solidFill>
                  <a:srgbClr val="FFFFFF"/>
                </a:solidFill>
                <a:cs typeface="Arial" charset="0"/>
              </a:rPr>
              <a:t> o </a:t>
            </a:r>
            <a:r>
              <a:rPr lang="en-US" sz="2800" b="1" dirty="0" err="1">
                <a:solidFill>
                  <a:srgbClr val="FFFFFF"/>
                </a:solidFill>
                <a:cs typeface="Arial" charset="0"/>
              </a:rPr>
              <a:t>Kristu</a:t>
            </a:r>
            <a:r>
              <a:rPr lang="en-US" sz="2800" b="1" dirty="0">
                <a:solidFill>
                  <a:srgbClr val="FFFFFF"/>
                </a:solidFill>
                <a:cs typeface="Arial" charset="0"/>
              </a:rPr>
              <a:t>. Kao </a:t>
            </a:r>
            <a:r>
              <a:rPr lang="en-US" sz="2800" b="1" dirty="0" err="1">
                <a:solidFill>
                  <a:srgbClr val="FFFFFF"/>
                </a:solidFill>
                <a:cs typeface="Arial" charset="0"/>
              </a:rPr>
              <a:t>suvremeni</a:t>
            </a:r>
            <a:r>
              <a:rPr lang="en-US" sz="2800" b="1" dirty="0">
                <a:solidFill>
                  <a:srgbClr val="FFFFFF"/>
                </a:solidFill>
                <a:cs typeface="Arial" charset="0"/>
              </a:rPr>
              <a:t> </a:t>
            </a:r>
            <a:r>
              <a:rPr lang="en-US" sz="2800" b="1" dirty="0" err="1">
                <a:solidFill>
                  <a:srgbClr val="FFFFFF"/>
                </a:solidFill>
                <a:cs typeface="Arial" charset="0"/>
              </a:rPr>
              <a:t>izraz</a:t>
            </a:r>
            <a:r>
              <a:rPr lang="en-US" sz="2800" b="1" dirty="0">
                <a:solidFill>
                  <a:srgbClr val="FFFFFF"/>
                </a:solidFill>
                <a:cs typeface="Arial" charset="0"/>
              </a:rPr>
              <a:t> </a:t>
            </a:r>
            <a:r>
              <a:rPr lang="en-US" sz="2800" b="1" dirty="0" err="1">
                <a:solidFill>
                  <a:srgbClr val="FFFFFF"/>
                </a:solidFill>
                <a:cs typeface="Arial" charset="0"/>
              </a:rPr>
              <a:t>ove</a:t>
            </a:r>
            <a:r>
              <a:rPr lang="en-US" sz="2800" b="1" dirty="0">
                <a:solidFill>
                  <a:srgbClr val="FFFFFF"/>
                </a:solidFill>
                <a:cs typeface="Arial" charset="0"/>
              </a:rPr>
              <a:t> </a:t>
            </a:r>
            <a:r>
              <a:rPr lang="en-US" sz="2800" b="1" dirty="0" err="1">
                <a:solidFill>
                  <a:srgbClr val="FFFFFF"/>
                </a:solidFill>
                <a:cs typeface="Arial" charset="0"/>
              </a:rPr>
              <a:t>božanske</a:t>
            </a:r>
            <a:r>
              <a:rPr lang="en-US" sz="2800" b="1" dirty="0">
                <a:solidFill>
                  <a:srgbClr val="FFFFFF"/>
                </a:solidFill>
                <a:cs typeface="Arial" charset="0"/>
              </a:rPr>
              <a:t> </a:t>
            </a:r>
            <a:r>
              <a:rPr lang="en-US" sz="2800" b="1" dirty="0" err="1">
                <a:solidFill>
                  <a:srgbClr val="FFFFFF"/>
                </a:solidFill>
                <a:cs typeface="Arial" charset="0"/>
              </a:rPr>
              <a:t>komunikacije</a:t>
            </a:r>
            <a:r>
              <a:rPr lang="en-US" sz="2800" b="1" dirty="0">
                <a:solidFill>
                  <a:srgbClr val="FFFFFF"/>
                </a:solidFill>
                <a:cs typeface="Arial" charset="0"/>
              </a:rPr>
              <a:t>, Ellen G. White </a:t>
            </a:r>
            <a:r>
              <a:rPr lang="en-US" sz="2800" b="1" dirty="0" err="1">
                <a:solidFill>
                  <a:srgbClr val="FFFFFF"/>
                </a:solidFill>
                <a:cs typeface="Arial" charset="0"/>
              </a:rPr>
              <a:t>također</a:t>
            </a:r>
            <a:r>
              <a:rPr lang="en-US" sz="2800" b="1" dirty="0">
                <a:solidFill>
                  <a:srgbClr val="FFFFFF"/>
                </a:solidFill>
                <a:cs typeface="Arial" charset="0"/>
              </a:rPr>
              <a:t> </a:t>
            </a:r>
            <a:r>
              <a:rPr lang="en-US" sz="2800" b="1" dirty="0" err="1">
                <a:solidFill>
                  <a:srgbClr val="FFFFFF"/>
                </a:solidFill>
                <a:cs typeface="Arial" charset="0"/>
              </a:rPr>
              <a:t>ukazuje</a:t>
            </a:r>
            <a:r>
              <a:rPr lang="en-US" sz="2800" b="1" dirty="0">
                <a:solidFill>
                  <a:srgbClr val="FFFFFF"/>
                </a:solidFill>
                <a:cs typeface="Arial" charset="0"/>
              </a:rPr>
              <a:t> </a:t>
            </a:r>
            <a:r>
              <a:rPr lang="en-US" sz="2800" b="1" dirty="0" err="1">
                <a:solidFill>
                  <a:srgbClr val="FFFFFF"/>
                </a:solidFill>
                <a:cs typeface="Arial" charset="0"/>
              </a:rPr>
              <a:t>na</a:t>
            </a:r>
            <a:r>
              <a:rPr lang="en-US" sz="2800" b="1" dirty="0">
                <a:solidFill>
                  <a:srgbClr val="FFFFFF"/>
                </a:solidFill>
                <a:cs typeface="Arial" charset="0"/>
              </a:rPr>
              <a:t> Krista </a:t>
            </a:r>
            <a:r>
              <a:rPr lang="en-US" sz="2800" b="1" dirty="0" err="1">
                <a:solidFill>
                  <a:srgbClr val="FFFFFF"/>
                </a:solidFill>
                <a:cs typeface="Arial" charset="0"/>
              </a:rPr>
              <a:t>potvrđujući</a:t>
            </a:r>
            <a:r>
              <a:rPr lang="en-US" sz="2800" b="1" dirty="0">
                <a:solidFill>
                  <a:srgbClr val="FFFFFF"/>
                </a:solidFill>
                <a:cs typeface="Arial" charset="0"/>
              </a:rPr>
              <a:t> </a:t>
            </a:r>
            <a:r>
              <a:rPr lang="en-US" sz="2800" b="1" dirty="0" err="1">
                <a:solidFill>
                  <a:srgbClr val="FFFFFF"/>
                </a:solidFill>
                <a:cs typeface="Arial" charset="0"/>
              </a:rPr>
              <a:t>biblijsko</a:t>
            </a:r>
            <a:r>
              <a:rPr lang="en-US" sz="2800" b="1" dirty="0">
                <a:solidFill>
                  <a:srgbClr val="FFFFFF"/>
                </a:solidFill>
                <a:cs typeface="Arial" charset="0"/>
              </a:rPr>
              <a:t> </a:t>
            </a:r>
            <a:r>
              <a:rPr lang="en-US" sz="2800" b="1" dirty="0" err="1">
                <a:solidFill>
                  <a:srgbClr val="FFFFFF"/>
                </a:solidFill>
                <a:cs typeface="Arial" charset="0"/>
              </a:rPr>
              <a:t>svjedočanstvo</a:t>
            </a:r>
            <a:r>
              <a:rPr lang="en-US" sz="2800" b="1" dirty="0">
                <a:solidFill>
                  <a:srgbClr val="FFFFFF"/>
                </a:solidFill>
                <a:cs typeface="Arial" charset="0"/>
              </a:rPr>
              <a:t>.</a:t>
            </a:r>
            <a:endParaRPr kumimoji="0" lang="en-US" sz="2800" b="1" i="0" u="none" strike="noStrike" kern="1200" cap="none" spc="0" normalizeH="0" baseline="0" noProof="0" dirty="0">
              <a:ln>
                <a:noFill/>
              </a:ln>
              <a:solidFill>
                <a:srgbClr val="FFFFFF"/>
              </a:solidFill>
              <a:effectLst/>
              <a:uLnTx/>
              <a:uFillTx/>
              <a:latin typeface="Arial"/>
              <a:ea typeface="+mn-ea"/>
              <a:cs typeface="Arial" charset="0"/>
            </a:endParaRPr>
          </a:p>
        </p:txBody>
      </p:sp>
    </p:spTree>
    <p:extLst>
      <p:ext uri="{BB962C8B-B14F-4D97-AF65-F5344CB8AC3E}">
        <p14:creationId xmlns:p14="http://schemas.microsoft.com/office/powerpoint/2010/main" val="4064770895"/>
      </p:ext>
    </p:extLst>
  </p:cSld>
  <p:clrMapOvr>
    <a:masterClrMapping/>
  </p:clrMapOvr>
  <p:transition spd="med">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0C0A0-D544-1BFE-296F-9E6A9ADC4732}"/>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F334B134-3FFD-BEB3-442A-EB5B9CB6BE29}"/>
              </a:ext>
            </a:extLst>
          </p:cNvPr>
          <p:cNvSpPr>
            <a:spLocks noGrp="1" noChangeArrowheads="1"/>
          </p:cNvSpPr>
          <p:nvPr>
            <p:ph type="title"/>
          </p:nvPr>
        </p:nvSpPr>
        <p:spPr>
          <a:xfrm>
            <a:off x="2667000" y="76200"/>
            <a:ext cx="6553200" cy="1143000"/>
          </a:xfrm>
        </p:spPr>
        <p:txBody>
          <a:bodyPr/>
          <a:lstStyle/>
          <a:p>
            <a:pPr eaLnBrk="1" hangingPunct="1"/>
            <a:r>
              <a:rPr lang="hr-HR" dirty="0"/>
              <a:t>PRIMJENA</a:t>
            </a:r>
            <a:endParaRPr lang="en-US" dirty="0"/>
          </a:p>
        </p:txBody>
      </p:sp>
      <p:sp>
        <p:nvSpPr>
          <p:cNvPr id="16387" name="Rectangle 3">
            <a:extLst>
              <a:ext uri="{FF2B5EF4-FFF2-40B4-BE49-F238E27FC236}">
                <a16:creationId xmlns:a16="http://schemas.microsoft.com/office/drawing/2014/main" id="{01F531D0-D52B-CD8D-4FB1-3D5ACEE24B3E}"/>
              </a:ext>
            </a:extLst>
          </p:cNvPr>
          <p:cNvSpPr>
            <a:spLocks noGrp="1" noChangeArrowheads="1"/>
          </p:cNvSpPr>
          <p:nvPr>
            <p:ph type="body" idx="1"/>
          </p:nvPr>
        </p:nvSpPr>
        <p:spPr>
          <a:xfrm>
            <a:off x="2667000" y="1676402"/>
            <a:ext cx="8321040" cy="863263"/>
          </a:xfrm>
        </p:spPr>
        <p:txBody>
          <a:bodyPr/>
          <a:lstStyle/>
          <a:p>
            <a:pPr marL="0" indent="0" eaLnBrk="1" hangingPunct="1">
              <a:lnSpc>
                <a:spcPct val="90000"/>
              </a:lnSpc>
              <a:buNone/>
            </a:pPr>
            <a:r>
              <a:rPr lang="hr-HR" sz="2800" dirty="0">
                <a:solidFill>
                  <a:srgbClr val="FFFF99"/>
                </a:solidFill>
              </a:rPr>
              <a:t>Kako mi znanj</a:t>
            </a:r>
            <a:r>
              <a:rPr lang="en-US" sz="2800" dirty="0">
                <a:solidFill>
                  <a:srgbClr val="FFFF99"/>
                </a:solidFill>
              </a:rPr>
              <a:t>e </a:t>
            </a:r>
            <a:r>
              <a:rPr lang="hr-HR" sz="2800" dirty="0">
                <a:solidFill>
                  <a:srgbClr val="FFFF99"/>
                </a:solidFill>
              </a:rPr>
              <a:t>iz pouke</a:t>
            </a:r>
            <a:r>
              <a:rPr lang="hr-HR" sz="2800">
                <a:solidFill>
                  <a:srgbClr val="FFFF99"/>
                </a:solidFill>
              </a:rPr>
              <a:t>: ”Stvoritelj govori”, </a:t>
            </a:r>
            <a:r>
              <a:rPr lang="hr-HR" sz="2800" dirty="0">
                <a:solidFill>
                  <a:srgbClr val="FFFF99"/>
                </a:solidFill>
              </a:rPr>
              <a:t>može pomoći danas</a:t>
            </a:r>
            <a:r>
              <a:rPr lang="en-US" sz="2800" dirty="0">
                <a:solidFill>
                  <a:srgbClr val="FFFF99"/>
                </a:solidFill>
              </a:rPr>
              <a:t>? </a:t>
            </a:r>
          </a:p>
        </p:txBody>
      </p:sp>
      <p:sp>
        <p:nvSpPr>
          <p:cNvPr id="16388" name="Rectangle 4">
            <a:extLst>
              <a:ext uri="{FF2B5EF4-FFF2-40B4-BE49-F238E27FC236}">
                <a16:creationId xmlns:a16="http://schemas.microsoft.com/office/drawing/2014/main" id="{24FBA320-98FF-EF27-DC48-0C2D1F82E54C}"/>
              </a:ext>
            </a:extLst>
          </p:cNvPr>
          <p:cNvSpPr>
            <a:spLocks noChangeArrowheads="1"/>
          </p:cNvSpPr>
          <p:nvPr/>
        </p:nvSpPr>
        <p:spPr bwMode="auto">
          <a:xfrm>
            <a:off x="2895600" y="4114802"/>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5" name="Freeform 5">
            <a:extLst>
              <a:ext uri="{FF2B5EF4-FFF2-40B4-BE49-F238E27FC236}">
                <a16:creationId xmlns:a16="http://schemas.microsoft.com/office/drawing/2014/main" id="{C6598224-5064-E0C1-08C0-BF2C9B28D7B9}"/>
              </a:ext>
            </a:extLst>
          </p:cNvPr>
          <p:cNvSpPr>
            <a:spLocks/>
          </p:cNvSpPr>
          <p:nvPr/>
        </p:nvSpPr>
        <p:spPr bwMode="auto">
          <a:xfrm>
            <a:off x="2895600" y="3962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6390" name="Rectangle 6">
            <a:extLst>
              <a:ext uri="{FF2B5EF4-FFF2-40B4-BE49-F238E27FC236}">
                <a16:creationId xmlns:a16="http://schemas.microsoft.com/office/drawing/2014/main" id="{51C5B08E-65F6-4587-6C7D-8AF1A063C643}"/>
              </a:ext>
            </a:extLst>
          </p:cNvPr>
          <p:cNvSpPr>
            <a:spLocks noChangeArrowheads="1"/>
          </p:cNvSpPr>
          <p:nvPr/>
        </p:nvSpPr>
        <p:spPr bwMode="auto">
          <a:xfrm>
            <a:off x="2895600" y="4905377"/>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7" name="Freeform 7">
            <a:extLst>
              <a:ext uri="{FF2B5EF4-FFF2-40B4-BE49-F238E27FC236}">
                <a16:creationId xmlns:a16="http://schemas.microsoft.com/office/drawing/2014/main" id="{3A11FD0D-8627-860B-9069-89FFC1B2BE0D}"/>
              </a:ext>
            </a:extLst>
          </p:cNvPr>
          <p:cNvSpPr>
            <a:spLocks/>
          </p:cNvSpPr>
          <p:nvPr/>
        </p:nvSpPr>
        <p:spPr bwMode="auto">
          <a:xfrm>
            <a:off x="2971800" y="4724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20488" name="Rectangle 8">
            <a:extLst>
              <a:ext uri="{FF2B5EF4-FFF2-40B4-BE49-F238E27FC236}">
                <a16:creationId xmlns:a16="http://schemas.microsoft.com/office/drawing/2014/main" id="{348D25D0-70C7-F0F8-4CBE-EF89728057A5}"/>
              </a:ext>
            </a:extLst>
          </p:cNvPr>
          <p:cNvSpPr>
            <a:spLocks noChangeArrowheads="1"/>
          </p:cNvSpPr>
          <p:nvPr/>
        </p:nvSpPr>
        <p:spPr bwMode="auto">
          <a:xfrm>
            <a:off x="3352801" y="3886201"/>
            <a:ext cx="7423484"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Želim li usred društvenih i kulturoloških</a:t>
            </a:r>
            <a:r>
              <a:rPr kumimoji="0" lang="en-US" sz="20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utjecaja prihvatiti Sveto pismo kao autoritativno, nepogrješivo otkrivenje Božje volje? </a:t>
            </a: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Želim li ostati vjeran cijelom Pismu a to znači vršiti  zapovijedi Božje i čuvati svjedočanstvo Isusa Krista?</a:t>
            </a: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ts val="713"/>
              </a:spcBef>
              <a:spcAft>
                <a:spcPts val="213"/>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p>
        </p:txBody>
      </p:sp>
      <p:sp>
        <p:nvSpPr>
          <p:cNvPr id="16393" name="Text Box 9">
            <a:extLst>
              <a:ext uri="{FF2B5EF4-FFF2-40B4-BE49-F238E27FC236}">
                <a16:creationId xmlns:a16="http://schemas.microsoft.com/office/drawing/2014/main" id="{C150B68D-B0ED-ED89-E29E-BDDB48BFC71E}"/>
              </a:ext>
            </a:extLst>
          </p:cNvPr>
          <p:cNvSpPr txBox="1">
            <a:spLocks noChangeArrowheads="1"/>
          </p:cNvSpPr>
          <p:nvPr/>
        </p:nvSpPr>
        <p:spPr bwMode="auto">
          <a:xfrm>
            <a:off x="1727200" y="1676401"/>
            <a:ext cx="939800" cy="1025281"/>
          </a:xfrm>
          <a:prstGeom prst="rect">
            <a:avLst/>
          </a:prstGeom>
          <a:solidFill>
            <a:srgbClr val="FFFF99"/>
          </a:solidFill>
          <a:ln w="5715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
        <p:nvSpPr>
          <p:cNvPr id="2" name="TextBox 1">
            <a:extLst>
              <a:ext uri="{FF2B5EF4-FFF2-40B4-BE49-F238E27FC236}">
                <a16:creationId xmlns:a16="http://schemas.microsoft.com/office/drawing/2014/main" id="{CA844E7C-5498-7D4F-CF2E-098BF41193C2}"/>
              </a:ext>
            </a:extLst>
          </p:cNvPr>
          <p:cNvSpPr txBox="1"/>
          <p:nvPr/>
        </p:nvSpPr>
        <p:spPr>
          <a:xfrm>
            <a:off x="12954000" y="457200"/>
            <a:ext cx="184731" cy="369332"/>
          </a:xfrm>
          <a:prstGeom prst="rect">
            <a:avLst/>
          </a:prstGeom>
          <a:noFill/>
        </p:spPr>
        <p:txBody>
          <a:bodyPr wrap="none" rtlCol="0">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 name="Rectangle 3">
            <a:extLst>
              <a:ext uri="{FF2B5EF4-FFF2-40B4-BE49-F238E27FC236}">
                <a16:creationId xmlns:a16="http://schemas.microsoft.com/office/drawing/2014/main" id="{16D20E0E-4E83-FE0F-ADD8-30B0D730BFAA}"/>
              </a:ext>
            </a:extLst>
          </p:cNvPr>
          <p:cNvSpPr/>
          <p:nvPr/>
        </p:nvSpPr>
        <p:spPr>
          <a:xfrm>
            <a:off x="2667000" y="2844464"/>
            <a:ext cx="8976920" cy="101566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CC66"/>
                </a:solidFill>
                <a:effectLst/>
                <a:uLnTx/>
                <a:uFillTx/>
                <a:latin typeface="Arial"/>
                <a:ea typeface="+mn-ea"/>
                <a:cs typeface="Arial" charset="0"/>
              </a:rPr>
              <a:t>Razumjevši da</a:t>
            </a:r>
            <a:r>
              <a:rPr kumimoji="0" lang="en-US" sz="2000" b="1" i="0" u="none" strike="noStrike" kern="1200" cap="none" spc="0" normalizeH="0" baseline="0" noProof="0" dirty="0">
                <a:ln>
                  <a:noFill/>
                </a:ln>
                <a:solidFill>
                  <a:srgbClr val="FFCC66"/>
                </a:solidFill>
                <a:effectLst/>
                <a:uLnTx/>
                <a:uFillTx/>
                <a:latin typeface="Arial"/>
                <a:ea typeface="+mn-ea"/>
                <a:cs typeface="Arial" charset="0"/>
              </a:rPr>
              <a:t> </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mi Isus želi pomoći, da se podsjetim naloga: ”Prestanite i znajte da sam ja Bog (Ps.46,10), da shvatim da je Biblija još uvijek Božji najveći dar koji otkriva Njegov plan otkupljenja,</a:t>
            </a:r>
            <a:endParaRPr kumimoji="0" lang="en-US" sz="2000" b="1" i="0" u="none" strike="noStrike" kern="1200" cap="none" spc="0" normalizeH="0" baseline="0" noProof="0" dirty="0">
              <a:ln>
                <a:noFill/>
              </a:ln>
              <a:solidFill>
                <a:srgbClr val="FFCC66"/>
              </a:solidFill>
              <a:effectLst/>
              <a:uLnTx/>
              <a:uFillTx/>
              <a:latin typeface="Arial"/>
              <a:ea typeface="+mn-ea"/>
              <a:cs typeface="Arial" charset="0"/>
            </a:endParaRPr>
          </a:p>
        </p:txBody>
      </p:sp>
    </p:spTree>
    <p:extLst>
      <p:ext uri="{BB962C8B-B14F-4D97-AF65-F5344CB8AC3E}">
        <p14:creationId xmlns:p14="http://schemas.microsoft.com/office/powerpoint/2010/main" val="1282223153"/>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0488">
                                            <p:txEl>
                                              <p:pRg st="0" end="0"/>
                                            </p:txEl>
                                          </p:spTgt>
                                        </p:tgtEl>
                                        <p:attrNameLst>
                                          <p:attrName>style.visibility</p:attrName>
                                        </p:attrNameLst>
                                      </p:cBhvr>
                                      <p:to>
                                        <p:strVal val="visible"/>
                                      </p:to>
                                    </p:set>
                                    <p:animEffect transition="in" filter="wipe(left)">
                                      <p:cBhvr>
                                        <p:cTn id="19" dur="1000"/>
                                        <p:tgtEl>
                                          <p:spTgt spid="2048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0488">
                                            <p:txEl>
                                              <p:pRg st="1" end="1"/>
                                            </p:txEl>
                                          </p:spTgt>
                                        </p:tgtEl>
                                        <p:attrNameLst>
                                          <p:attrName>style.visibility</p:attrName>
                                        </p:attrNameLst>
                                      </p:cBhvr>
                                      <p:to>
                                        <p:strVal val="visible"/>
                                      </p:to>
                                    </p:set>
                                    <p:animEffect transition="in" filter="wipe(left)">
                                      <p:cBhvr>
                                        <p:cTn id="24" dur="1000"/>
                                        <p:tgtEl>
                                          <p:spTgt spid="20488">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0485"/>
                                        </p:tgtEl>
                                        <p:attrNameLst>
                                          <p:attrName>style.visibility</p:attrName>
                                        </p:attrNameLst>
                                      </p:cBhvr>
                                      <p:to>
                                        <p:strVal val="visible"/>
                                      </p:to>
                                    </p:set>
                                    <p:animEffect transition="in" filter="wipe(down)">
                                      <p:cBhvr>
                                        <p:cTn id="29" dur="500"/>
                                        <p:tgtEl>
                                          <p:spTgt spid="2048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0487"/>
                                        </p:tgtEl>
                                        <p:attrNameLst>
                                          <p:attrName>style.visibility</p:attrName>
                                        </p:attrNameLst>
                                      </p:cBhvr>
                                      <p:to>
                                        <p:strVal val="visible"/>
                                      </p:to>
                                    </p:set>
                                    <p:animEffect transition="in" filter="wipe(down)">
                                      <p:cBhvr>
                                        <p:cTn id="34"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43A6A-E534-9296-89AF-3AB7F7F934BA}"/>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6DB38FE1-C77C-0A66-B8F4-B5F3E9A08C67}"/>
              </a:ext>
            </a:extLst>
          </p:cNvPr>
          <p:cNvSpPr>
            <a:spLocks noGrp="1" noChangeArrowheads="1"/>
          </p:cNvSpPr>
          <p:nvPr>
            <p:ph type="title"/>
          </p:nvPr>
        </p:nvSpPr>
        <p:spPr>
          <a:xfrm>
            <a:off x="2971800" y="76200"/>
            <a:ext cx="6705600" cy="1143000"/>
          </a:xfrm>
        </p:spPr>
        <p:txBody>
          <a:bodyPr/>
          <a:lstStyle/>
          <a:p>
            <a:pPr eaLnBrk="1" hangingPunct="1"/>
            <a:r>
              <a:rPr lang="hr-HR" sz="4000" dirty="0"/>
              <a:t>PRENOŠENJE ISTINE</a:t>
            </a:r>
            <a:endParaRPr lang="en-US" sz="4000" dirty="0"/>
          </a:p>
        </p:txBody>
      </p:sp>
      <p:sp>
        <p:nvSpPr>
          <p:cNvPr id="24579" name="Rectangle 3">
            <a:extLst>
              <a:ext uri="{FF2B5EF4-FFF2-40B4-BE49-F238E27FC236}">
                <a16:creationId xmlns:a16="http://schemas.microsoft.com/office/drawing/2014/main" id="{78BDA0CB-D6A9-D6D4-ED0B-696FE4864950}"/>
              </a:ext>
            </a:extLst>
          </p:cNvPr>
          <p:cNvSpPr>
            <a:spLocks noGrp="1" noChangeArrowheads="1"/>
          </p:cNvSpPr>
          <p:nvPr>
            <p:ph type="body" idx="1"/>
          </p:nvPr>
        </p:nvSpPr>
        <p:spPr>
          <a:xfrm>
            <a:off x="3276600" y="1676400"/>
            <a:ext cx="5892114" cy="1143000"/>
          </a:xfrm>
        </p:spPr>
        <p:txBody>
          <a:bodyPr/>
          <a:lstStyle/>
          <a:p>
            <a:pPr eaLnBrk="1" hangingPunct="1">
              <a:buFontTx/>
              <a:buNone/>
            </a:pPr>
            <a:r>
              <a:rPr lang="en-US" sz="2800" dirty="0">
                <a:solidFill>
                  <a:srgbClr val="FFFF99"/>
                </a:solidFill>
              </a:rPr>
              <a:t>   </a:t>
            </a:r>
            <a:r>
              <a:rPr lang="hr-HR">
                <a:solidFill>
                  <a:srgbClr val="FFFF99"/>
                </a:solidFill>
              </a:rPr>
              <a:t>Koje  promjene  trebamo ostvariti </a:t>
            </a:r>
            <a:r>
              <a:rPr lang="hr-HR" dirty="0">
                <a:solidFill>
                  <a:srgbClr val="FFFF99"/>
                </a:solidFill>
              </a:rPr>
              <a:t>u svom životu</a:t>
            </a:r>
            <a:r>
              <a:rPr lang="en-US" dirty="0">
                <a:solidFill>
                  <a:srgbClr val="FFFF99"/>
                </a:solidFill>
              </a:rPr>
              <a:t>?</a:t>
            </a:r>
          </a:p>
        </p:txBody>
      </p:sp>
      <p:sp>
        <p:nvSpPr>
          <p:cNvPr id="24580" name="Rectangle 4">
            <a:extLst>
              <a:ext uri="{FF2B5EF4-FFF2-40B4-BE49-F238E27FC236}">
                <a16:creationId xmlns:a16="http://schemas.microsoft.com/office/drawing/2014/main" id="{866D0B0E-D7E3-9EBE-9961-7F3125BE8F76}"/>
              </a:ext>
            </a:extLst>
          </p:cNvPr>
          <p:cNvSpPr>
            <a:spLocks noChangeArrowheads="1"/>
          </p:cNvSpPr>
          <p:nvPr/>
        </p:nvSpPr>
        <p:spPr bwMode="auto">
          <a:xfrm>
            <a:off x="3657601" y="3048000"/>
            <a:ext cx="43492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96865" marR="0" lvl="0" indent="-396865" algn="l" defTabSz="914377" rtl="0" eaLnBrk="1" fontAlgn="base" latinLnBrk="0" hangingPunct="1">
              <a:lnSpc>
                <a:spcPct val="100000"/>
              </a:lnSpc>
              <a:spcBef>
                <a:spcPct val="20000"/>
              </a:spcBef>
              <a:spcAft>
                <a:spcPct val="0"/>
              </a:spcAft>
              <a:buClrTx/>
              <a:buSzTx/>
              <a:buFontTx/>
              <a:buChar char="•"/>
              <a:tabLst/>
              <a:defRPr/>
            </a:pPr>
            <a:r>
              <a:rPr kumimoji="0" lang="hr-HR" sz="2800" b="1" i="0" u="none" strike="noStrike" kern="1200" cap="none" spc="0" normalizeH="0" baseline="0" noProof="0" dirty="0">
                <a:ln>
                  <a:noFill/>
                </a:ln>
                <a:solidFill>
                  <a:srgbClr val="FFFFFF"/>
                </a:solidFill>
                <a:effectLst/>
                <a:uLnTx/>
                <a:uFillTx/>
                <a:latin typeface="Arial"/>
                <a:ea typeface="+mn-ea"/>
                <a:cs typeface="Arial" charset="0"/>
              </a:rPr>
              <a:t>Koje biblijsko načelo iz ove pouke </a:t>
            </a:r>
            <a:r>
              <a:rPr kumimoji="0" lang="hr-HR" sz="2800" b="1" i="0" u="none" strike="noStrike" kern="1200" cap="none" spc="0" normalizeH="0" baseline="0" noProof="0">
                <a:ln>
                  <a:noFill/>
                </a:ln>
                <a:solidFill>
                  <a:srgbClr val="FFFFFF"/>
                </a:solidFill>
                <a:effectLst/>
                <a:uLnTx/>
                <a:uFillTx/>
                <a:latin typeface="Arial"/>
                <a:ea typeface="+mn-ea"/>
                <a:cs typeface="Arial" charset="0"/>
              </a:rPr>
              <a:t>možemo  primijeniti </a:t>
            </a:r>
            <a:r>
              <a:rPr kumimoji="0" lang="hr-HR" sz="2800" b="1" i="0" u="none" strike="noStrike" kern="1200" cap="none" spc="0" normalizeH="0" baseline="0" noProof="0" dirty="0">
                <a:ln>
                  <a:noFill/>
                </a:ln>
                <a:solidFill>
                  <a:srgbClr val="FFFFFF"/>
                </a:solidFill>
                <a:effectLst/>
                <a:uLnTx/>
                <a:uFillTx/>
                <a:latin typeface="Arial"/>
                <a:ea typeface="+mn-ea"/>
                <a:cs typeface="Arial" charset="0"/>
              </a:rPr>
              <a:t>danas</a:t>
            </a:r>
            <a:r>
              <a:rPr kumimoji="0" lang="en-US" sz="2800" b="1" i="0" u="none" strike="noStrike" kern="1200" cap="none" spc="0" normalizeH="0" baseline="0" noProof="0" dirty="0">
                <a:ln>
                  <a:noFill/>
                </a:ln>
                <a:solidFill>
                  <a:srgbClr val="FFFFFF"/>
                </a:solidFill>
                <a:effectLst/>
                <a:uLnTx/>
                <a:uFillTx/>
                <a:latin typeface="Arial"/>
                <a:ea typeface="+mn-ea"/>
                <a:cs typeface="Arial" charset="0"/>
              </a:rPr>
              <a:t>? </a:t>
            </a:r>
          </a:p>
        </p:txBody>
      </p:sp>
      <p:sp>
        <p:nvSpPr>
          <p:cNvPr id="18437" name="Text Box 5">
            <a:extLst>
              <a:ext uri="{FF2B5EF4-FFF2-40B4-BE49-F238E27FC236}">
                <a16:creationId xmlns:a16="http://schemas.microsoft.com/office/drawing/2014/main" id="{F3190724-CD9C-3DCE-2B1E-106D403C9303}"/>
              </a:ext>
            </a:extLst>
          </p:cNvPr>
          <p:cNvSpPr txBox="1">
            <a:spLocks noChangeArrowheads="1"/>
          </p:cNvSpPr>
          <p:nvPr/>
        </p:nvSpPr>
        <p:spPr bwMode="auto">
          <a:xfrm>
            <a:off x="2362200" y="1676401"/>
            <a:ext cx="1066800" cy="1025281"/>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29427623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10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4580">
                                            <p:txEl>
                                              <p:pRg st="0" end="0"/>
                                            </p:txEl>
                                          </p:spTgt>
                                        </p:tgtEl>
                                        <p:attrNameLst>
                                          <p:attrName>style.visibility</p:attrName>
                                        </p:attrNameLst>
                                      </p:cBhvr>
                                      <p:to>
                                        <p:strVal val="visible"/>
                                      </p:to>
                                    </p:set>
                                    <p:anim calcmode="lin" valueType="num">
                                      <p:cBhvr additive="base">
                                        <p:cTn id="12" dur="1000" fill="hold"/>
                                        <p:tgtEl>
                                          <p:spTgt spid="24580">
                                            <p:txEl>
                                              <p:pRg st="0" end="0"/>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2458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172AB-E7B7-67A8-5FA2-6159B82725BB}"/>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6D91DC28-B1D9-71B4-99D4-95C980B3B5B4}"/>
              </a:ext>
            </a:extLst>
          </p:cNvPr>
          <p:cNvSpPr>
            <a:spLocks noGrp="1" noChangeArrowheads="1"/>
          </p:cNvSpPr>
          <p:nvPr>
            <p:ph type="title"/>
          </p:nvPr>
        </p:nvSpPr>
        <p:spPr>
          <a:xfrm>
            <a:off x="2971800" y="76200"/>
            <a:ext cx="6172200" cy="1143000"/>
          </a:xfrm>
        </p:spPr>
        <p:txBody>
          <a:bodyPr/>
          <a:lstStyle/>
          <a:p>
            <a:pPr eaLnBrk="1" hangingPunct="1"/>
            <a:r>
              <a:rPr lang="en-US" dirty="0"/>
              <a:t>PLAN </a:t>
            </a:r>
          </a:p>
        </p:txBody>
      </p:sp>
      <p:sp>
        <p:nvSpPr>
          <p:cNvPr id="22531" name="Rectangle 3">
            <a:extLst>
              <a:ext uri="{FF2B5EF4-FFF2-40B4-BE49-F238E27FC236}">
                <a16:creationId xmlns:a16="http://schemas.microsoft.com/office/drawing/2014/main" id="{4E6660ED-B38A-4756-B099-93CBA07E05BF}"/>
              </a:ext>
            </a:extLst>
          </p:cNvPr>
          <p:cNvSpPr>
            <a:spLocks noGrp="1" noChangeArrowheads="1"/>
          </p:cNvSpPr>
          <p:nvPr>
            <p:ph type="body" idx="1"/>
          </p:nvPr>
        </p:nvSpPr>
        <p:spPr>
          <a:xfrm>
            <a:off x="2368730" y="1676401"/>
            <a:ext cx="9289869" cy="942638"/>
          </a:xfrm>
        </p:spPr>
        <p:txBody>
          <a:bodyPr/>
          <a:lstStyle/>
          <a:p>
            <a:pPr eaLnBrk="1" hangingPunct="1">
              <a:buFontTx/>
              <a:buNone/>
            </a:pPr>
            <a:r>
              <a:rPr lang="en-US" sz="2800" b="0" dirty="0"/>
              <a:t>   </a:t>
            </a:r>
            <a:r>
              <a:rPr lang="hr-HR" sz="2800" dirty="0">
                <a:solidFill>
                  <a:srgbClr val="FFFF99"/>
                </a:solidFill>
              </a:rPr>
              <a:t>Kako pouku</a:t>
            </a:r>
            <a:r>
              <a:rPr lang="hr-HR" sz="2800">
                <a:solidFill>
                  <a:srgbClr val="FFFF99"/>
                </a:solidFill>
              </a:rPr>
              <a:t>: ”</a:t>
            </a:r>
            <a:r>
              <a:rPr lang="hr-BA" sz="2800">
                <a:solidFill>
                  <a:srgbClr val="FFFF99"/>
                </a:solidFill>
              </a:rPr>
              <a:t>Stvoritelj govori</a:t>
            </a:r>
            <a:r>
              <a:rPr lang="hr-HR" sz="2800">
                <a:solidFill>
                  <a:srgbClr val="FFFF99"/>
                </a:solidFill>
              </a:rPr>
              <a:t>”, možemo  koristiti iduć</a:t>
            </a:r>
            <a:r>
              <a:rPr lang="sr-Latn-RS" sz="2800">
                <a:solidFill>
                  <a:srgbClr val="FFFF99"/>
                </a:solidFill>
              </a:rPr>
              <a:t>i tjedan</a:t>
            </a:r>
            <a:r>
              <a:rPr lang="hr-HR" sz="2800">
                <a:solidFill>
                  <a:srgbClr val="FFFF99"/>
                </a:solidFill>
              </a:rPr>
              <a:t>? </a:t>
            </a:r>
            <a:endParaRPr lang="hr-HR" sz="2800" dirty="0">
              <a:solidFill>
                <a:srgbClr val="FFFF99"/>
              </a:solidFill>
            </a:endParaRPr>
          </a:p>
          <a:p>
            <a:pPr eaLnBrk="1" hangingPunct="1">
              <a:buFontTx/>
              <a:buNone/>
            </a:pPr>
            <a:r>
              <a:rPr lang="en-US" sz="2400" dirty="0">
                <a:solidFill>
                  <a:srgbClr val="FFFF99"/>
                </a:solidFill>
              </a:rPr>
              <a:t> </a:t>
            </a:r>
          </a:p>
        </p:txBody>
      </p:sp>
      <p:sp>
        <p:nvSpPr>
          <p:cNvPr id="22532" name="Rectangle 4">
            <a:extLst>
              <a:ext uri="{FF2B5EF4-FFF2-40B4-BE49-F238E27FC236}">
                <a16:creationId xmlns:a16="http://schemas.microsoft.com/office/drawing/2014/main" id="{D12229A2-E114-2194-EE25-A3BF0688E90F}"/>
              </a:ext>
            </a:extLst>
          </p:cNvPr>
          <p:cNvSpPr>
            <a:spLocks noChangeArrowheads="1"/>
          </p:cNvSpPr>
          <p:nvPr/>
        </p:nvSpPr>
        <p:spPr bwMode="auto">
          <a:xfrm>
            <a:off x="1895302" y="2660074"/>
            <a:ext cx="10743994" cy="3556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dirty="0">
                <a:ln>
                  <a:noFill/>
                </a:ln>
                <a:solidFill>
                  <a:srgbClr val="FF9900"/>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dirty="0">
                <a:ln>
                  <a:noFill/>
                </a:ln>
                <a:solidFill>
                  <a:srgbClr val="FF9900"/>
                </a:solidFill>
                <a:effectLst/>
                <a:uLnTx/>
                <a:uFillTx/>
                <a:latin typeface="Arial"/>
                <a:ea typeface="+mn-ea"/>
                <a:cs typeface="Arial" charset="0"/>
              </a:rPr>
              <a:t>Razgovarajte u razredu </a:t>
            </a:r>
            <a:r>
              <a:rPr kumimoji="0" lang="hr-HR" sz="2000" b="1" i="0" u="none" strike="noStrike" kern="1200" cap="none" spc="0" normalizeH="0" baseline="0" noProof="0">
                <a:ln>
                  <a:noFill/>
                </a:ln>
                <a:solidFill>
                  <a:srgbClr val="FF9900"/>
                </a:solidFill>
                <a:effectLst/>
                <a:uLnTx/>
                <a:uFillTx/>
                <a:latin typeface="Arial"/>
                <a:ea typeface="+mn-ea"/>
                <a:cs typeface="Arial" charset="0"/>
              </a:rPr>
              <a:t>ili skupini:</a:t>
            </a:r>
            <a:endParaRPr kumimoji="0" lang="hr-HR" sz="2000" b="1" i="0" u="none" strike="noStrike" kern="1200" cap="none" spc="0" normalizeH="0" baseline="0" noProof="0" dirty="0">
              <a:ln>
                <a:noFill/>
              </a:ln>
              <a:solidFill>
                <a:srgbClr val="FF9900"/>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a:ln>
                  <a:noFill/>
                </a:ln>
                <a:solidFill>
                  <a:srgbClr val="FFFFFF"/>
                </a:solidFill>
                <a:effectLst/>
                <a:uLnTx/>
                <a:uFillTx/>
                <a:latin typeface="Arial"/>
                <a:ea typeface="+mn-ea"/>
                <a:cs typeface="Arial" charset="0"/>
              </a:rPr>
              <a:t>1. Pročitaj </a:t>
            </a:r>
            <a:r>
              <a:rPr lang="sr-Latn-RS" sz="1200" i="1">
                <a:solidFill>
                  <a:srgbClr val="FFFFFF"/>
                </a:solidFill>
                <a:latin typeface="Arial"/>
                <a:cs typeface="Arial" charset="0"/>
              </a:rPr>
              <a:t>Post</a:t>
            </a:r>
            <a:r>
              <a:rPr kumimoji="0" lang="sr-Latn-RS" sz="1200" b="0" i="1" u="none" strike="noStrike" kern="1200" cap="none" spc="0" normalizeH="0" baseline="0" noProof="0">
                <a:ln>
                  <a:noFill/>
                </a:ln>
                <a:solidFill>
                  <a:srgbClr val="FFFFFF"/>
                </a:solidFill>
                <a:effectLst/>
                <a:uLnTx/>
                <a:uFillTx/>
                <a:latin typeface="Arial"/>
                <a:ea typeface="+mn-ea"/>
                <a:cs typeface="Arial" charset="0"/>
              </a:rPr>
              <a:t>. 1,27.28; 2,15-17; </a:t>
            </a:r>
            <a:r>
              <a:rPr lang="sr-Latn-RS" sz="1200" i="1">
                <a:solidFill>
                  <a:srgbClr val="FFFFFF"/>
                </a:solidFill>
                <a:latin typeface="Arial"/>
                <a:cs typeface="Arial" charset="0"/>
              </a:rPr>
              <a:t>3</a:t>
            </a:r>
            <a:r>
              <a:rPr kumimoji="0" lang="sr-Latn-RS" sz="1200" b="0" i="1" u="none" strike="noStrike" kern="1200" cap="none" spc="0" normalizeH="0" baseline="0" noProof="0">
                <a:ln>
                  <a:noFill/>
                </a:ln>
                <a:solidFill>
                  <a:srgbClr val="FFFFFF"/>
                </a:solidFill>
                <a:effectLst/>
                <a:uLnTx/>
                <a:uFillTx/>
                <a:latin typeface="Arial"/>
                <a:ea typeface="+mn-ea"/>
                <a:cs typeface="Arial" charset="0"/>
              </a:rPr>
              <a:t>,9.  </a:t>
            </a:r>
            <a:r>
              <a:rPr kumimoji="0" lang="hr-HR" sz="1400" b="1" i="0" u="none" strike="noStrike" kern="1200" cap="none" spc="0" normalizeH="0" baseline="0" noProof="0">
                <a:ln>
                  <a:noFill/>
                </a:ln>
                <a:solidFill>
                  <a:srgbClr val="FFFFFF"/>
                </a:solidFill>
                <a:effectLst/>
                <a:uLnTx/>
                <a:uFillTx/>
                <a:latin typeface="Arial"/>
                <a:ea typeface="+mn-ea"/>
                <a:cs typeface="Arial" charset="0"/>
              </a:rPr>
              <a:t>Koja</a:t>
            </a:r>
            <a:r>
              <a:rPr kumimoji="0" lang="hr-HR" sz="1400" b="1" i="0" u="none" strike="noStrike" kern="1200" cap="none" spc="0" normalizeH="0" noProof="0">
                <a:ln>
                  <a:noFill/>
                </a:ln>
                <a:solidFill>
                  <a:srgbClr val="FFFFFF"/>
                </a:solidFill>
                <a:effectLst/>
                <a:uLnTx/>
                <a:uFillTx/>
                <a:latin typeface="Arial"/>
                <a:ea typeface="+mn-ea"/>
                <a:cs typeface="Arial" charset="0"/>
              </a:rPr>
              <a:t> je komunikacija postojala između Boga i prvih ljudi u Edenskom vrtu</a:t>
            </a:r>
            <a:r>
              <a:rPr kumimoji="0" lang="hr-HR" sz="1400" b="1" i="0" u="none" strike="noStrike" kern="1200" cap="none" spc="0" normalizeH="0" baseline="0" noProof="0">
                <a:ln>
                  <a:noFill/>
                </a:ln>
                <a:solidFill>
                  <a:srgbClr val="FFFFFF"/>
                </a:solidFill>
                <a:effectLst/>
                <a:uLnTx/>
                <a:uFillTx/>
                <a:latin typeface="Arial"/>
                <a:ea typeface="+mn-ea"/>
                <a:cs typeface="Arial" charset="0"/>
              </a:rPr>
              <a:t>?</a:t>
            </a: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2.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 </a:t>
            </a:r>
            <a:r>
              <a:rPr kumimoji="0" lang="hr-HR" sz="1400" i="1" u="none" strike="noStrike" kern="1200" cap="none" spc="0" normalizeH="0" baseline="0" noProof="0">
                <a:ln>
                  <a:noFill/>
                </a:ln>
                <a:solidFill>
                  <a:schemeClr val="bg1"/>
                </a:solidFill>
                <a:effectLst/>
                <a:uLnTx/>
                <a:uFillTx/>
                <a:latin typeface="Arial"/>
                <a:ea typeface="+mn-ea"/>
                <a:cs typeface="Arial" charset="0"/>
              </a:rPr>
              <a:t>Post. 3,1</a:t>
            </a:r>
            <a:r>
              <a:rPr kumimoji="0" lang="hr-HR" sz="1600" i="1" u="none" strike="noStrike" kern="1200" cap="none" spc="0" normalizeH="0" baseline="0" noProof="0">
                <a:ln>
                  <a:noFill/>
                </a:ln>
                <a:solidFill>
                  <a:schemeClr val="bg1"/>
                </a:solidFill>
                <a:effectLst/>
                <a:uLnTx/>
                <a:uFillTx/>
                <a:latin typeface="Arial"/>
                <a:ea typeface="+mn-ea"/>
                <a:cs typeface="Arial" charset="0"/>
              </a:rPr>
              <a:t>-6; </a:t>
            </a:r>
            <a:r>
              <a:rPr lang="hr-HR" sz="1400" b="1">
                <a:solidFill>
                  <a:srgbClr val="FFFFFF"/>
                </a:solidFill>
                <a:latin typeface="Arial"/>
                <a:cs typeface="Arial" charset="0"/>
              </a:rPr>
              <a:t>Tko je koga zaveo zmija evu a ona Adama</a:t>
            </a:r>
            <a:r>
              <a:rPr kumimoji="0" lang="sr-Latn-RS" sz="1400" b="1" i="0" u="none" strike="noStrike" kern="1200" cap="none" spc="0" normalizeH="0" baseline="0" noProof="0">
                <a:ln>
                  <a:noFill/>
                </a:ln>
                <a:solidFill>
                  <a:srgbClr val="FFFFFF"/>
                </a:solidFill>
                <a:effectLst/>
                <a:uLnTx/>
                <a:uFillTx/>
                <a:latin typeface="Arial"/>
                <a:ea typeface="+mn-ea"/>
                <a:cs typeface="Arial" charset="0"/>
              </a:rPr>
              <a:t>?</a:t>
            </a:r>
            <a:endParaRPr kumimoji="0" lang="hr-HR"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3. </a:t>
            </a:r>
            <a:r>
              <a:rPr kumimoji="0" lang="hr-HR" sz="1867" b="1" i="0" u="none" strike="noStrike" kern="1200" cap="none" spc="0" normalizeH="0" baseline="0" noProof="0">
                <a:ln>
                  <a:noFill/>
                </a:ln>
                <a:solidFill>
                  <a:srgbClr val="FFFFFF"/>
                </a:solidFill>
                <a:effectLst/>
                <a:uLnTx/>
                <a:uFillTx/>
                <a:latin typeface="Arial"/>
                <a:ea typeface="+mn-ea"/>
                <a:cs typeface="Arial" charset="0"/>
              </a:rPr>
              <a:t>Pročitaj </a:t>
            </a:r>
            <a:r>
              <a:rPr lang="hr-HR" sz="1200" i="1">
                <a:solidFill>
                  <a:srgbClr val="FFFFFF"/>
                </a:solidFill>
                <a:latin typeface="Arial"/>
                <a:cs typeface="Arial" charset="0"/>
              </a:rPr>
              <a:t>Post. 2,2.</a:t>
            </a:r>
            <a:r>
              <a:rPr kumimoji="0" lang="hr-HR" sz="1200" b="0" i="1" u="none" strike="noStrike" kern="1200" cap="none" spc="0" normalizeH="0" baseline="0" noProof="0">
                <a:ln>
                  <a:noFill/>
                </a:ln>
                <a:solidFill>
                  <a:srgbClr val="FFFFFF"/>
                </a:solidFill>
                <a:effectLst/>
                <a:uLnTx/>
                <a:uFillTx/>
                <a:latin typeface="Arial"/>
                <a:ea typeface="+mn-ea"/>
                <a:cs typeface="Arial" charset="0"/>
              </a:rPr>
              <a:t>3;</a:t>
            </a:r>
            <a:r>
              <a:rPr kumimoji="0" lang="hr-HR" sz="1200" b="0" i="1" u="none" strike="noStrike" kern="1200" cap="none" spc="0" normalizeH="0" noProof="0">
                <a:ln>
                  <a:noFill/>
                </a:ln>
                <a:solidFill>
                  <a:srgbClr val="FFFFFF"/>
                </a:solidFill>
                <a:effectLst/>
                <a:uLnTx/>
                <a:uFillTx/>
                <a:latin typeface="Arial"/>
                <a:ea typeface="+mn-ea"/>
                <a:cs typeface="Arial" charset="0"/>
              </a:rPr>
              <a:t> Izl. 20,</a:t>
            </a:r>
            <a:r>
              <a:rPr lang="hr-HR" sz="1200" i="1">
                <a:solidFill>
                  <a:srgbClr val="FFFFFF"/>
                </a:solidFill>
                <a:latin typeface="Arial"/>
                <a:cs typeface="Arial" charset="0"/>
              </a:rPr>
              <a:t>8-</a:t>
            </a:r>
            <a:r>
              <a:rPr kumimoji="0" lang="hr-HR" sz="1200" b="0" i="1" u="none" strike="noStrike" kern="1200" cap="none" spc="0" normalizeH="0" baseline="0" noProof="0">
                <a:ln>
                  <a:noFill/>
                </a:ln>
                <a:solidFill>
                  <a:srgbClr val="FFFFFF"/>
                </a:solidFill>
                <a:effectLst/>
                <a:uLnTx/>
                <a:uFillTx/>
                <a:latin typeface="Arial"/>
                <a:ea typeface="+mn-ea"/>
                <a:cs typeface="Arial" charset="0"/>
              </a:rPr>
              <a:t>11;. </a:t>
            </a:r>
            <a:r>
              <a:rPr lang="hr-HR" sz="1400" b="1">
                <a:solidFill>
                  <a:srgbClr val="FFFFFF"/>
                </a:solidFill>
                <a:latin typeface="Arial"/>
                <a:cs typeface="Arial" charset="0"/>
              </a:rPr>
              <a:t>Koji dan je Bog odredio za blisku komuniksciju sa svojom djrcom</a:t>
            </a:r>
            <a:r>
              <a:rPr kumimoji="0" lang="hr-HR" sz="1400" b="1" i="0" u="none" strike="noStrike" kern="1200" cap="none" spc="0" normalizeH="0" baseline="0" noProof="0">
                <a:ln>
                  <a:noFill/>
                </a:ln>
                <a:solidFill>
                  <a:srgbClr val="FFFFFF"/>
                </a:solidFill>
                <a:effectLst/>
                <a:uLnTx/>
                <a:uFillTx/>
                <a:latin typeface="Arial"/>
                <a:ea typeface="+mn-ea"/>
                <a:cs typeface="Arial" charset="0"/>
              </a:rPr>
              <a:t>?   </a:t>
            </a:r>
            <a:endParaRPr kumimoji="0" lang="hr-HR"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4. </a:t>
            </a:r>
            <a:r>
              <a:rPr kumimoji="0" lang="hr-HR" sz="1867" b="1" i="0" u="none" strike="noStrike" kern="1200" cap="none" spc="0" normalizeH="0" baseline="0" noProof="0">
                <a:ln>
                  <a:noFill/>
                </a:ln>
                <a:solidFill>
                  <a:srgbClr val="FFFFFF"/>
                </a:solidFill>
                <a:effectLst/>
                <a:uLnTx/>
                <a:uFillTx/>
                <a:latin typeface="Arial"/>
                <a:ea typeface="+mn-ea"/>
                <a:cs typeface="Arial" charset="0"/>
              </a:rPr>
              <a:t>Pročitaj </a:t>
            </a:r>
            <a:r>
              <a:rPr lang="hr-HR" sz="1200" i="1">
                <a:solidFill>
                  <a:srgbClr val="FFFFFF"/>
                </a:solidFill>
                <a:latin typeface="Arial"/>
                <a:cs typeface="Arial" charset="0"/>
              </a:rPr>
              <a:t>Post</a:t>
            </a:r>
            <a:r>
              <a:rPr kumimoji="0" lang="hr-HR" sz="1200" b="0" i="1" u="none" strike="noStrike" kern="1200" cap="none" spc="0" normalizeH="0" baseline="0" noProof="0">
                <a:ln>
                  <a:noFill/>
                </a:ln>
                <a:solidFill>
                  <a:srgbClr val="FFFFFF"/>
                </a:solidFill>
                <a:effectLst/>
                <a:uLnTx/>
                <a:uFillTx/>
                <a:latin typeface="Arial"/>
                <a:ea typeface="+mn-ea"/>
                <a:cs typeface="Arial" charset="0"/>
              </a:rPr>
              <a:t>. </a:t>
            </a:r>
            <a:r>
              <a:rPr lang="hr-HR" sz="1200" i="1" noProof="0">
                <a:solidFill>
                  <a:srgbClr val="FFFFFF"/>
                </a:solidFill>
                <a:latin typeface="Arial"/>
                <a:cs typeface="Arial" charset="0"/>
              </a:rPr>
              <a:t>2</a:t>
            </a:r>
            <a:r>
              <a:rPr kumimoji="0" lang="hr-HR" sz="1200" b="0" i="1" u="none" strike="noStrike" kern="1200" cap="none" spc="0" normalizeH="0" baseline="0" noProof="0">
                <a:ln>
                  <a:noFill/>
                </a:ln>
                <a:solidFill>
                  <a:srgbClr val="FFFFFF"/>
                </a:solidFill>
                <a:effectLst/>
                <a:uLnTx/>
                <a:uFillTx/>
                <a:latin typeface="Arial"/>
                <a:ea typeface="+mn-ea"/>
                <a:cs typeface="Arial" charset="0"/>
              </a:rPr>
              <a:t>,15.-</a:t>
            </a:r>
            <a:r>
              <a:rPr lang="hr-HR" sz="1200" i="1">
                <a:solidFill>
                  <a:srgbClr val="FFFFFF"/>
                </a:solidFill>
                <a:latin typeface="Arial"/>
                <a:cs typeface="Arial" charset="0"/>
              </a:rPr>
              <a:t>17.</a:t>
            </a:r>
            <a:r>
              <a:rPr kumimoji="0" lang="hr-HR" sz="1200" b="0" i="1" u="none" strike="noStrike" kern="1200" cap="none" spc="0" normalizeH="0" baseline="0" noProof="0">
                <a:ln>
                  <a:noFill/>
                </a:ln>
                <a:solidFill>
                  <a:srgbClr val="FFFFFF"/>
                </a:solidFill>
                <a:effectLst/>
                <a:uLnTx/>
                <a:uFillTx/>
                <a:latin typeface="Arial"/>
                <a:ea typeface="+mn-ea"/>
                <a:cs typeface="Arial" charset="0"/>
              </a:rPr>
              <a:t>. Zaš</a:t>
            </a:r>
            <a:r>
              <a:rPr kumimoji="0" lang="hr-HR" sz="1400" b="1" i="0" u="none" strike="noStrike" kern="1200" cap="none" spc="0" normalizeH="0" baseline="0" noProof="0">
                <a:ln>
                  <a:noFill/>
                </a:ln>
                <a:solidFill>
                  <a:srgbClr val="FFFFFF"/>
                </a:solidFill>
                <a:effectLst/>
                <a:uLnTx/>
                <a:uFillTx/>
                <a:latin typeface="Arial"/>
                <a:ea typeface="+mn-ea"/>
                <a:cs typeface="Arial" charset="0"/>
              </a:rPr>
              <a:t>to je bilo potrebno upozorenje da ne jedu džsa stabla spoznaje dobra i zla</a:t>
            </a:r>
            <a:r>
              <a:rPr kumimoji="0" lang="en-US" sz="1400" b="1" i="0" u="none" strike="noStrike" kern="1200" cap="none" spc="0" normalizeH="0" baseline="0" noProof="0">
                <a:ln>
                  <a:noFill/>
                </a:ln>
                <a:solidFill>
                  <a:srgbClr val="FFFFFF"/>
                </a:solidFill>
                <a:effectLst/>
                <a:uLnTx/>
                <a:uFillTx/>
                <a:latin typeface="Arial"/>
                <a:ea typeface="+mn-ea"/>
                <a:cs typeface="Arial" charset="0"/>
              </a:rPr>
              <a:t>?</a:t>
            </a:r>
            <a:r>
              <a:rPr kumimoji="0" lang="hr-HR" sz="1400" b="1" i="0" u="none" strike="noStrike" kern="1200" cap="none" spc="0" normalizeH="0" baseline="0" noProof="0">
                <a:ln>
                  <a:noFill/>
                </a:ln>
                <a:solidFill>
                  <a:srgbClr val="FFFFFF"/>
                </a:solidFill>
                <a:effectLst/>
                <a:uLnTx/>
                <a:uFillTx/>
                <a:latin typeface="Arial"/>
                <a:ea typeface="+mn-ea"/>
                <a:cs typeface="Arial" charset="0"/>
              </a:rPr>
              <a:t>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5.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a:t>
            </a:r>
            <a:r>
              <a:rPr kumimoji="0" lang="hr-HR" sz="2000" b="1" i="0" u="none" strike="noStrike" kern="1200" cap="none" spc="0" normalizeH="0" baseline="0" noProof="0">
                <a:ln>
                  <a:noFill/>
                </a:ln>
                <a:solidFill>
                  <a:srgbClr val="FFFFFF"/>
                </a:solidFill>
                <a:effectLst/>
                <a:uLnTx/>
                <a:uFillTx/>
                <a:latin typeface="Arial"/>
                <a:ea typeface="+mn-ea"/>
                <a:cs typeface="Arial" charset="0"/>
              </a:rPr>
              <a:t> </a:t>
            </a:r>
            <a:r>
              <a:rPr lang="hr-HR" sz="1200" i="1">
                <a:solidFill>
                  <a:srgbClr val="FFFFFF"/>
                </a:solidFill>
                <a:latin typeface="Arial"/>
                <a:cs typeface="Arial" charset="0"/>
              </a:rPr>
              <a:t>Post</a:t>
            </a:r>
            <a:r>
              <a:rPr kumimoji="0" lang="hr-HR" sz="1200" b="0" i="1" u="none" strike="noStrike" kern="1200" cap="none" spc="0" normalizeH="0" baseline="0" noProof="0">
                <a:ln>
                  <a:noFill/>
                </a:ln>
                <a:solidFill>
                  <a:srgbClr val="FFFFFF"/>
                </a:solidFill>
                <a:effectLst/>
                <a:uLnTx/>
                <a:uFillTx/>
                <a:latin typeface="Arial"/>
                <a:ea typeface="+mn-ea"/>
                <a:cs typeface="Arial" charset="0"/>
              </a:rPr>
              <a:t>. 3,1-</a:t>
            </a:r>
            <a:r>
              <a:rPr lang="hr-HR" sz="1200" i="1">
                <a:solidFill>
                  <a:srgbClr val="FFFFFF"/>
                </a:solidFill>
                <a:latin typeface="Arial"/>
                <a:cs typeface="Arial" charset="0"/>
              </a:rPr>
              <a:t>5; Jer. 23,23; Heb. 4,13 uspor. oba red. </a:t>
            </a:r>
            <a:r>
              <a:rPr kumimoji="0" lang="hr-HR" sz="1200" b="0" i="1" u="none" strike="noStrike" kern="1200" cap="none" spc="0" normalizeH="0" baseline="0" noProof="0">
                <a:ln>
                  <a:noFill/>
                </a:ln>
                <a:solidFill>
                  <a:srgbClr val="FFFFFF"/>
                </a:solidFill>
                <a:effectLst/>
                <a:uLnTx/>
                <a:uFillTx/>
                <a:latin typeface="Arial"/>
                <a:ea typeface="+mn-ea"/>
                <a:cs typeface="Arial" charset="0"/>
              </a:rPr>
              <a:t>. </a:t>
            </a:r>
            <a:r>
              <a:rPr lang="hr-HR" sz="1400" b="1" noProof="0">
                <a:solidFill>
                  <a:srgbClr val="FFFFFF"/>
                </a:solidFill>
                <a:latin typeface="Arial"/>
                <a:cs typeface="Arial" charset="0"/>
              </a:rPr>
              <a:t>Zaš</a:t>
            </a:r>
            <a:r>
              <a:rPr lang="en-US" sz="1400" b="1">
                <a:solidFill>
                  <a:srgbClr val="FFFFFF"/>
                </a:solidFill>
                <a:latin typeface="Arial"/>
                <a:cs typeface="Arial" charset="0"/>
              </a:rPr>
              <a:t>to su se Adam i Eva sakrili</a:t>
            </a:r>
            <a:r>
              <a:rPr lang="hr-HR" sz="1400" b="1">
                <a:solidFill>
                  <a:srgbClr val="FFFFFF"/>
                </a:solidFill>
                <a:latin typeface="Arial"/>
                <a:cs typeface="Arial" charset="0"/>
              </a:rPr>
              <a:t> nakon što su jeli zabranjeni plod?</a:t>
            </a:r>
            <a:r>
              <a:rPr lang="en-US" sz="1400" b="1">
                <a:solidFill>
                  <a:srgbClr val="FFFFFF"/>
                </a:solidFill>
                <a:latin typeface="Arial"/>
                <a:cs typeface="Arial" charset="0"/>
              </a:rPr>
              <a:t> </a:t>
            </a:r>
            <a:r>
              <a:rPr kumimoji="0" lang="hr-HR" sz="1400" b="1" i="0" u="none" strike="noStrike" kern="1200" cap="none" spc="0" normalizeH="0" baseline="0" noProof="0">
                <a:ln>
                  <a:noFill/>
                </a:ln>
                <a:solidFill>
                  <a:srgbClr val="FFFFFF"/>
                </a:solidFill>
                <a:effectLst/>
                <a:uLnTx/>
                <a:uFillTx/>
                <a:latin typeface="Arial"/>
                <a:ea typeface="+mn-ea"/>
                <a:cs typeface="Arial" charset="0"/>
              </a:rPr>
              <a:t>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6.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a:ln>
                  <a:noFill/>
                </a:ln>
                <a:solidFill>
                  <a:srgbClr val="FFFFFF"/>
                </a:solidFill>
                <a:effectLst/>
                <a:uLnTx/>
                <a:uFillTx/>
                <a:latin typeface="Arial"/>
                <a:ea typeface="+mn-ea"/>
                <a:cs typeface="Arial" charset="0"/>
              </a:rPr>
              <a:t> </a:t>
            </a:r>
            <a:r>
              <a:rPr lang="hr-HR" sz="1200" i="1" noProof="0">
                <a:solidFill>
                  <a:srgbClr val="FFFFFF"/>
                </a:solidFill>
                <a:latin typeface="Arial"/>
                <a:cs typeface="Arial" charset="0"/>
              </a:rPr>
              <a:t>Luka </a:t>
            </a:r>
            <a:r>
              <a:rPr lang="hr-HR" sz="1200" i="1">
                <a:solidFill>
                  <a:srgbClr val="FFFFFF"/>
                </a:solidFill>
                <a:latin typeface="Arial"/>
                <a:cs typeface="Arial" charset="0"/>
              </a:rPr>
              <a:t> 13,14-28, 1,1.2</a:t>
            </a:r>
            <a:r>
              <a:rPr kumimoji="0" lang="hr-HR" sz="1200" b="0" i="1" u="none" strike="noStrike" kern="1200" cap="none" spc="0" normalizeH="0" baseline="0" noProof="0">
                <a:ln>
                  <a:noFill/>
                </a:ln>
                <a:solidFill>
                  <a:srgbClr val="FFFFFF"/>
                </a:solidFill>
                <a:effectLst/>
                <a:uLnTx/>
                <a:uFillTx/>
                <a:latin typeface="Arial"/>
                <a:ea typeface="+mn-ea"/>
                <a:cs typeface="Arial" charset="0"/>
              </a:rPr>
              <a:t>... </a:t>
            </a:r>
            <a:r>
              <a:rPr lang="hr-HR" sz="1400" b="1">
                <a:solidFill>
                  <a:srgbClr val="FFFFFF"/>
                </a:solidFill>
                <a:latin typeface="Arial"/>
                <a:cs typeface="Arial" charset="0"/>
              </a:rPr>
              <a:t>Kad su im se oči otvorile TE su vidili da su goli?</a:t>
            </a:r>
            <a:r>
              <a:rPr kumimoji="0" lang="hr-HR" sz="1400" b="1" i="0" u="none" strike="noStrike" kern="1200" cap="none" spc="0" normalizeH="0" baseline="0" noProof="0">
                <a:ln>
                  <a:noFill/>
                </a:ln>
                <a:solidFill>
                  <a:srgbClr val="FFFFFF"/>
                </a:solidFill>
                <a:effectLst/>
                <a:uLnTx/>
                <a:uFillTx/>
                <a:latin typeface="Arial"/>
                <a:ea typeface="+mn-ea"/>
                <a:cs typeface="Arial" charset="0"/>
              </a:rPr>
              <a:t>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lang="sr-Latn-RS" b="1" i="1">
                <a:solidFill>
                  <a:srgbClr val="FFFFFF"/>
                </a:solidFill>
                <a:latin typeface="Arial"/>
                <a:cs typeface="Arial" charset="0"/>
              </a:rPr>
              <a:t>7</a:t>
            </a:r>
            <a:r>
              <a:rPr kumimoji="0" lang="sr-Latn-RS" sz="1800" b="1" i="1" u="none" strike="noStrike" kern="1200" cap="none" spc="0" normalizeH="0" baseline="0" noProof="0">
                <a:ln>
                  <a:noFill/>
                </a:ln>
                <a:solidFill>
                  <a:srgbClr val="FFFFFF"/>
                </a:solidFill>
                <a:effectLst/>
                <a:uLnTx/>
                <a:uFillTx/>
                <a:latin typeface="Arial"/>
                <a:ea typeface="+mn-ea"/>
                <a:cs typeface="Arial" charset="0"/>
              </a:rPr>
              <a:t>. </a:t>
            </a:r>
            <a:r>
              <a:rPr kumimoji="0" lang="sr-Latn-RS" sz="1800" b="1" u="none" strike="noStrike" kern="1200" cap="none" spc="0" normalizeH="0" baseline="0" noProof="0">
                <a:ln>
                  <a:noFill/>
                </a:ln>
                <a:solidFill>
                  <a:srgbClr val="FFFFFF"/>
                </a:solidFill>
                <a:effectLst/>
                <a:uLnTx/>
                <a:uFillTx/>
                <a:latin typeface="Arial"/>
                <a:ea typeface="+mn-ea"/>
                <a:cs typeface="Arial" charset="0"/>
              </a:rPr>
              <a:t>Pročitaj</a:t>
            </a:r>
            <a:r>
              <a:rPr lang="sr-Latn-RS" sz="1600" i="1">
                <a:solidFill>
                  <a:srgbClr val="FFFFFF"/>
                </a:solidFill>
                <a:latin typeface="Arial"/>
                <a:cs typeface="Arial" charset="0"/>
              </a:rPr>
              <a:t> </a:t>
            </a:r>
            <a:r>
              <a:rPr lang="sr-Latn-RS" sz="1400" i="1">
                <a:solidFill>
                  <a:srgbClr val="FFFFFF"/>
                </a:solidFill>
                <a:latin typeface="Arial"/>
                <a:cs typeface="Arial" charset="0"/>
              </a:rPr>
              <a:t>Luka 15,11-32. </a:t>
            </a:r>
            <a:r>
              <a:rPr lang="sr-Latn-RS" sz="1400" b="1">
                <a:solidFill>
                  <a:srgbClr val="FFFFFF"/>
                </a:solidFill>
                <a:latin typeface="Arial"/>
                <a:cs typeface="Arial" charset="0"/>
              </a:rPr>
              <a:t>Na koji način ta usporedba odražava ono što piše u Post. 3,9.10?</a:t>
            </a:r>
            <a:endParaRPr kumimoji="0" lang="sr-Latn-RS" sz="1400" b="1" u="none" strike="noStrike" kern="1200" cap="none" spc="0" normalizeH="0" baseline="0" noProof="0">
              <a:ln>
                <a:noFill/>
              </a:ln>
              <a:solidFill>
                <a:srgbClr val="FFFFFF"/>
              </a:solidFill>
              <a:effectLst/>
              <a:uLnTx/>
              <a:uFillTx/>
              <a:latin typeface="Arial"/>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b="0" i="1" u="none" strike="noStrike" kern="1200" cap="none" spc="0" normalizeH="0" baseline="0" noProof="0">
                <a:ln>
                  <a:noFill/>
                </a:ln>
                <a:solidFill>
                  <a:srgbClr val="FFFFFF"/>
                </a:solidFill>
                <a:effectLst/>
                <a:uLnTx/>
                <a:uFillTx/>
                <a:latin typeface="Arial"/>
                <a:cs typeface="Arial" charset="0"/>
              </a:rPr>
              <a:t>8. </a:t>
            </a:r>
            <a:r>
              <a:rPr kumimoji="0" lang="sr-Latn-RS" b="1" u="none" strike="noStrike" kern="1200" cap="none" spc="0" normalizeH="0" baseline="0" noProof="0">
                <a:ln>
                  <a:noFill/>
                </a:ln>
                <a:solidFill>
                  <a:srgbClr val="FFFFFF"/>
                </a:solidFill>
                <a:effectLst/>
                <a:uLnTx/>
                <a:uFillTx/>
                <a:latin typeface="Arial"/>
                <a:cs typeface="Arial" charset="0"/>
              </a:rPr>
              <a:t>Pročitaj</a:t>
            </a:r>
            <a:r>
              <a:rPr kumimoji="0" lang="sr-Latn-RS" b="0" u="none" strike="noStrike" kern="1200" cap="none" spc="0" normalizeH="0" baseline="0" noProof="0">
                <a:ln>
                  <a:noFill/>
                </a:ln>
                <a:solidFill>
                  <a:srgbClr val="FFFFFF"/>
                </a:solidFill>
                <a:effectLst/>
                <a:uLnTx/>
                <a:uFillTx/>
                <a:latin typeface="Arial"/>
                <a:cs typeface="Arial" charset="0"/>
              </a:rPr>
              <a:t> </a:t>
            </a:r>
            <a:r>
              <a:rPr kumimoji="0" lang="sr-Latn-RS" sz="1400" b="0" i="1" u="none" strike="noStrike" kern="1200" cap="none" spc="0" normalizeH="0" baseline="0" noProof="0">
                <a:ln>
                  <a:noFill/>
                </a:ln>
                <a:solidFill>
                  <a:srgbClr val="FFFFFF"/>
                </a:solidFill>
                <a:effectLst/>
                <a:uLnTx/>
                <a:uFillTx/>
                <a:latin typeface="Arial"/>
                <a:cs typeface="Arial" charset="0"/>
              </a:rPr>
              <a:t>Izl. 19,18-22</a:t>
            </a:r>
            <a:r>
              <a:rPr kumimoji="0" lang="sr-Latn-RS" sz="1400" b="0" u="none" strike="noStrike" kern="1200" cap="none" spc="0" normalizeH="0" baseline="0" noProof="0">
                <a:ln>
                  <a:noFill/>
                </a:ln>
                <a:solidFill>
                  <a:srgbClr val="FFFFFF"/>
                </a:solidFill>
                <a:effectLst/>
                <a:uLnTx/>
                <a:uFillTx/>
                <a:latin typeface="Arial"/>
                <a:cs typeface="Arial" charset="0"/>
              </a:rPr>
              <a:t>. </a:t>
            </a:r>
            <a:r>
              <a:rPr kumimoji="0" lang="sr-Latn-RS" sz="1400" b="1" u="none" strike="noStrike" kern="1200" cap="none" spc="0" normalizeH="0" baseline="0" noProof="0">
                <a:ln>
                  <a:noFill/>
                </a:ln>
                <a:solidFill>
                  <a:srgbClr val="FFFFFF"/>
                </a:solidFill>
                <a:effectLst/>
                <a:uLnTx/>
                <a:uFillTx/>
                <a:latin typeface="Arial"/>
                <a:cs typeface="Arial" charset="0"/>
              </a:rPr>
              <a:t>Kako je konkretno grijeh promijenio našu komunikaciju s Bogom?</a:t>
            </a:r>
            <a:endParaRPr kumimoji="0" lang="sr-Latn-RS" sz="1200" b="1" u="none" strike="noStrike" kern="1200" cap="none" spc="0" normalizeH="0" baseline="0" noProof="0">
              <a:ln>
                <a:noFill/>
              </a:ln>
              <a:solidFill>
                <a:srgbClr val="FFFFFF"/>
              </a:solidFill>
              <a:effectLst/>
              <a:uLnTx/>
              <a:uFillTx/>
              <a:latin typeface="Arial"/>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200" b="1" i="0" u="none" strike="noStrike" kern="1200" cap="none" spc="0" normalizeH="0" baseline="0" noProof="0">
                <a:ln>
                  <a:noFill/>
                </a:ln>
                <a:solidFill>
                  <a:srgbClr val="FFFFFF"/>
                </a:solidFill>
                <a:effectLst/>
                <a:uLnTx/>
                <a:uFillTx/>
                <a:latin typeface="Arial"/>
                <a:cs typeface="Arial" charset="0"/>
              </a:rPr>
              <a:t>                           </a:t>
            </a:r>
            <a:endParaRPr kumimoji="0" lang="hr-HR" sz="2400" b="1" i="0" u="none" strike="noStrike" kern="1200" cap="none" spc="0" normalizeH="0" baseline="0" noProof="0" dirty="0">
              <a:ln>
                <a:noFill/>
              </a:ln>
              <a:solidFill>
                <a:srgbClr val="FFFFFF"/>
              </a:solidFill>
              <a:effectLst/>
              <a:uLnTx/>
              <a:uFillTx/>
              <a:latin typeface="Arial"/>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400" b="1" i="0" u="none" strike="noStrike" kern="1200" cap="none" spc="0" normalizeH="0" baseline="0" noProof="0">
                <a:ln>
                  <a:noFill/>
                </a:ln>
                <a:solidFill>
                  <a:srgbClr val="FFFFFF"/>
                </a:solidFill>
                <a:effectLst/>
                <a:uLnTx/>
                <a:uFillTx/>
                <a:latin typeface="Arial"/>
                <a:ea typeface="+mn-ea"/>
                <a:cs typeface="Arial" charset="0"/>
              </a:rPr>
              <a:t> </a:t>
            </a:r>
            <a:endParaRPr kumimoji="0" lang="hr-HR" sz="2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0" i="1"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endParaRPr kumimoji="0" lang="hr-HR" sz="1600" b="0" i="1"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1"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br>
              <a:rPr kumimoji="0" lang="hr-HR" sz="1600" b="1" i="0" u="none" strike="noStrike" kern="1200" cap="none" spc="0" normalizeH="0" baseline="0" noProof="0" dirty="0">
                <a:ln>
                  <a:noFill/>
                </a:ln>
                <a:solidFill>
                  <a:srgbClr val="FFFFFF"/>
                </a:solidFill>
                <a:effectLst/>
                <a:uLnTx/>
                <a:uFillTx/>
                <a:latin typeface="Arial"/>
                <a:ea typeface="+mn-ea"/>
                <a:cs typeface="Arial" charset="0"/>
              </a:rPr>
            </a:b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7413" name="Text Box 5">
            <a:extLst>
              <a:ext uri="{FF2B5EF4-FFF2-40B4-BE49-F238E27FC236}">
                <a16:creationId xmlns:a16="http://schemas.microsoft.com/office/drawing/2014/main" id="{A151EE14-E045-C9E7-94CC-05FC793C61E2}"/>
              </a:ext>
            </a:extLst>
          </p:cNvPr>
          <p:cNvSpPr txBox="1">
            <a:spLocks noChangeArrowheads="1"/>
          </p:cNvSpPr>
          <p:nvPr/>
        </p:nvSpPr>
        <p:spPr bwMode="auto">
          <a:xfrm>
            <a:off x="1371601" y="1668088"/>
            <a:ext cx="1271846" cy="1066799"/>
          </a:xfrm>
          <a:prstGeom prst="rect">
            <a:avLst/>
          </a:prstGeom>
          <a:solidFill>
            <a:srgbClr val="FFFF99"/>
          </a:solidFill>
          <a:ln w="57150">
            <a:solidFill>
              <a:schemeClr val="tx1"/>
            </a:solidFill>
            <a:miter lim="800000"/>
            <a:headEnd/>
            <a:tailEnd/>
          </a:ln>
        </p:spPr>
        <p:txBody>
          <a:bodyPr wrap="square">
            <a:norm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94540791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532">
                                            <p:txEl>
                                              <p:pRg st="1" end="1"/>
                                            </p:txEl>
                                          </p:spTgt>
                                        </p:tgtEl>
                                        <p:attrNameLst>
                                          <p:attrName>style.visibility</p:attrName>
                                        </p:attrNameLst>
                                      </p:cBhvr>
                                      <p:to>
                                        <p:strVal val="visible"/>
                                      </p:to>
                                    </p:set>
                                    <p:anim calcmode="lin" valueType="num">
                                      <p:cBhvr additive="base">
                                        <p:cTn id="13" dur="500" fill="hold"/>
                                        <p:tgtEl>
                                          <p:spTgt spid="2253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532">
                                            <p:txEl>
                                              <p:pRg st="2" end="2"/>
                                            </p:txEl>
                                          </p:spTgt>
                                        </p:tgtEl>
                                        <p:attrNameLst>
                                          <p:attrName>style.visibility</p:attrName>
                                        </p:attrNameLst>
                                      </p:cBhvr>
                                      <p:to>
                                        <p:strVal val="visible"/>
                                      </p:to>
                                    </p:set>
                                    <p:anim calcmode="lin" valueType="num">
                                      <p:cBhvr additive="base">
                                        <p:cTn id="19" dur="500" fill="hold"/>
                                        <p:tgtEl>
                                          <p:spTgt spid="2253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532">
                                            <p:txEl>
                                              <p:pRg st="3" end="3"/>
                                            </p:txEl>
                                          </p:spTgt>
                                        </p:tgtEl>
                                        <p:attrNameLst>
                                          <p:attrName>style.visibility</p:attrName>
                                        </p:attrNameLst>
                                      </p:cBhvr>
                                      <p:to>
                                        <p:strVal val="visible"/>
                                      </p:to>
                                    </p:set>
                                    <p:anim calcmode="lin" valueType="num">
                                      <p:cBhvr additive="base">
                                        <p:cTn id="25" dur="500" fill="hold"/>
                                        <p:tgtEl>
                                          <p:spTgt spid="22532">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2532">
                                            <p:txEl>
                                              <p:pRg st="4" end="4"/>
                                            </p:txEl>
                                          </p:spTgt>
                                        </p:tgtEl>
                                        <p:attrNameLst>
                                          <p:attrName>style.visibility</p:attrName>
                                        </p:attrNameLst>
                                      </p:cBhvr>
                                      <p:to>
                                        <p:strVal val="visible"/>
                                      </p:to>
                                    </p:set>
                                    <p:anim calcmode="lin" valueType="num">
                                      <p:cBhvr additive="base">
                                        <p:cTn id="31" dur="500" fill="hold"/>
                                        <p:tgtEl>
                                          <p:spTgt spid="22532">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2532">
                                            <p:txEl>
                                              <p:pRg st="5" end="5"/>
                                            </p:txEl>
                                          </p:spTgt>
                                        </p:tgtEl>
                                        <p:attrNameLst>
                                          <p:attrName>style.visibility</p:attrName>
                                        </p:attrNameLst>
                                      </p:cBhvr>
                                      <p:to>
                                        <p:strVal val="visible"/>
                                      </p:to>
                                    </p:set>
                                    <p:anim calcmode="lin" valueType="num">
                                      <p:cBhvr additive="base">
                                        <p:cTn id="37" dur="500" fill="hold"/>
                                        <p:tgtEl>
                                          <p:spTgt spid="22532">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2532">
                                            <p:txEl>
                                              <p:pRg st="6" end="6"/>
                                            </p:txEl>
                                          </p:spTgt>
                                        </p:tgtEl>
                                        <p:attrNameLst>
                                          <p:attrName>style.visibility</p:attrName>
                                        </p:attrNameLst>
                                      </p:cBhvr>
                                      <p:to>
                                        <p:strVal val="visible"/>
                                      </p:to>
                                    </p:set>
                                    <p:anim calcmode="lin" valueType="num">
                                      <p:cBhvr additive="base">
                                        <p:cTn id="43" dur="500" fill="hold"/>
                                        <p:tgtEl>
                                          <p:spTgt spid="22532">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253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2532">
                                            <p:txEl>
                                              <p:pRg st="7" end="7"/>
                                            </p:txEl>
                                          </p:spTgt>
                                        </p:tgtEl>
                                        <p:attrNameLst>
                                          <p:attrName>style.visibility</p:attrName>
                                        </p:attrNameLst>
                                      </p:cBhvr>
                                      <p:to>
                                        <p:strVal val="visible"/>
                                      </p:to>
                                    </p:set>
                                    <p:anim calcmode="lin" valueType="num">
                                      <p:cBhvr additive="base">
                                        <p:cTn id="49" dur="500" fill="hold"/>
                                        <p:tgtEl>
                                          <p:spTgt spid="22532">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253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22532">
                                            <p:txEl>
                                              <p:pRg st="8" end="8"/>
                                            </p:txEl>
                                          </p:spTgt>
                                        </p:tgtEl>
                                        <p:attrNameLst>
                                          <p:attrName>style.visibility</p:attrName>
                                        </p:attrNameLst>
                                      </p:cBhvr>
                                      <p:to>
                                        <p:strVal val="visible"/>
                                      </p:to>
                                    </p:set>
                                    <p:anim calcmode="lin" valueType="num">
                                      <p:cBhvr additive="base">
                                        <p:cTn id="55" dur="500" fill="hold"/>
                                        <p:tgtEl>
                                          <p:spTgt spid="22532">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253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22532">
                                            <p:txEl>
                                              <p:pRg st="9" end="9"/>
                                            </p:txEl>
                                          </p:spTgt>
                                        </p:tgtEl>
                                        <p:attrNameLst>
                                          <p:attrName>style.visibility</p:attrName>
                                        </p:attrNameLst>
                                      </p:cBhvr>
                                      <p:to>
                                        <p:strVal val="visible"/>
                                      </p:to>
                                    </p:set>
                                    <p:anim calcmode="lin" valueType="num">
                                      <p:cBhvr additive="base">
                                        <p:cTn id="61" dur="500" fill="hold"/>
                                        <p:tgtEl>
                                          <p:spTgt spid="22532">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2532">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2165</TotalTime>
  <Words>2193</Words>
  <Application>Microsoft Office PowerPoint</Application>
  <PresentationFormat>Panorámica</PresentationFormat>
  <Paragraphs>146</Paragraphs>
  <Slides>18</Slides>
  <Notes>7</Notes>
  <HiddenSlides>0</HiddenSlides>
  <MMClips>0</MMClips>
  <ScaleCrop>false</ScaleCrop>
  <HeadingPairs>
    <vt:vector size="6" baseType="variant">
      <vt:variant>
        <vt:lpstr>Fuentes usadas</vt:lpstr>
      </vt:variant>
      <vt:variant>
        <vt:i4>12</vt:i4>
      </vt:variant>
      <vt:variant>
        <vt:lpstr>Tema</vt:lpstr>
      </vt:variant>
      <vt:variant>
        <vt:i4>3</vt:i4>
      </vt:variant>
      <vt:variant>
        <vt:lpstr>Títulos de diapositiva</vt:lpstr>
      </vt:variant>
      <vt:variant>
        <vt:i4>18</vt:i4>
      </vt:variant>
    </vt:vector>
  </HeadingPairs>
  <TitlesOfParts>
    <vt:vector size="33" baseType="lpstr">
      <vt:lpstr>Calibri</vt:lpstr>
      <vt:lpstr>Aptos Display</vt:lpstr>
      <vt:lpstr>Constantia</vt:lpstr>
      <vt:lpstr>Times New Roman</vt:lpstr>
      <vt:lpstr>Comic Sans MS</vt:lpstr>
      <vt:lpstr>Arial Narrow</vt:lpstr>
      <vt:lpstr>Impact</vt:lpstr>
      <vt:lpstr>Arial</vt:lpstr>
      <vt:lpstr>Aptos</vt:lpstr>
      <vt:lpstr>Gill Sans MT Ext Condensed Bold</vt:lpstr>
      <vt:lpstr>Britannic Bold</vt:lpstr>
      <vt:lpstr>Bodoni MT Poster Compressed</vt:lpstr>
      <vt:lpstr>1_Tema de Office</vt:lpstr>
      <vt:lpstr>3_Default Design</vt:lpstr>
      <vt:lpstr>4_Default Design</vt:lpstr>
      <vt:lpstr>Presentación de PowerPoint</vt:lpstr>
      <vt:lpstr>Upamtite redak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PRIMJENA</vt:lpstr>
      <vt:lpstr>PRENOŠENJE ISTINE</vt:lpstr>
      <vt:lpstr>PLAN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47</cp:revision>
  <dcterms:created xsi:type="dcterms:W3CDTF">2026-09-07T12:37:12Z</dcterms:created>
  <dcterms:modified xsi:type="dcterms:W3CDTF">2026-09-28T05:23:12Z</dcterms:modified>
</cp:coreProperties>
</file>