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26" r:id="rId3"/>
  </p:sldMasterIdLst>
  <p:notesMasterIdLst>
    <p:notesMasterId r:id="rId16"/>
  </p:notesMasterIdLst>
  <p:sldIdLst>
    <p:sldId id="294" r:id="rId4"/>
    <p:sldId id="289" r:id="rId5"/>
    <p:sldId id="259" r:id="rId6"/>
    <p:sldId id="260" r:id="rId7"/>
    <p:sldId id="261" r:id="rId8"/>
    <p:sldId id="262" r:id="rId9"/>
    <p:sldId id="263" r:id="rId10"/>
    <p:sldId id="264" r:id="rId11"/>
    <p:sldId id="265" r:id="rId12"/>
    <p:sldId id="266" r:id="rId13"/>
    <p:sldId id="267" r:id="rId14"/>
    <p:sldId id="268" r:id="rId15"/>
  </p:sldIdLst>
  <p:sldSz cx="12192000" cy="6858000"/>
  <p:notesSz cx="6858000" cy="9144000"/>
  <p:defaultTextStyle>
    <a:defPPr>
      <a:defRPr lang="h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93F1B24-63CB-73D2-BB89-4165CE681168}" name="Tihomir Brechelmacher" initials="TB" userId="43d879082158e06d"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68" autoAdjust="0"/>
    <p:restoredTop sz="94673" autoAdjust="0"/>
  </p:normalViewPr>
  <p:slideViewPr>
    <p:cSldViewPr snapToGrid="0">
      <p:cViewPr varScale="1">
        <p:scale>
          <a:sx n="75" d="100"/>
          <a:sy n="75" d="100"/>
        </p:scale>
        <p:origin x="90" y="64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21" Type="http://schemas.microsoft.com/office/2018/10/relationships/authors" Targe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45.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 qsCatId="simple" csTypeId="urn:microsoft.com/office/officeart/2005/8/colors/colorful3"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r>
            <a:rPr lang="hr-HR" sz="2200" b="1" noProof="0" dirty="0">
              <a:effectLst>
                <a:outerShdw blurRad="38100" dist="38100" dir="2700000" algn="tl">
                  <a:srgbClr val="000000"/>
                </a:outerShdw>
              </a:effectLst>
            </a:rPr>
            <a:t>Svjedočenje </a:t>
          </a:r>
          <a:r>
            <a:rPr lang="hr-HR" sz="2200" b="1" noProof="0">
              <a:effectLst>
                <a:outerShdw blurRad="38100" dist="38100" dir="2700000" algn="tl">
                  <a:srgbClr val="000000"/>
                </a:outerShdw>
              </a:effectLst>
            </a:rPr>
            <a:t>za Isusa.</a:t>
          </a:r>
          <a:endParaRPr lang="hr-HR" sz="2200" noProof="0" dirty="0">
            <a:effectLst>
              <a:outerShdw blurRad="38100" dist="38100" dir="2700000" algn="tl">
                <a:srgbClr val="000000"/>
              </a:outerShdw>
            </a:effectLst>
          </a:endParaRPr>
        </a:p>
      </dgm:t>
    </dgm:pt>
    <dgm:pt modelId="{9AA046AF-3034-4606-BF3A-9B6BB836833F}" type="parTrans" cxnId="{60F38D7F-6A30-4B22-AEAD-385683F8C91F}">
      <dgm:prSet/>
      <dgm:spPr/>
      <dgm:t>
        <a:bodyPr/>
        <a:lstStyle/>
        <a:p>
          <a:endParaRPr lang="es-ES" sz="2200"/>
        </a:p>
      </dgm:t>
    </dgm:pt>
    <dgm:pt modelId="{CB4F0FCA-53A6-4C5E-B777-0172B2D08E57}" type="sibTrans" cxnId="{60F38D7F-6A30-4B22-AEAD-385683F8C91F}">
      <dgm:prSet/>
      <dgm:spPr/>
      <dgm:t>
        <a:bodyPr/>
        <a:lstStyle/>
        <a:p>
          <a:endParaRPr lang="es-ES" sz="22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lang="hr-HR" sz="2200" b="1" noProof="0" dirty="0"/>
            <a:t>Njihova glavna misija bila je voditi </a:t>
          </a:r>
          <a:r>
            <a:rPr lang="hr-HR" sz="2200" b="1" noProof="0"/>
            <a:t>ljude Isusu.</a:t>
          </a:r>
          <a:endParaRPr lang="hr-HR" sz="2200" noProof="0" dirty="0"/>
        </a:p>
      </dgm:t>
    </dgm:pt>
    <dgm:pt modelId="{9B2259FD-234E-4E0E-8BA9-7311DDA2EA9C}" type="parTrans" cxnId="{FD56D805-461D-4351-8F6B-ABFAB32BDB5A}">
      <dgm:prSet/>
      <dgm:spPr/>
      <dgm:t>
        <a:bodyPr/>
        <a:lstStyle/>
        <a:p>
          <a:endParaRPr lang="es-ES" sz="2200"/>
        </a:p>
      </dgm:t>
    </dgm:pt>
    <dgm:pt modelId="{EDD2377F-2913-4372-AF30-0941DAB8B237}" type="sibTrans" cxnId="{FD56D805-461D-4351-8F6B-ABFAB32BDB5A}">
      <dgm:prSet/>
      <dgm:spPr/>
      <dgm:t>
        <a:bodyPr/>
        <a:lstStyle/>
        <a:p>
          <a:endParaRPr lang="es-ES" sz="22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r>
            <a:rPr lang="hr-HR" sz="2200" b="1" noProof="0">
              <a:effectLst>
                <a:outerShdw blurRad="38100" dist="38100" dir="2700000" algn="tl">
                  <a:srgbClr val="000000"/>
                </a:outerShdw>
              </a:effectLst>
            </a:rPr>
            <a:t>Najavljivanje budućnosti.</a:t>
          </a:r>
          <a:endParaRPr lang="hr-HR" sz="2200" noProof="0" dirty="0">
            <a:effectLst>
              <a:outerShdw blurRad="38100" dist="38100" dir="2700000" algn="tl">
                <a:srgbClr val="000000"/>
              </a:outerShdw>
            </a:effectLst>
          </a:endParaRPr>
        </a:p>
      </dgm:t>
    </dgm:pt>
    <dgm:pt modelId="{55412B8B-7B31-45A8-906C-392D7BABBCF3}" type="parTrans" cxnId="{4AC40176-2488-4BD6-AA76-0FFB8F15D2BD}">
      <dgm:prSet/>
      <dgm:spPr/>
      <dgm:t>
        <a:bodyPr/>
        <a:lstStyle/>
        <a:p>
          <a:endParaRPr lang="es-ES" sz="2200"/>
        </a:p>
      </dgm:t>
    </dgm:pt>
    <dgm:pt modelId="{462E2C00-F4F0-4CF8-B4CA-B3394ACE879F}" type="sibTrans" cxnId="{4AC40176-2488-4BD6-AA76-0FFB8F15D2BD}">
      <dgm:prSet/>
      <dgm:spPr/>
      <dgm:t>
        <a:bodyPr/>
        <a:lstStyle/>
        <a:p>
          <a:endParaRPr lang="es-ES" sz="22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lang="hr-HR" sz="2200" b="1" kern="1200" noProof="0" dirty="0">
              <a:latin typeface="Aptos" panose="02110004020202020204"/>
              <a:ea typeface="+mn-ea"/>
              <a:cs typeface="+mn-cs"/>
            </a:rPr>
            <a:t>Otkrili su događaje koji su se protezali sve </a:t>
          </a:r>
          <a:r>
            <a:rPr lang="hr-HR" sz="2200" b="1" kern="1200" noProof="0">
              <a:latin typeface="Aptos" panose="02110004020202020204"/>
              <a:ea typeface="+mn-ea"/>
              <a:cs typeface="+mn-cs"/>
            </a:rPr>
            <a:t>do danas.</a:t>
          </a:r>
          <a:endParaRPr lang="hr-HR" sz="2200" b="1" kern="1200" noProof="0" dirty="0">
            <a:latin typeface="Aptos" panose="02110004020202020204"/>
            <a:ea typeface="+mn-ea"/>
            <a:cs typeface="+mn-cs"/>
          </a:endParaRPr>
        </a:p>
      </dgm:t>
    </dgm:pt>
    <dgm:pt modelId="{FFC5D632-0AA4-4567-9488-02B07EEC1AA4}" type="parTrans" cxnId="{0862EA18-D636-46D4-B66E-C0FC6DB15D58}">
      <dgm:prSet/>
      <dgm:spPr/>
      <dgm:t>
        <a:bodyPr/>
        <a:lstStyle/>
        <a:p>
          <a:endParaRPr lang="es-ES" sz="2200"/>
        </a:p>
      </dgm:t>
    </dgm:pt>
    <dgm:pt modelId="{51C9E84F-CC89-4C99-82E9-DC501F717053}" type="sibTrans" cxnId="{0862EA18-D636-46D4-B66E-C0FC6DB15D58}">
      <dgm:prSet/>
      <dgm:spPr/>
      <dgm:t>
        <a:bodyPr/>
        <a:lstStyle/>
        <a:p>
          <a:endParaRPr lang="es-ES" sz="22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lang="hr-HR" sz="2200" b="1" noProof="0">
              <a:effectLst>
                <a:outerShdw blurRad="38100" dist="38100" dir="2700000" algn="tl">
                  <a:srgbClr val="000000"/>
                </a:outerShdw>
              </a:effectLst>
            </a:rPr>
            <a:t>Izgradnja!</a:t>
          </a:r>
          <a:endParaRPr lang="hr-HR" sz="2200" noProof="0" dirty="0">
            <a:effectLst>
              <a:outerShdw blurRad="38100" dist="38100" dir="2700000" algn="tl">
                <a:srgbClr val="000000"/>
              </a:outerShdw>
            </a:effectLst>
          </a:endParaRPr>
        </a:p>
      </dgm:t>
    </dgm:pt>
    <dgm:pt modelId="{A170A5C2-369A-4932-93AA-88F7883900E1}" type="parTrans" cxnId="{337D6BAF-24DF-44CF-8D75-863E8D7AA2A1}">
      <dgm:prSet/>
      <dgm:spPr/>
      <dgm:t>
        <a:bodyPr/>
        <a:lstStyle/>
        <a:p>
          <a:endParaRPr lang="es-ES" sz="2200"/>
        </a:p>
      </dgm:t>
    </dgm:pt>
    <dgm:pt modelId="{1626E676-3B1E-4454-B7AB-6FF14EDB912F}" type="sibTrans" cxnId="{337D6BAF-24DF-44CF-8D75-863E8D7AA2A1}">
      <dgm:prSet/>
      <dgm:spPr/>
      <dgm:t>
        <a:bodyPr/>
        <a:lstStyle/>
        <a:p>
          <a:endParaRPr lang="es-ES" sz="22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pPr>
          <a:r>
            <a:rPr lang="hr-HR" sz="2200" b="1" noProof="0"/>
            <a:t>Gradili su snažnu </a:t>
          </a:r>
          <a:r>
            <a:rPr lang="hr-HR" sz="2200" b="1" noProof="0" dirty="0"/>
            <a:t>crkvu koja može odoljeti </a:t>
          </a:r>
          <a:r>
            <a:rPr lang="hr-HR" sz="2200" b="1" noProof="0"/>
            <a:t>napadima neprijatelja.</a:t>
          </a:r>
          <a:endParaRPr lang="hr-HR" sz="2200" noProof="0" dirty="0"/>
        </a:p>
      </dgm:t>
    </dgm:pt>
    <dgm:pt modelId="{F0C5EA2B-7BEA-41F2-A544-39385B2F8F40}" type="parTrans" cxnId="{A9355183-10B7-4A7D-8D97-97D9363BA49E}">
      <dgm:prSet/>
      <dgm:spPr/>
      <dgm:t>
        <a:bodyPr/>
        <a:lstStyle/>
        <a:p>
          <a:endParaRPr lang="es-ES" sz="2200"/>
        </a:p>
      </dgm:t>
    </dgm:pt>
    <dgm:pt modelId="{8CA4453E-1DAB-4734-AACB-5590A2138041}" type="sibTrans" cxnId="{A9355183-10B7-4A7D-8D97-97D9363BA49E}">
      <dgm:prSet/>
      <dgm:spPr/>
      <dgm:t>
        <a:bodyPr/>
        <a:lstStyle/>
        <a:p>
          <a:endParaRPr lang="es-ES" sz="22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lang="hr-HR" sz="2200" b="1" noProof="0">
              <a:effectLst>
                <a:outerShdw blurRad="38100" dist="38100" dir="2700000" algn="tl">
                  <a:srgbClr val="000000"/>
                </a:outerShdw>
              </a:effectLst>
            </a:rPr>
            <a:t>Poticanje!</a:t>
          </a:r>
          <a:endParaRPr lang="hr-HR" sz="2200" noProof="0" dirty="0">
            <a:effectLst>
              <a:outerShdw blurRad="38100" dist="38100" dir="2700000" algn="tl">
                <a:srgbClr val="000000"/>
              </a:outerShdw>
            </a:effectLst>
          </a:endParaRPr>
        </a:p>
      </dgm:t>
    </dgm:pt>
    <dgm:pt modelId="{C7BC9326-C2EB-4F23-9CDA-41D6BDF1A659}" type="parTrans" cxnId="{F01D63FB-1263-46D6-B705-626D50C1C246}">
      <dgm:prSet/>
      <dgm:spPr/>
      <dgm:t>
        <a:bodyPr/>
        <a:lstStyle/>
        <a:p>
          <a:endParaRPr lang="es-ES" sz="2200"/>
        </a:p>
      </dgm:t>
    </dgm:pt>
    <dgm:pt modelId="{E1DB6DC5-D68E-448E-859E-EF50CEE3BDC3}" type="sibTrans" cxnId="{F01D63FB-1263-46D6-B705-626D50C1C246}">
      <dgm:prSet/>
      <dgm:spPr/>
      <dgm:t>
        <a:bodyPr/>
        <a:lstStyle/>
        <a:p>
          <a:endParaRPr lang="es-ES" sz="22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pPr>
          <a:r>
            <a:rPr lang="hr-HR" sz="2200" b="1" noProof="0" dirty="0"/>
            <a:t>Objavljivali su grijeh, kako bi se ljudi </a:t>
          </a:r>
          <a:r>
            <a:rPr lang="hr-HR" sz="2200" b="1" noProof="0"/>
            <a:t>mogli pokajati.</a:t>
          </a:r>
          <a:endParaRPr lang="hr-HR" sz="2200" noProof="0" dirty="0"/>
        </a:p>
      </dgm:t>
    </dgm:pt>
    <dgm:pt modelId="{F8AABC5E-C78C-401F-8510-EAED3F0C5051}" type="parTrans" cxnId="{12C36F5C-9147-440C-8ACE-AA5000BC60E0}">
      <dgm:prSet/>
      <dgm:spPr/>
      <dgm:t>
        <a:bodyPr/>
        <a:lstStyle/>
        <a:p>
          <a:endParaRPr lang="es-ES" sz="2200"/>
        </a:p>
      </dgm:t>
    </dgm:pt>
    <dgm:pt modelId="{A6419884-9C83-4115-9C4A-3476801061CA}" type="sibTrans" cxnId="{12C36F5C-9147-440C-8ACE-AA5000BC60E0}">
      <dgm:prSet/>
      <dgm:spPr/>
      <dgm:t>
        <a:bodyPr/>
        <a:lstStyle/>
        <a:p>
          <a:endParaRPr lang="es-ES" sz="22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lang="hr-HR" sz="2200" b="1" noProof="0">
              <a:effectLst>
                <a:outerShdw blurRad="38100" dist="38100" dir="2700000" algn="tl">
                  <a:srgbClr val="000000"/>
                </a:outerShdw>
              </a:effectLst>
            </a:rPr>
            <a:t>Udobnost!</a:t>
          </a:r>
          <a:endParaRPr lang="hr-HR" sz="2200" noProof="0" dirty="0">
            <a:effectLst>
              <a:outerShdw blurRad="38100" dist="38100" dir="2700000" algn="tl">
                <a:srgbClr val="000000"/>
              </a:outerShdw>
            </a:effectLst>
          </a:endParaRPr>
        </a:p>
      </dgm:t>
    </dgm:pt>
    <dgm:pt modelId="{8182001B-2E6D-40FA-ADA7-B4681889C8C8}" type="parTrans" cxnId="{51E4D12B-87C9-4102-939D-26865AE28B6E}">
      <dgm:prSet/>
      <dgm:spPr/>
      <dgm:t>
        <a:bodyPr/>
        <a:lstStyle/>
        <a:p>
          <a:endParaRPr lang="es-ES" sz="2200"/>
        </a:p>
      </dgm:t>
    </dgm:pt>
    <dgm:pt modelId="{0FB139CC-C60F-42AA-B27E-0889992B1454}" type="sibTrans" cxnId="{51E4D12B-87C9-4102-939D-26865AE28B6E}">
      <dgm:prSet/>
      <dgm:spPr/>
      <dgm:t>
        <a:bodyPr/>
        <a:lstStyle/>
        <a:p>
          <a:endParaRPr lang="es-ES" sz="22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pPr>
          <a:r>
            <a:rPr lang="hr-HR" sz="2200" b="1" noProof="0" dirty="0"/>
            <a:t>Juda i Sila bili su poslani crkvama upravo zbog ove posebne svrhe.</a:t>
          </a:r>
          <a:endParaRPr lang="hr-HR" sz="2200" noProof="0" dirty="0"/>
        </a:p>
      </dgm:t>
    </dgm:pt>
    <dgm:pt modelId="{F6F58423-0235-4E36-906E-D436852080FC}" type="parTrans" cxnId="{46AFF13D-3063-4D4D-8871-42434D157A63}">
      <dgm:prSet/>
      <dgm:spPr/>
      <dgm:t>
        <a:bodyPr/>
        <a:lstStyle/>
        <a:p>
          <a:endParaRPr lang="es-ES" sz="2200"/>
        </a:p>
      </dgm:t>
    </dgm:pt>
    <dgm:pt modelId="{A2BE28C3-6A04-466E-9399-8FA26FD0D994}" type="sibTrans" cxnId="{46AFF13D-3063-4D4D-8871-42434D157A63}">
      <dgm:prSet/>
      <dgm:spPr/>
      <dgm:t>
        <a:bodyPr/>
        <a:lstStyle/>
        <a:p>
          <a:endParaRPr lang="es-ES" sz="220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email">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E3A2A591-5232-49C9-BC7A-F2B6DD05F4BB}">
      <dgm:prSet custT="1"/>
      <dgm:spPr/>
      <dgm:t>
        <a:bodyPr/>
        <a:lstStyle/>
        <a:p>
          <a:r>
            <a:rPr lang="hr-HR" sz="2200" b="1" noProof="0" dirty="0">
              <a:effectLst>
                <a:outerShdw blurRad="38100" dist="38100" dir="2700000" algn="tl">
                  <a:srgbClr val="000000"/>
                </a:outerShdw>
              </a:effectLst>
            </a:rPr>
            <a:t>Oni su ljudi poslani od Boga </a:t>
          </a:r>
          <a:br>
            <a:rPr lang="hr-HR" sz="2200" b="1" noProof="0" dirty="0">
              <a:effectLst>
                <a:outerShdw blurRad="38100" dist="38100" dir="2700000" algn="tl">
                  <a:srgbClr val="000000"/>
                </a:outerShdw>
              </a:effectLst>
            </a:rPr>
          </a:br>
          <a:r>
            <a:rPr lang="hr-HR" sz="2200" b="1" noProof="0" dirty="0">
              <a:effectLst>
                <a:outerShdw blurRad="38100" dist="38100" dir="2700000" algn="tl">
                  <a:srgbClr val="000000"/>
                </a:outerShdw>
              </a:effectLst>
            </a:rPr>
            <a:t>(Lk 11,49)</a:t>
          </a:r>
          <a:endParaRPr lang="hr-HR" sz="2200" noProof="0" dirty="0">
            <a:effectLst>
              <a:outerShdw blurRad="38100" dist="38100" dir="2700000" algn="tl">
                <a:srgbClr val="000000"/>
              </a:outerShdw>
            </a:effectLst>
          </a:endParaRPr>
        </a:p>
      </dgm:t>
    </dgm:pt>
    <dgm:pt modelId="{A5294D15-A598-439E-98E0-8049EAE3393C}" type="parTrans" cxnId="{3D4E6E88-136D-4662-92BE-3DA95F8A3A83}">
      <dgm:prSet/>
      <dgm:spPr/>
      <dgm:t>
        <a:bodyPr/>
        <a:lstStyle/>
        <a:p>
          <a:endParaRPr lang="es-ES" sz="22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hr-HR" sz="2200" noProof="0" dirty="0">
            <a:effectLst>
              <a:outerShdw blurRad="38100" dist="38100" dir="2700000" algn="tl">
                <a:srgbClr val="000000"/>
              </a:outerShdw>
            </a:effectLst>
          </a:endParaRPr>
        </a:p>
      </dgm:t>
    </dgm:pt>
    <dgm:pt modelId="{CD7CD61B-2C7B-400C-824B-D8FE0561CC60}">
      <dgm:prSet custT="1"/>
      <dgm:spPr/>
      <dgm:t>
        <a:bodyPr/>
        <a:lstStyle/>
        <a:p>
          <a:r>
            <a:rPr lang="hr-HR" sz="2200" b="1" noProof="0" dirty="0">
              <a:effectLst>
                <a:outerShdw blurRad="38100" dist="38100" dir="2700000" algn="tl">
                  <a:srgbClr val="000000"/>
                </a:outerShdw>
              </a:effectLst>
            </a:rPr>
            <a:t>Primaju darove da vode crkvu </a:t>
          </a:r>
          <a:br>
            <a:rPr lang="hr-HR" sz="2200" b="1" noProof="0" dirty="0">
              <a:effectLst>
                <a:outerShdw blurRad="38100" dist="38100" dir="2700000" algn="tl">
                  <a:srgbClr val="000000"/>
                </a:outerShdw>
              </a:effectLst>
            </a:rPr>
          </a:br>
          <a:r>
            <a:rPr lang="hr-HR" sz="2200" b="1" noProof="0" dirty="0">
              <a:effectLst>
                <a:outerShdw blurRad="38100" dist="38100" dir="2700000" algn="tl">
                  <a:srgbClr val="000000"/>
                </a:outerShdw>
              </a:effectLst>
            </a:rPr>
            <a:t>(1 Kor 12,28-29; Ef 4,11-12)</a:t>
          </a:r>
          <a:endParaRPr lang="hr-HR" sz="2200" noProof="0" dirty="0">
            <a:effectLst>
              <a:outerShdw blurRad="38100" dist="38100" dir="2700000" algn="tl">
                <a:srgbClr val="000000"/>
              </a:outerShdw>
            </a:effectLst>
          </a:endParaRPr>
        </a:p>
      </dgm:t>
    </dgm:pt>
    <dgm:pt modelId="{057AE126-88BD-4361-80A4-9DB2F4FFF82D}" type="parTrans" cxnId="{CB7E8E83-3980-4FAD-8180-AB4D4037FAAE}">
      <dgm:prSet/>
      <dgm:spPr/>
      <dgm:t>
        <a:bodyPr/>
        <a:lstStyle/>
        <a:p>
          <a:endParaRPr lang="es-ES" sz="22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hr-HR" sz="2200" noProof="0" dirty="0">
            <a:effectLst>
              <a:outerShdw blurRad="38100" dist="38100" dir="2700000" algn="tl">
                <a:srgbClr val="000000"/>
              </a:outerShdw>
            </a:effectLst>
          </a:endParaRPr>
        </a:p>
      </dgm:t>
    </dgm:pt>
    <dgm:pt modelId="{1360EC5C-97ED-448D-8A55-CF3C666FE23C}">
      <dgm:prSet custT="1"/>
      <dgm:spPr/>
      <dgm:t>
        <a:bodyPr/>
        <a:lstStyle/>
        <a:p>
          <a:r>
            <a:rPr lang="hr-HR" sz="2200" b="1" noProof="0" dirty="0">
              <a:effectLst>
                <a:outerShdw blurRad="38100" dist="38100" dir="2700000" algn="tl">
                  <a:srgbClr val="000000"/>
                </a:outerShdw>
              </a:effectLst>
            </a:rPr>
            <a:t>Oni su temelj crkve </a:t>
          </a:r>
          <a:br>
            <a:rPr lang="es-ES" sz="2200" b="1" noProof="0" dirty="0">
              <a:effectLst>
                <a:outerShdw blurRad="38100" dist="38100" dir="2700000" algn="tl">
                  <a:srgbClr val="000000"/>
                </a:outerShdw>
              </a:effectLst>
            </a:rPr>
          </a:br>
          <a:r>
            <a:rPr lang="hr-HR" sz="2200" b="1" noProof="0" dirty="0">
              <a:effectLst>
                <a:outerShdw blurRad="38100" dist="38100" dir="2700000" algn="tl">
                  <a:srgbClr val="000000"/>
                </a:outerShdw>
              </a:effectLst>
            </a:rPr>
            <a:t>(Ef 2,20)</a:t>
          </a:r>
          <a:endParaRPr lang="hr-HR" sz="2200" noProof="0" dirty="0">
            <a:effectLst>
              <a:outerShdw blurRad="38100" dist="38100" dir="2700000" algn="tl">
                <a:srgbClr val="000000"/>
              </a:outerShdw>
            </a:effectLst>
          </a:endParaRPr>
        </a:p>
      </dgm:t>
    </dgm:pt>
    <dgm:pt modelId="{0C637A43-F230-4BF6-BCFE-14DF756D4409}" type="parTrans" cxnId="{9A4C1C6E-38AA-4068-B341-69DAD38E0E63}">
      <dgm:prSet/>
      <dgm:spPr/>
      <dgm:t>
        <a:bodyPr/>
        <a:lstStyle/>
        <a:p>
          <a:endParaRPr lang="es-ES" sz="22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hr-HR" sz="2200" noProof="0" dirty="0">
            <a:effectLst>
              <a:outerShdw blurRad="38100" dist="38100" dir="2700000" algn="tl">
                <a:srgbClr val="000000"/>
              </a:outerShdw>
            </a:effectLst>
          </a:endParaRPr>
        </a:p>
      </dgm:t>
    </dgm:pt>
    <dgm:pt modelId="{F218769F-D67D-4433-AC42-BB56B6FAA3F8}">
      <dgm:prSet custT="1"/>
      <dgm:spPr/>
      <dgm:t>
        <a:bodyPr/>
        <a:lstStyle/>
        <a:p>
          <a:r>
            <a:rPr lang="hr-HR" sz="2200" b="1" noProof="0" dirty="0">
              <a:effectLst>
                <a:outerShdw blurRad="38100" dist="38100" dir="2700000" algn="tl">
                  <a:srgbClr val="000000"/>
                </a:outerShdw>
              </a:effectLst>
            </a:rPr>
            <a:t>Primaju objave </a:t>
          </a:r>
          <a:br>
            <a:rPr lang="es-ES" sz="2200" b="1" noProof="0" dirty="0">
              <a:effectLst>
                <a:outerShdw blurRad="38100" dist="38100" dir="2700000" algn="tl">
                  <a:srgbClr val="000000"/>
                </a:outerShdw>
              </a:effectLst>
            </a:rPr>
          </a:br>
          <a:r>
            <a:rPr lang="hr-HR" sz="2200" b="1" noProof="0" dirty="0">
              <a:effectLst>
                <a:outerShdw blurRad="38100" dist="38100" dir="2700000" algn="tl">
                  <a:srgbClr val="000000"/>
                </a:outerShdw>
              </a:effectLst>
            </a:rPr>
            <a:t>(Ef 3,5)</a:t>
          </a:r>
          <a:endParaRPr lang="hr-HR" sz="2200" noProof="0" dirty="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2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hr-HR" sz="2200" noProof="0" dirty="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lang="hr-HR" sz="2200" b="1" noProof="0" dirty="0">
              <a:effectLst>
                <a:outerShdw blurRad="38100" dist="38100" dir="2700000" algn="tl">
                  <a:srgbClr val="000000"/>
                </a:outerShdw>
              </a:effectLst>
            </a:rPr>
            <a:t>Raduju se pravdi </a:t>
          </a:r>
          <a:br>
            <a:rPr lang="es-ES" sz="2200" b="1" noProof="0" dirty="0">
              <a:effectLst>
                <a:outerShdw blurRad="38100" dist="38100" dir="2700000" algn="tl">
                  <a:srgbClr val="000000"/>
                </a:outerShdw>
              </a:effectLst>
            </a:rPr>
          </a:br>
          <a:r>
            <a:rPr lang="hr-HR" sz="2200" b="1" noProof="0" dirty="0">
              <a:effectLst>
                <a:outerShdw blurRad="38100" dist="38100" dir="2700000" algn="tl">
                  <a:srgbClr val="000000"/>
                </a:outerShdw>
              </a:effectLst>
            </a:rPr>
            <a:t>(Otk 18,20)</a:t>
          </a:r>
          <a:endParaRPr lang="hr-HR" sz="2200" noProof="0" dirty="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2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2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30300">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colorful5" csCatId="colorful" phldr="1"/>
      <dgm:spPr/>
      <dgm:t>
        <a:bodyPr/>
        <a:lstStyle/>
        <a:p>
          <a:endParaRPr lang="es-ES"/>
        </a:p>
      </dgm:t>
    </dgm:pt>
    <dgm:pt modelId="{2B214731-31FE-45DF-93A0-099E759A72A9}">
      <dgm:prSet custT="1"/>
      <dgm:spPr/>
      <dgm:t>
        <a:bodyPr/>
        <a:lstStyle/>
        <a:p>
          <a:r>
            <a:rPr lang="hr-HR" sz="2400" b="1" spc="600" noProof="0" dirty="0">
              <a:effectLst>
                <a:outerShdw blurRad="38100" dist="38100" dir="2700000" algn="tl">
                  <a:srgbClr val="000000">
                    <a:alpha val="43137"/>
                  </a:srgbClr>
                </a:outerShdw>
              </a:effectLst>
            </a:rPr>
            <a:t>TIMOTEJ</a:t>
          </a:r>
          <a:endParaRPr lang="hr-HR"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hr-HR" sz="2200" b="1" noProof="0" dirty="0"/>
            <a:t>Njegov poziv na službu bio je prorečen </a:t>
          </a:r>
          <a:br>
            <a:rPr lang="hr-HR" sz="2200" b="1" noProof="0" dirty="0"/>
          </a:br>
          <a:r>
            <a:rPr lang="hr-HR" sz="2200" b="1" noProof="0" dirty="0"/>
            <a:t>(1 Tim 1,18). Bio je s Pavlom koautor nekih poslanica: 2. Korinćanima (2 Kor 1,1)</a:t>
          </a:r>
          <a:r>
            <a:rPr lang="en-US" sz="2200" b="1" noProof="0" dirty="0"/>
            <a:t>,</a:t>
          </a:r>
          <a:r>
            <a:rPr lang="hr-HR" sz="2200" b="1" noProof="0" dirty="0"/>
            <a:t> Filipljanima (</a:t>
          </a:r>
          <a:r>
            <a:rPr lang="hr-HR" sz="2200" b="1" noProof="0" dirty="0" err="1"/>
            <a:t>Fil</a:t>
          </a:r>
          <a:r>
            <a:rPr lang="hr-HR" sz="2200" b="1" noProof="0" dirty="0"/>
            <a:t> 1,1)</a:t>
          </a:r>
          <a:r>
            <a:rPr lang="en-US" sz="2200" b="1" noProof="0" dirty="0"/>
            <a:t>,</a:t>
          </a:r>
          <a:r>
            <a:rPr lang="hr-HR" sz="2200" b="1" noProof="0" dirty="0"/>
            <a:t> </a:t>
          </a:r>
          <a:r>
            <a:rPr lang="hr-HR" sz="2200" b="1" noProof="0" dirty="0" err="1"/>
            <a:t>Kološanima</a:t>
          </a:r>
          <a:r>
            <a:rPr lang="hr-HR" sz="2200" b="1" noProof="0" dirty="0"/>
            <a:t> (Kol 1,1)</a:t>
          </a:r>
          <a:r>
            <a:rPr lang="en-US" sz="2200" b="1" noProof="0" dirty="0"/>
            <a:t>,</a:t>
          </a:r>
          <a:r>
            <a:rPr lang="hr-HR" sz="2200" b="1" noProof="0" dirty="0"/>
            <a:t> 1. Solunjanima (1 Sol 1,1)</a:t>
          </a:r>
          <a:r>
            <a:rPr lang="en-US" sz="2200" b="1" noProof="0" dirty="0"/>
            <a:t>,</a:t>
          </a:r>
          <a:r>
            <a:rPr lang="hr-HR" sz="2200" b="1" noProof="0" dirty="0"/>
            <a:t> 2. Solunjanima (2 Sol 1,1) i </a:t>
          </a:r>
          <a:r>
            <a:rPr lang="hr-HR" sz="2200" b="1" noProof="0" dirty="0" err="1"/>
            <a:t>Filemonu</a:t>
          </a:r>
          <a:r>
            <a:rPr lang="hr-HR" sz="2200" b="1" noProof="0" dirty="0"/>
            <a:t> (</a:t>
          </a:r>
          <a:r>
            <a:rPr lang="hr-HR" sz="2200" b="1" noProof="0" dirty="0" err="1"/>
            <a:t>Fil</a:t>
          </a:r>
          <a:r>
            <a:rPr lang="hr-HR" sz="2200" b="1" noProof="0" dirty="0"/>
            <a:t> 1,1).</a:t>
          </a:r>
          <a:endParaRPr lang="hr-HR" sz="22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81438">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accent0_3" csCatId="mainScheme" phldr="1"/>
      <dgm:spPr/>
      <dgm:t>
        <a:bodyPr/>
        <a:lstStyle/>
        <a:p>
          <a:endParaRPr lang="es-ES"/>
        </a:p>
      </dgm:t>
    </dgm:pt>
    <dgm:pt modelId="{2B214731-31FE-45DF-93A0-099E759A72A9}">
      <dgm:prSet custT="1"/>
      <dgm:spPr>
        <a:solidFill>
          <a:srgbClr val="454D9D"/>
        </a:solidFill>
      </dgm:spPr>
      <dgm:t>
        <a:bodyPr/>
        <a:lstStyle/>
        <a:p>
          <a:r>
            <a:rPr lang="hr-HR" sz="2400" b="1" spc="600" noProof="0" dirty="0">
              <a:effectLst>
                <a:outerShdw blurRad="38100" dist="38100" dir="2700000" algn="tl">
                  <a:srgbClr val="000000">
                    <a:alpha val="43137"/>
                  </a:srgbClr>
                </a:outerShdw>
              </a:effectLst>
            </a:rPr>
            <a:t>TIT</a:t>
          </a:r>
          <a:endParaRPr lang="hr-HR"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hr-HR" sz="2200" b="1" noProof="0" dirty="0"/>
            <a:t>Ispunio je nekoliko proročkih funkcija, kao što su izgradnja (2 Kor 8,6)</a:t>
          </a:r>
          <a:r>
            <a:rPr lang="en-US" sz="2200" b="1" noProof="0" dirty="0"/>
            <a:t>,</a:t>
          </a:r>
          <a:r>
            <a:rPr lang="hr-HR" sz="2200" b="1" noProof="0" dirty="0"/>
            <a:t> poticanje (Tit 2,6, 9, 15) i utjeha </a:t>
          </a:r>
          <a:br>
            <a:rPr lang="hr-HR" sz="2200" b="1" noProof="0" dirty="0"/>
          </a:br>
          <a:r>
            <a:rPr lang="hr-HR" sz="2200" b="1" noProof="0" dirty="0"/>
            <a:t>(2 Kor 7,13).</a:t>
          </a:r>
          <a:endParaRPr lang="hr-HR" sz="22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email">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7940" tIns="83820" rIns="27940" bIns="27940" numCol="1" spcCol="1270" anchor="t" anchorCtr="0">
          <a:noAutofit/>
        </a:bodyPr>
        <a:lstStyle/>
        <a:p>
          <a:pPr marL="0" lvl="1" indent="0" algn="l" defTabSz="977900">
            <a:lnSpc>
              <a:spcPct val="90000"/>
            </a:lnSpc>
            <a:spcBef>
              <a:spcPct val="0"/>
            </a:spcBef>
            <a:spcAft>
              <a:spcPct val="15000"/>
            </a:spcAft>
            <a:buNone/>
          </a:pPr>
          <a:r>
            <a:rPr lang="hr-HR" sz="2200" b="1" kern="1200" noProof="0" dirty="0"/>
            <a:t>Njihova glavna misija bila je voditi </a:t>
          </a:r>
          <a:r>
            <a:rPr lang="hr-HR" sz="2200" b="1" kern="1200" noProof="0"/>
            <a:t>ljude Isusu.</a:t>
          </a:r>
          <a:endParaRPr lang="hr-HR" sz="2200" kern="1200" noProof="0" dirty="0"/>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Svjedočenje </a:t>
          </a:r>
          <a:r>
            <a:rPr lang="hr-HR" sz="2200" b="1" kern="1200" noProof="0">
              <a:effectLst>
                <a:outerShdw blurRad="38100" dist="38100" dir="2700000" algn="tl">
                  <a:srgbClr val="000000"/>
                </a:outerShdw>
              </a:effectLst>
            </a:rPr>
            <a:t>za Isusa.</a:t>
          </a:r>
          <a:endParaRPr lang="hr-HR" sz="2200" kern="1200" noProof="0" dirty="0">
            <a:effectLst>
              <a:outerShdw blurRad="38100" dist="38100" dir="2700000" algn="tl">
                <a:srgbClr val="000000"/>
              </a:outerShdw>
            </a:effectLst>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7940" tIns="83820" rIns="27940" bIns="27940" numCol="1" spcCol="1270" anchor="t" anchorCtr="0">
          <a:noAutofit/>
        </a:bodyPr>
        <a:lstStyle/>
        <a:p>
          <a:pPr marL="0" lvl="1" indent="0" algn="l" defTabSz="977900">
            <a:lnSpc>
              <a:spcPct val="90000"/>
            </a:lnSpc>
            <a:spcBef>
              <a:spcPct val="0"/>
            </a:spcBef>
            <a:spcAft>
              <a:spcPct val="15000"/>
            </a:spcAft>
            <a:buNone/>
          </a:pPr>
          <a:r>
            <a:rPr lang="hr-HR" sz="2200" b="1" kern="1200" noProof="0" dirty="0">
              <a:latin typeface="Aptos" panose="02110004020202020204"/>
              <a:ea typeface="+mn-ea"/>
              <a:cs typeface="+mn-cs"/>
            </a:rPr>
            <a:t>Otkrili su događaje koji su se protezali sve </a:t>
          </a:r>
          <a:r>
            <a:rPr lang="hr-HR" sz="2200" b="1" kern="1200" noProof="0">
              <a:latin typeface="Aptos" panose="02110004020202020204"/>
              <a:ea typeface="+mn-ea"/>
              <a:cs typeface="+mn-cs"/>
            </a:rPr>
            <a:t>do danas.</a:t>
          </a:r>
          <a:endParaRPr lang="hr-HR" sz="2200" b="1" kern="1200" noProof="0" dirty="0">
            <a:latin typeface="Aptos" panose="02110004020202020204"/>
            <a:ea typeface="+mn-ea"/>
            <a:cs typeface="+mn-cs"/>
          </a:endParaRP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hr-HR" sz="2200" b="1" kern="1200" noProof="0">
              <a:effectLst>
                <a:outerShdw blurRad="38100" dist="38100" dir="2700000" algn="tl">
                  <a:srgbClr val="000000"/>
                </a:outerShdw>
              </a:effectLst>
            </a:rPr>
            <a:t>Najavljivanje budućnosti.</a:t>
          </a:r>
          <a:endParaRPr lang="hr-HR" sz="2200" kern="1200" noProof="0" dirty="0">
            <a:effectLst>
              <a:outerShdw blurRad="38100" dist="38100" dir="2700000" algn="tl">
                <a:srgbClr val="000000"/>
              </a:outerShdw>
            </a:effectLst>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7940" tIns="83820" rIns="27940" bIns="27940" numCol="1" spcCol="1270" anchor="t" anchorCtr="0">
          <a:noAutofit/>
        </a:bodyPr>
        <a:lstStyle/>
        <a:p>
          <a:pPr marL="0" lvl="1" indent="0" algn="l" defTabSz="977900">
            <a:lnSpc>
              <a:spcPct val="90000"/>
            </a:lnSpc>
            <a:spcBef>
              <a:spcPct val="0"/>
            </a:spcBef>
            <a:spcAft>
              <a:spcPct val="15000"/>
            </a:spcAft>
            <a:buNone/>
          </a:pPr>
          <a:r>
            <a:rPr lang="hr-HR" sz="2200" b="1" kern="1200" noProof="0"/>
            <a:t>Gradili su snažnu </a:t>
          </a:r>
          <a:r>
            <a:rPr lang="hr-HR" sz="2200" b="1" kern="1200" noProof="0" dirty="0"/>
            <a:t>crkvu koja može odoljeti </a:t>
          </a:r>
          <a:r>
            <a:rPr lang="hr-HR" sz="2200" b="1" kern="1200" noProof="0"/>
            <a:t>napadima neprijatelja.</a:t>
          </a:r>
          <a:endParaRPr lang="hr-HR" sz="2200" kern="1200" noProof="0" dirty="0"/>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hr-HR" sz="2200" b="1" kern="1200" noProof="0">
              <a:effectLst>
                <a:outerShdw blurRad="38100" dist="38100" dir="2700000" algn="tl">
                  <a:srgbClr val="000000"/>
                </a:outerShdw>
              </a:effectLst>
            </a:rPr>
            <a:t>Izgradnja!</a:t>
          </a:r>
          <a:endParaRPr lang="hr-HR" sz="2200" kern="1200" noProof="0" dirty="0">
            <a:effectLst>
              <a:outerShdw blurRad="38100" dist="38100" dir="2700000" algn="tl">
                <a:srgbClr val="000000"/>
              </a:outerShdw>
            </a:effectLst>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7940" tIns="83820" rIns="27940" bIns="27940" numCol="1" spcCol="1270" anchor="t" anchorCtr="0">
          <a:noAutofit/>
        </a:bodyPr>
        <a:lstStyle/>
        <a:p>
          <a:pPr marL="0" lvl="1" indent="0" algn="l" defTabSz="977900">
            <a:lnSpc>
              <a:spcPct val="90000"/>
            </a:lnSpc>
            <a:spcBef>
              <a:spcPct val="0"/>
            </a:spcBef>
            <a:spcAft>
              <a:spcPct val="15000"/>
            </a:spcAft>
            <a:buNone/>
          </a:pPr>
          <a:r>
            <a:rPr lang="hr-HR" sz="2200" b="1" kern="1200" noProof="0" dirty="0"/>
            <a:t>Objavljivali su grijeh, kako bi se ljudi </a:t>
          </a:r>
          <a:r>
            <a:rPr lang="hr-HR" sz="2200" b="1" kern="1200" noProof="0"/>
            <a:t>mogli pokajati.</a:t>
          </a:r>
          <a:endParaRPr lang="hr-HR" sz="2200" kern="1200" noProof="0" dirty="0"/>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hr-HR" sz="2200" b="1" kern="1200" noProof="0">
              <a:effectLst>
                <a:outerShdw blurRad="38100" dist="38100" dir="2700000" algn="tl">
                  <a:srgbClr val="000000"/>
                </a:outerShdw>
              </a:effectLst>
            </a:rPr>
            <a:t>Poticanje!</a:t>
          </a:r>
          <a:endParaRPr lang="hr-HR" sz="2200" kern="1200" noProof="0" dirty="0">
            <a:effectLst>
              <a:outerShdw blurRad="38100" dist="38100" dir="2700000" algn="tl">
                <a:srgbClr val="000000"/>
              </a:outerShdw>
            </a:effectLst>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7940" tIns="83820" rIns="27940" bIns="27940" numCol="1" spcCol="1270" anchor="t" anchorCtr="0">
          <a:noAutofit/>
        </a:bodyPr>
        <a:lstStyle/>
        <a:p>
          <a:pPr marL="0" lvl="1" indent="0" algn="l" defTabSz="977900">
            <a:lnSpc>
              <a:spcPct val="90000"/>
            </a:lnSpc>
            <a:spcBef>
              <a:spcPct val="0"/>
            </a:spcBef>
            <a:spcAft>
              <a:spcPct val="15000"/>
            </a:spcAft>
            <a:buNone/>
          </a:pPr>
          <a:r>
            <a:rPr lang="hr-HR" sz="2200" b="1" kern="1200" noProof="0" dirty="0"/>
            <a:t>Juda i Sila bili su poslani crkvama upravo zbog ove posebne svrhe.</a:t>
          </a:r>
          <a:endParaRPr lang="hr-HR" sz="2200" kern="1200" noProof="0" dirty="0"/>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hr-HR" sz="2200" b="1" kern="1200" noProof="0">
              <a:effectLst>
                <a:outerShdw blurRad="38100" dist="38100" dir="2700000" algn="tl">
                  <a:srgbClr val="000000"/>
                </a:outerShdw>
              </a:effectLst>
            </a:rPr>
            <a:t>Udobnost!</a:t>
          </a:r>
          <a:endParaRPr lang="hr-HR" sz="2200" kern="1200" noProof="0" dirty="0">
            <a:effectLst>
              <a:outerShdw blurRad="38100" dist="38100" dir="2700000" algn="tl">
                <a:srgbClr val="000000"/>
              </a:outerShdw>
            </a:effectLst>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email">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9367" y="64595"/>
          <a:ext cx="1702761" cy="1502025"/>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Oni su ljudi poslani od Boga </a:t>
          </a:r>
          <a:br>
            <a:rPr lang="hr-HR" sz="2200" b="1" kern="1200" noProof="0" dirty="0">
              <a:effectLst>
                <a:outerShdw blurRad="38100" dist="38100" dir="2700000" algn="tl">
                  <a:srgbClr val="000000"/>
                </a:outerShdw>
              </a:effectLst>
            </a:rPr>
          </a:br>
          <a:r>
            <a:rPr lang="hr-HR" sz="2200" b="1" kern="1200" noProof="0" dirty="0">
              <a:effectLst>
                <a:outerShdw blurRad="38100" dist="38100" dir="2700000" algn="tl">
                  <a:srgbClr val="000000"/>
                </a:outerShdw>
              </a:effectLst>
            </a:rPr>
            <a:t>(Lk 11,49)</a:t>
          </a:r>
          <a:endParaRPr lang="hr-HR" sz="2200" kern="1200" noProof="0" dirty="0">
            <a:effectLst>
              <a:outerShdw blurRad="38100" dist="38100" dir="2700000" algn="tl">
                <a:srgbClr val="000000"/>
              </a:outerShdw>
            </a:effectLst>
          </a:endParaRPr>
        </a:p>
      </dsp:txBody>
      <dsp:txXfrm>
        <a:off x="53360" y="108588"/>
        <a:ext cx="1614775" cy="1414039"/>
      </dsp:txXfrm>
    </dsp:sp>
    <dsp:sp modelId="{6AF94F2D-F79B-42D8-8792-EC5EE5CA65AE}">
      <dsp:nvSpPr>
        <dsp:cNvPr id="0" name=""/>
        <dsp:cNvSpPr/>
      </dsp:nvSpPr>
      <dsp:spPr>
        <a:xfrm>
          <a:off x="1882405" y="635047"/>
          <a:ext cx="360985" cy="361121"/>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hr-HR" sz="2200" kern="1200" noProof="0" dirty="0">
            <a:effectLst>
              <a:outerShdw blurRad="38100" dist="38100" dir="2700000" algn="tl">
                <a:srgbClr val="000000"/>
              </a:outerShdw>
            </a:effectLst>
          </a:endParaRPr>
        </a:p>
      </dsp:txBody>
      <dsp:txXfrm>
        <a:off x="1882405" y="707271"/>
        <a:ext cx="252690" cy="216673"/>
      </dsp:txXfrm>
    </dsp:sp>
    <dsp:sp modelId="{FAE57C7A-4FE9-4C1E-89A4-9591EE4B7D30}">
      <dsp:nvSpPr>
        <dsp:cNvPr id="0" name=""/>
        <dsp:cNvSpPr/>
      </dsp:nvSpPr>
      <dsp:spPr>
        <a:xfrm>
          <a:off x="2393234" y="64595"/>
          <a:ext cx="2218698" cy="1502025"/>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Primaju darove da vode crkvu </a:t>
          </a:r>
          <a:br>
            <a:rPr lang="hr-HR" sz="2200" b="1" kern="1200" noProof="0" dirty="0">
              <a:effectLst>
                <a:outerShdw blurRad="38100" dist="38100" dir="2700000" algn="tl">
                  <a:srgbClr val="000000"/>
                </a:outerShdw>
              </a:effectLst>
            </a:rPr>
          </a:br>
          <a:r>
            <a:rPr lang="hr-HR" sz="2200" b="1" kern="1200" noProof="0" dirty="0">
              <a:effectLst>
                <a:outerShdw blurRad="38100" dist="38100" dir="2700000" algn="tl">
                  <a:srgbClr val="000000"/>
                </a:outerShdw>
              </a:effectLst>
            </a:rPr>
            <a:t>(1 Kor 12,28-29; Ef 4,11-12)</a:t>
          </a:r>
          <a:endParaRPr lang="hr-HR" sz="2200" kern="1200" noProof="0" dirty="0">
            <a:effectLst>
              <a:outerShdw blurRad="38100" dist="38100" dir="2700000" algn="tl">
                <a:srgbClr val="000000"/>
              </a:outerShdw>
            </a:effectLst>
          </a:endParaRPr>
        </a:p>
      </dsp:txBody>
      <dsp:txXfrm>
        <a:off x="2437227" y="108588"/>
        <a:ext cx="2130712" cy="1414039"/>
      </dsp:txXfrm>
    </dsp:sp>
    <dsp:sp modelId="{0D00281B-4660-4C87-BD3A-A048546E75D5}">
      <dsp:nvSpPr>
        <dsp:cNvPr id="0" name=""/>
        <dsp:cNvSpPr/>
      </dsp:nvSpPr>
      <dsp:spPr>
        <a:xfrm>
          <a:off x="4782209" y="635047"/>
          <a:ext cx="360985" cy="361121"/>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hr-HR" sz="2200" kern="1200" noProof="0" dirty="0">
            <a:effectLst>
              <a:outerShdw blurRad="38100" dist="38100" dir="2700000" algn="tl">
                <a:srgbClr val="000000"/>
              </a:outerShdw>
            </a:effectLst>
          </a:endParaRPr>
        </a:p>
      </dsp:txBody>
      <dsp:txXfrm>
        <a:off x="4782209" y="707271"/>
        <a:ext cx="252690" cy="216673"/>
      </dsp:txXfrm>
    </dsp:sp>
    <dsp:sp modelId="{48825FD6-2E41-4562-AE78-DC5FF4C17433}">
      <dsp:nvSpPr>
        <dsp:cNvPr id="0" name=""/>
        <dsp:cNvSpPr/>
      </dsp:nvSpPr>
      <dsp:spPr>
        <a:xfrm>
          <a:off x="5293037" y="64595"/>
          <a:ext cx="1702761" cy="1502025"/>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Oni su temelj crkve </a:t>
          </a:r>
          <a:br>
            <a:rPr lang="es-ES" sz="2200" b="1" kern="1200" noProof="0" dirty="0">
              <a:effectLst>
                <a:outerShdw blurRad="38100" dist="38100" dir="2700000" algn="tl">
                  <a:srgbClr val="000000"/>
                </a:outerShdw>
              </a:effectLst>
            </a:rPr>
          </a:br>
          <a:r>
            <a:rPr lang="hr-HR" sz="2200" b="1" kern="1200" noProof="0" dirty="0">
              <a:effectLst>
                <a:outerShdw blurRad="38100" dist="38100" dir="2700000" algn="tl">
                  <a:srgbClr val="000000"/>
                </a:outerShdw>
              </a:effectLst>
            </a:rPr>
            <a:t>(Ef 2,20)</a:t>
          </a:r>
          <a:endParaRPr lang="hr-HR" sz="2200" kern="1200" noProof="0" dirty="0">
            <a:effectLst>
              <a:outerShdw blurRad="38100" dist="38100" dir="2700000" algn="tl">
                <a:srgbClr val="000000"/>
              </a:outerShdw>
            </a:effectLst>
          </a:endParaRPr>
        </a:p>
      </dsp:txBody>
      <dsp:txXfrm>
        <a:off x="5337030" y="108588"/>
        <a:ext cx="1614775" cy="1414039"/>
      </dsp:txXfrm>
    </dsp:sp>
    <dsp:sp modelId="{1F634FAF-0CDD-4918-9ECB-BCADC682B67E}">
      <dsp:nvSpPr>
        <dsp:cNvPr id="0" name=""/>
        <dsp:cNvSpPr/>
      </dsp:nvSpPr>
      <dsp:spPr>
        <a:xfrm>
          <a:off x="7166075" y="635047"/>
          <a:ext cx="360985" cy="361121"/>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hr-HR" sz="2200" kern="1200" noProof="0" dirty="0">
            <a:effectLst>
              <a:outerShdw blurRad="38100" dist="38100" dir="2700000" algn="tl">
                <a:srgbClr val="000000"/>
              </a:outerShdw>
            </a:effectLst>
          </a:endParaRPr>
        </a:p>
      </dsp:txBody>
      <dsp:txXfrm>
        <a:off x="7166075" y="707271"/>
        <a:ext cx="252690" cy="216673"/>
      </dsp:txXfrm>
    </dsp:sp>
    <dsp:sp modelId="{689C0D5C-78C0-4845-A70A-A99F356AC315}">
      <dsp:nvSpPr>
        <dsp:cNvPr id="0" name=""/>
        <dsp:cNvSpPr/>
      </dsp:nvSpPr>
      <dsp:spPr>
        <a:xfrm>
          <a:off x="7676903" y="64595"/>
          <a:ext cx="1702761" cy="1502025"/>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Primaju objave </a:t>
          </a:r>
          <a:br>
            <a:rPr lang="es-ES" sz="2200" b="1" kern="1200" noProof="0" dirty="0">
              <a:effectLst>
                <a:outerShdw blurRad="38100" dist="38100" dir="2700000" algn="tl">
                  <a:srgbClr val="000000"/>
                </a:outerShdw>
              </a:effectLst>
            </a:rPr>
          </a:br>
          <a:r>
            <a:rPr lang="hr-HR" sz="2200" b="1" kern="1200" noProof="0" dirty="0">
              <a:effectLst>
                <a:outerShdw blurRad="38100" dist="38100" dir="2700000" algn="tl">
                  <a:srgbClr val="000000"/>
                </a:outerShdw>
              </a:effectLst>
            </a:rPr>
            <a:t>(Ef 3,5)</a:t>
          </a:r>
          <a:endParaRPr lang="hr-HR" sz="2200" kern="1200" noProof="0" dirty="0">
            <a:effectLst>
              <a:outerShdw blurRad="38100" dist="38100" dir="2700000" algn="tl">
                <a:srgbClr val="000000"/>
              </a:outerShdw>
            </a:effectLst>
          </a:endParaRPr>
        </a:p>
      </dsp:txBody>
      <dsp:txXfrm>
        <a:off x="7720896" y="108588"/>
        <a:ext cx="1614775" cy="1414039"/>
      </dsp:txXfrm>
    </dsp:sp>
    <dsp:sp modelId="{F24C91FF-F822-43EC-8BDC-F3C25FD177A3}">
      <dsp:nvSpPr>
        <dsp:cNvPr id="0" name=""/>
        <dsp:cNvSpPr/>
      </dsp:nvSpPr>
      <dsp:spPr>
        <a:xfrm>
          <a:off x="9549941" y="635047"/>
          <a:ext cx="360985" cy="361121"/>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hr-HR" sz="2200" kern="1200" noProof="0" dirty="0">
            <a:effectLst>
              <a:outerShdw blurRad="38100" dist="38100" dir="2700000" algn="tl">
                <a:srgbClr val="000000"/>
              </a:outerShdw>
            </a:effectLst>
          </a:endParaRPr>
        </a:p>
      </dsp:txBody>
      <dsp:txXfrm>
        <a:off x="9549941" y="707271"/>
        <a:ext cx="252690" cy="216673"/>
      </dsp:txXfrm>
    </dsp:sp>
    <dsp:sp modelId="{B63C68F4-37F5-4E39-81B9-0FD70A034F30}">
      <dsp:nvSpPr>
        <dsp:cNvPr id="0" name=""/>
        <dsp:cNvSpPr/>
      </dsp:nvSpPr>
      <dsp:spPr>
        <a:xfrm>
          <a:off x="10060770" y="64595"/>
          <a:ext cx="1702761" cy="1502025"/>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Raduju se pravdi </a:t>
          </a:r>
          <a:br>
            <a:rPr lang="es-ES" sz="2200" b="1" kern="1200" noProof="0" dirty="0">
              <a:effectLst>
                <a:outerShdw blurRad="38100" dist="38100" dir="2700000" algn="tl">
                  <a:srgbClr val="000000"/>
                </a:outerShdw>
              </a:effectLst>
            </a:rPr>
          </a:br>
          <a:r>
            <a:rPr lang="hr-HR" sz="2200" b="1" kern="1200" noProof="0" dirty="0">
              <a:effectLst>
                <a:outerShdw blurRad="38100" dist="38100" dir="2700000" algn="tl">
                  <a:srgbClr val="000000"/>
                </a:outerShdw>
              </a:effectLst>
            </a:rPr>
            <a:t>(Otk 18,20)</a:t>
          </a:r>
          <a:endParaRPr lang="hr-HR" sz="2200" kern="1200" noProof="0" dirty="0">
            <a:effectLst>
              <a:outerShdw blurRad="38100" dist="38100" dir="2700000" algn="tl">
                <a:srgbClr val="000000"/>
              </a:outerShdw>
            </a:effectLst>
          </a:endParaRPr>
        </a:p>
      </dsp:txBody>
      <dsp:txXfrm>
        <a:off x="10104763" y="108588"/>
        <a:ext cx="1614775" cy="14140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08064" y="2184649"/>
          <a:ext cx="5434961"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t>Njegov poziv na službu bio je prorečen </a:t>
          </a:r>
          <a:br>
            <a:rPr lang="hr-HR" sz="2200" b="1" kern="1200" noProof="0" dirty="0"/>
          </a:br>
          <a:r>
            <a:rPr lang="hr-HR" sz="2200" b="1" kern="1200" noProof="0" dirty="0"/>
            <a:t>(1 Tim 1,18). Bio je s Pavlom koautor nekih poslanica: 2. Korinćanima (2 Kor 1,1)</a:t>
          </a:r>
          <a:r>
            <a:rPr lang="en-US" sz="2200" b="1" kern="1200" noProof="0" dirty="0"/>
            <a:t>,</a:t>
          </a:r>
          <a:r>
            <a:rPr lang="hr-HR" sz="2200" b="1" kern="1200" noProof="0" dirty="0"/>
            <a:t> Filipljanima (</a:t>
          </a:r>
          <a:r>
            <a:rPr lang="hr-HR" sz="2200" b="1" kern="1200" noProof="0" dirty="0" err="1"/>
            <a:t>Fil</a:t>
          </a:r>
          <a:r>
            <a:rPr lang="hr-HR" sz="2200" b="1" kern="1200" noProof="0" dirty="0"/>
            <a:t> 1,1)</a:t>
          </a:r>
          <a:r>
            <a:rPr lang="en-US" sz="2200" b="1" kern="1200" noProof="0" dirty="0"/>
            <a:t>,</a:t>
          </a:r>
          <a:r>
            <a:rPr lang="hr-HR" sz="2200" b="1" kern="1200" noProof="0" dirty="0"/>
            <a:t> </a:t>
          </a:r>
          <a:r>
            <a:rPr lang="hr-HR" sz="2200" b="1" kern="1200" noProof="0" dirty="0" err="1"/>
            <a:t>Kološanima</a:t>
          </a:r>
          <a:r>
            <a:rPr lang="hr-HR" sz="2200" b="1" kern="1200" noProof="0" dirty="0"/>
            <a:t> (Kol 1,1)</a:t>
          </a:r>
          <a:r>
            <a:rPr lang="en-US" sz="2200" b="1" kern="1200" noProof="0" dirty="0"/>
            <a:t>,</a:t>
          </a:r>
          <a:r>
            <a:rPr lang="hr-HR" sz="2200" b="1" kern="1200" noProof="0" dirty="0"/>
            <a:t> 1. Solunjanima (1 Sol 1,1)</a:t>
          </a:r>
          <a:r>
            <a:rPr lang="en-US" sz="2200" b="1" kern="1200" noProof="0" dirty="0"/>
            <a:t>,</a:t>
          </a:r>
          <a:r>
            <a:rPr lang="hr-HR" sz="2200" b="1" kern="1200" noProof="0" dirty="0"/>
            <a:t> 2. Solunjanima (2 Sol 1,1) i </a:t>
          </a:r>
          <a:r>
            <a:rPr lang="hr-HR" sz="2200" b="1" kern="1200" noProof="0" dirty="0" err="1"/>
            <a:t>Filemonu</a:t>
          </a:r>
          <a:r>
            <a:rPr lang="hr-HR" sz="2200" b="1" kern="1200" noProof="0" dirty="0"/>
            <a:t> (</a:t>
          </a:r>
          <a:r>
            <a:rPr lang="hr-HR" sz="2200" b="1" kern="1200" noProof="0" dirty="0" err="1"/>
            <a:t>Fil</a:t>
          </a:r>
          <a:r>
            <a:rPr lang="hr-HR" sz="2200" b="1" kern="1200" noProof="0" dirty="0"/>
            <a:t> 1,1).</a:t>
          </a:r>
          <a:endParaRPr lang="hr-HR" sz="2200" kern="1200" noProof="0" dirty="0"/>
        </a:p>
      </dsp:txBody>
      <dsp:txXfrm>
        <a:off x="108064" y="2184649"/>
        <a:ext cx="5434961"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hr-HR" sz="2400" b="1" kern="1200" spc="600" noProof="0" dirty="0">
              <a:effectLst>
                <a:outerShdw blurRad="38100" dist="38100" dir="2700000" algn="tl">
                  <a:srgbClr val="000000">
                    <a:alpha val="43137"/>
                  </a:srgbClr>
                </a:outerShdw>
              </a:effectLst>
            </a:rPr>
            <a:t>TIMOTEJ</a:t>
          </a:r>
          <a:endParaRPr lang="hr-HR"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email">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t>Ispunio je nekoliko proročkih funkcija, kao što su izgradnja (2 Kor 8,6)</a:t>
          </a:r>
          <a:r>
            <a:rPr lang="en-US" sz="2200" b="1" kern="1200" noProof="0" dirty="0"/>
            <a:t>,</a:t>
          </a:r>
          <a:r>
            <a:rPr lang="hr-HR" sz="2200" b="1" kern="1200" noProof="0" dirty="0"/>
            <a:t> poticanje (Tit 2,6, 9, 15) i utjeha </a:t>
          </a:r>
          <a:br>
            <a:rPr lang="hr-HR" sz="2200" b="1" kern="1200" noProof="0" dirty="0"/>
          </a:br>
          <a:r>
            <a:rPr lang="hr-HR" sz="2200" b="1" kern="1200" noProof="0" dirty="0"/>
            <a:t>(2 Kor 7,13).</a:t>
          </a:r>
          <a:endParaRPr lang="hr-HR" sz="2200" kern="1200" noProof="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hr-HR" sz="2400" b="1" kern="1200" spc="600" noProof="0" dirty="0">
              <a:effectLst>
                <a:outerShdw blurRad="38100" dist="38100" dir="2700000" algn="tl">
                  <a:srgbClr val="000000">
                    <a:alpha val="43137"/>
                  </a:srgbClr>
                </a:outerShdw>
              </a:effectLst>
            </a:rPr>
            <a:t>TIT</a:t>
          </a:r>
          <a:endParaRPr lang="hr-HR"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r-H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9029DB-83B4-4BF5-B4E4-BC50CAC3A5F9}" type="datetimeFigureOut">
              <a:rPr lang="hr-HR" smtClean="0"/>
              <a:t>23.10.2026.</a:t>
            </a:fld>
            <a:endParaRPr lang="hr-H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r-H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r-H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84D803-8FCF-471D-B6D4-BAC63C435232}" type="slidenum">
              <a:rPr lang="hr-HR" smtClean="0"/>
              <a:t>‹Nº›</a:t>
            </a:fld>
            <a:endParaRPr lang="hr-HR"/>
          </a:p>
        </p:txBody>
      </p:sp>
    </p:spTree>
    <p:extLst>
      <p:ext uri="{BB962C8B-B14F-4D97-AF65-F5344CB8AC3E}">
        <p14:creationId xmlns:p14="http://schemas.microsoft.com/office/powerpoint/2010/main" val="3399622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86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149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782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468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776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7396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360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816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3042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736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1270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188966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0589772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71869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5244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35634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394889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457365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559238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455246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732203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7835748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fld id="{53C9B7D4-C596-44FB-85D7-59A20FA04A17}" type="datetimeFigureOut">
              <a:rPr lang="es-ES" smtClean="0"/>
              <a:t>23/10/2026</a:t>
            </a:fld>
            <a:endParaRPr lang="es-ES"/>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544321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6463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3701124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C9B7D4-C596-44FB-85D7-59A20FA04A17}" type="datetimeFigureOut">
              <a:rPr lang="es-ES" smtClean="0"/>
              <a:t>23/10/2026</a:t>
            </a:fld>
            <a:endParaRPr lang="es-ES"/>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81E109-2622-42A3-B8A6-3D3D77E513B1}" type="slidenum">
              <a:rPr lang="es-ES" smtClean="0"/>
              <a:t>‹Nº›</a:t>
            </a:fld>
            <a:endParaRPr lang="es-ES"/>
          </a:p>
        </p:txBody>
      </p:sp>
    </p:spTree>
    <p:extLst>
      <p:ext uri="{BB962C8B-B14F-4D97-AF65-F5344CB8AC3E}">
        <p14:creationId xmlns:p14="http://schemas.microsoft.com/office/powerpoint/2010/main" val="2144404124"/>
      </p:ext>
    </p:extLst>
  </p:cSld>
  <p:clrMap bg1="lt1" tx1="dk1" bg2="lt2" tx2="dk2" accent1="accent1" accent2="accent2" accent3="accent3" accent4="accent4" accent5="accent5" accent6="accent6" hlink="hlink" folHlink="folHlink"/>
  <p:sldLayoutIdLst>
    <p:sldLayoutId id="2147483727"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g"/><Relationship Id="rId7" Type="http://schemas.openxmlformats.org/officeDocument/2006/relationships/diagramColors" Target="../diagrams/colors1.xml"/><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1.jpeg"/><Relationship Id="rId4" Type="http://schemas.openxmlformats.org/officeDocument/2006/relationships/diagramData" Target="../diagrams/data1.xml"/><Relationship Id="rId9"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eg"/><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4.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3.png"/><Relationship Id="rId9" Type="http://schemas.openxmlformats.org/officeDocument/2006/relationships/diagramColors" Target="../diagrams/colors2.xml"/><Relationship Id="rId1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4.jp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2.jpeg"/><Relationship Id="rId2" Type="http://schemas.openxmlformats.org/officeDocument/2006/relationships/image" Target="../media/image48.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1.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3C9832-CE80-1EEC-7A0C-F95621581CD6}"/>
              </a:ext>
            </a:extLst>
          </p:cNvPr>
          <p:cNvPicPr>
            <a:picLocks noChangeAspect="1"/>
          </p:cNvPicPr>
          <p:nvPr/>
        </p:nvPicPr>
        <p:blipFill rotWithShape="1">
          <a:blip r:embed="rId2">
            <a:extLst>
              <a:ext uri="{28A0092B-C50C-407E-A947-70E740481C1C}">
                <a14:useLocalDpi xmlns:a14="http://schemas.microsoft.com/office/drawing/2010/main"/>
              </a:ext>
            </a:extLst>
          </a:blip>
          <a:srcRect t="17608"/>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id="{E124E3A8-E547-5306-E5F8-005E3ACC0E5D}"/>
              </a:ext>
            </a:extLst>
          </p:cNvPr>
          <p:cNvSpPr txBox="1"/>
          <p:nvPr/>
        </p:nvSpPr>
        <p:spPr>
          <a:xfrm>
            <a:off x="0" y="5953125"/>
            <a:ext cx="121920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4800" b="1" spc="300" dirty="0" err="1">
                <a:ln w="6600">
                  <a:solidFill>
                    <a:srgbClr val="B83E0A"/>
                  </a:solidFill>
                  <a:prstDash val="solid"/>
                </a:ln>
                <a:solidFill>
                  <a:srgbClr val="FFFFFF"/>
                </a:solidFill>
                <a:effectLst>
                  <a:outerShdw dist="38100" dir="2700000" algn="tl" rotWithShape="0">
                    <a:srgbClr val="B83E0A"/>
                  </a:outerShdw>
                </a:effectLst>
                <a:latin typeface="Aptos" panose="02110004020202020204"/>
              </a:rPr>
              <a:t>PROROCI</a:t>
            </a:r>
            <a:r>
              <a:rPr lang="es-ES" sz="4800" b="1" spc="300" dirty="0">
                <a:ln w="6600">
                  <a:solidFill>
                    <a:srgbClr val="B83E0A"/>
                  </a:solidFill>
                  <a:prstDash val="solid"/>
                </a:ln>
                <a:solidFill>
                  <a:srgbClr val="FFFFFF"/>
                </a:solidFill>
                <a:effectLst>
                  <a:outerShdw dist="38100" dir="2700000" algn="tl" rotWithShape="0">
                    <a:srgbClr val="B83E0A"/>
                  </a:outerShdw>
                </a:effectLst>
                <a:latin typeface="Aptos" panose="02110004020202020204"/>
              </a:rPr>
              <a:t> </a:t>
            </a:r>
            <a:r>
              <a:rPr lang="es-ES" sz="4800" b="1" spc="300" dirty="0" err="1">
                <a:ln w="6600">
                  <a:solidFill>
                    <a:srgbClr val="B83E0A"/>
                  </a:solidFill>
                  <a:prstDash val="solid"/>
                </a:ln>
                <a:solidFill>
                  <a:srgbClr val="FFFFFF"/>
                </a:solidFill>
                <a:effectLst>
                  <a:outerShdw dist="38100" dir="2700000" algn="tl" rotWithShape="0">
                    <a:srgbClr val="B83E0A"/>
                  </a:outerShdw>
                </a:effectLst>
                <a:latin typeface="Aptos" panose="02110004020202020204"/>
              </a:rPr>
              <a:t>NOVOG</a:t>
            </a:r>
            <a:r>
              <a:rPr lang="es-ES" sz="4800" b="1" spc="300" dirty="0">
                <a:ln w="6600">
                  <a:solidFill>
                    <a:srgbClr val="B83E0A"/>
                  </a:solidFill>
                  <a:prstDash val="solid"/>
                </a:ln>
                <a:solidFill>
                  <a:srgbClr val="FFFFFF"/>
                </a:solidFill>
                <a:effectLst>
                  <a:outerShdw dist="38100" dir="2700000" algn="tl" rotWithShape="0">
                    <a:srgbClr val="B83E0A"/>
                  </a:outerShdw>
                </a:effectLst>
                <a:latin typeface="Aptos" panose="02110004020202020204"/>
              </a:rPr>
              <a:t> </a:t>
            </a:r>
            <a:r>
              <a:rPr lang="es-ES" sz="4800" b="1" spc="300" dirty="0" err="1">
                <a:ln w="6600">
                  <a:solidFill>
                    <a:srgbClr val="B83E0A"/>
                  </a:solidFill>
                  <a:prstDash val="solid"/>
                </a:ln>
                <a:solidFill>
                  <a:srgbClr val="FFFFFF"/>
                </a:solidFill>
                <a:effectLst>
                  <a:outerShdw dist="38100" dir="2700000" algn="tl" rotWithShape="0">
                    <a:srgbClr val="B83E0A"/>
                  </a:outerShdw>
                </a:effectLst>
                <a:latin typeface="Aptos" panose="02110004020202020204"/>
              </a:rPr>
              <a:t>ZAVJETA</a:t>
            </a:r>
            <a:endParaRPr kumimoji="0" lang="es-ES" sz="4800" b="1" i="0" u="none" strike="noStrike" kern="1200" cap="none" spc="300" normalizeH="0" baseline="0" noProof="0" dirty="0">
              <a:ln w="6600">
                <a:solidFill>
                  <a:srgbClr val="B83E0A"/>
                </a:solidFill>
                <a:prstDash val="solid"/>
              </a:ln>
              <a:solidFill>
                <a:srgbClr val="FFFFFF"/>
              </a:solidFill>
              <a:effectLst>
                <a:outerShdw dist="38100" dir="2700000" algn="tl" rotWithShape="0">
                  <a:srgbClr val="B83E0A"/>
                </a:outerShdw>
              </a:effectLst>
              <a:uLnTx/>
              <a:uFillTx/>
              <a:latin typeface="Aptos" panose="02110004020202020204"/>
              <a:ea typeface="+mn-ea"/>
              <a:cs typeface="+mn-cs"/>
            </a:endParaRPr>
          </a:p>
        </p:txBody>
      </p:sp>
      <p:sp>
        <p:nvSpPr>
          <p:cNvPr id="5" name="Text Box 7">
            <a:extLst>
              <a:ext uri="{FF2B5EF4-FFF2-40B4-BE49-F238E27FC236}">
                <a16:creationId xmlns:a16="http://schemas.microsoft.com/office/drawing/2014/main" id="{87D882E4-8612-54BC-A7F7-6E1134BBCE49}"/>
              </a:ext>
            </a:extLst>
          </p:cNvPr>
          <p:cNvSpPr txBox="1">
            <a:spLocks noChangeArrowheads="1"/>
          </p:cNvSpPr>
          <p:nvPr/>
        </p:nvSpPr>
        <p:spPr bwMode="auto">
          <a:xfrm>
            <a:off x="0" y="0"/>
            <a:ext cx="12192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100000"/>
              </a:lnSpc>
              <a:spcBef>
                <a:spcPct val="50000"/>
              </a:spcBef>
              <a:spcAft>
                <a:spcPct val="0"/>
              </a:spcAft>
              <a:buClrTx/>
              <a:buSzTx/>
              <a:buFontTx/>
              <a:buNone/>
              <a:tabLst/>
              <a:defRPr/>
            </a:pPr>
            <a:r>
              <a:rPr lang="sr-Latn-RS" sz="1600" b="1" dirty="0">
                <a:solidFill>
                  <a:srgbClr val="166E40">
                    <a:lumMod val="20000"/>
                    <a:lumOff val="80000"/>
                  </a:srgbClr>
                </a:solidFill>
                <a:effectLst>
                  <a:outerShdw blurRad="38100" dist="38100" dir="2700000" algn="tl">
                    <a:srgbClr val="000000">
                      <a:alpha val="43137"/>
                    </a:srgbClr>
                  </a:outerShdw>
                </a:effectLst>
                <a:latin typeface="Aptos" panose="02110004020202020204"/>
                <a:cs typeface="+mn-cs"/>
              </a:rPr>
              <a:t>4</a:t>
            </a:r>
            <a:r>
              <a:rPr lang="hr-HR" sz="1600" b="1" dirty="0">
                <a:solidFill>
                  <a:srgbClr val="166E40">
                    <a:lumMod val="20000"/>
                    <a:lumOff val="80000"/>
                  </a:srgbClr>
                </a:solidFill>
                <a:effectLst>
                  <a:outerShdw blurRad="38100" dist="38100" dir="2700000" algn="tl">
                    <a:srgbClr val="000000">
                      <a:alpha val="43137"/>
                    </a:srgbClr>
                  </a:outerShdw>
                </a:effectLst>
                <a:latin typeface="Aptos" panose="02110004020202020204"/>
                <a:cs typeface="+mn-cs"/>
              </a:rPr>
              <a:t>. tromjesečje 2026.</a:t>
            </a:r>
            <a:r>
              <a:rPr lang="en-US" sz="1600" b="1" dirty="0">
                <a:solidFill>
                  <a:srgbClr val="166E40">
                    <a:lumMod val="20000"/>
                    <a:lumOff val="80000"/>
                  </a:srgbClr>
                </a:solidFill>
                <a:effectLst>
                  <a:outerShdw blurRad="38100" dist="38100" dir="2700000" algn="tl">
                    <a:srgbClr val="000000">
                      <a:alpha val="43137"/>
                    </a:srgbClr>
                  </a:outerShdw>
                </a:effectLst>
                <a:latin typeface="Aptos" panose="02110004020202020204"/>
                <a:cs typeface="+mn-cs"/>
              </a:rPr>
              <a:t>         </a:t>
            </a:r>
            <a:r>
              <a:rPr lang="hr-HR" sz="1600" b="1" dirty="0">
                <a:solidFill>
                  <a:srgbClr val="166E40">
                    <a:lumMod val="20000"/>
                    <a:lumOff val="80000"/>
                  </a:srgbClr>
                </a:solidFill>
                <a:effectLst>
                  <a:outerShdw blurRad="38100" dist="38100" dir="2700000" algn="tl">
                    <a:srgbClr val="000000">
                      <a:alpha val="43137"/>
                    </a:srgbClr>
                  </a:outerShdw>
                </a:effectLst>
                <a:latin typeface="Aptos" panose="02110004020202020204"/>
                <a:cs typeface="+mn-cs"/>
              </a:rPr>
              <a:t>             </a:t>
            </a:r>
            <a:r>
              <a:rPr lang="en-US" sz="1600" b="1" dirty="0">
                <a:solidFill>
                  <a:srgbClr val="166E40">
                    <a:lumMod val="20000"/>
                    <a:lumOff val="80000"/>
                  </a:srgbClr>
                </a:solidFill>
                <a:effectLst>
                  <a:outerShdw blurRad="38100" dist="38100" dir="2700000" algn="tl">
                    <a:srgbClr val="000000">
                      <a:alpha val="43137"/>
                    </a:srgbClr>
                  </a:outerShdw>
                </a:effectLst>
                <a:latin typeface="Aptos" panose="02110004020202020204"/>
                <a:cs typeface="+mn-cs"/>
              </a:rPr>
              <a:t>P</a:t>
            </a:r>
            <a:r>
              <a:rPr lang="hr-HR" sz="1600" b="1" dirty="0">
                <a:solidFill>
                  <a:srgbClr val="166E40">
                    <a:lumMod val="20000"/>
                    <a:lumOff val="80000"/>
                  </a:srgbClr>
                </a:solidFill>
                <a:effectLst>
                  <a:outerShdw blurRad="38100" dist="38100" dir="2700000" algn="tl">
                    <a:srgbClr val="000000">
                      <a:alpha val="43137"/>
                    </a:srgbClr>
                  </a:outerShdw>
                </a:effectLst>
                <a:latin typeface="Aptos" panose="02110004020202020204"/>
                <a:cs typeface="+mn-cs"/>
              </a:rPr>
              <a:t>rezentacija biblijske pouke                      </a:t>
            </a:r>
            <a:r>
              <a:rPr lang="sr-Latn-RS" sz="1600" b="1" dirty="0">
                <a:solidFill>
                  <a:srgbClr val="166E40">
                    <a:lumMod val="20000"/>
                    <a:lumOff val="80000"/>
                  </a:srgbClr>
                </a:solidFill>
                <a:effectLst>
                  <a:outerShdw blurRad="38100" dist="38100" dir="2700000" algn="tl">
                    <a:srgbClr val="000000">
                      <a:alpha val="43137"/>
                    </a:srgbClr>
                  </a:outerShdw>
                </a:effectLst>
                <a:latin typeface="Aptos" panose="02110004020202020204"/>
                <a:cs typeface="+mn-cs"/>
              </a:rPr>
              <a:t>24. </a:t>
            </a:r>
            <a:r>
              <a:rPr lang="hr-HR" sz="1600" b="1" dirty="0">
                <a:solidFill>
                  <a:srgbClr val="166E40">
                    <a:lumMod val="20000"/>
                    <a:lumOff val="80000"/>
                  </a:srgbClr>
                </a:solidFill>
                <a:effectLst>
                  <a:outerShdw blurRad="38100" dist="38100" dir="2700000" algn="tl">
                    <a:srgbClr val="000000">
                      <a:alpha val="43137"/>
                    </a:srgbClr>
                  </a:outerShdw>
                </a:effectLst>
                <a:latin typeface="Aptos" panose="02110004020202020204"/>
                <a:cs typeface="+mn-cs"/>
              </a:rPr>
              <a:t>listopada 2026</a:t>
            </a:r>
            <a:r>
              <a:rPr lang="en-US" sz="1600" b="1" dirty="0">
                <a:solidFill>
                  <a:srgbClr val="166E40">
                    <a:lumMod val="20000"/>
                    <a:lumOff val="80000"/>
                  </a:srgbClr>
                </a:solidFill>
                <a:effectLst>
                  <a:outerShdw blurRad="38100" dist="38100" dir="2700000" algn="tl">
                    <a:srgbClr val="000000">
                      <a:alpha val="43137"/>
                    </a:srgbClr>
                  </a:outerShdw>
                </a:effectLst>
                <a:latin typeface="Aptos" panose="02110004020202020204"/>
                <a:cs typeface="+mn-cs"/>
              </a:rPr>
              <a:t>.</a:t>
            </a:r>
            <a:r>
              <a:rPr lang="hr-HR" sz="1600" b="1" dirty="0">
                <a:solidFill>
                  <a:srgbClr val="166E40">
                    <a:lumMod val="20000"/>
                    <a:lumOff val="80000"/>
                  </a:srgbClr>
                </a:solidFill>
                <a:effectLst>
                  <a:outerShdw blurRad="38100" dist="38100" dir="2700000" algn="tl">
                    <a:srgbClr val="000000">
                      <a:alpha val="43137"/>
                    </a:srgbClr>
                  </a:outerShdw>
                </a:effectLst>
                <a:latin typeface="Aptos" panose="02110004020202020204"/>
                <a:cs typeface="+mn-cs"/>
              </a:rPr>
              <a:t> </a:t>
            </a:r>
            <a:endParaRPr lang="en-US" sz="1600" b="1" dirty="0">
              <a:solidFill>
                <a:srgbClr val="166E40">
                  <a:lumMod val="20000"/>
                  <a:lumOff val="80000"/>
                </a:srgbClr>
              </a:solidFill>
              <a:effectLst>
                <a:outerShdw blurRad="38100" dist="38100" dir="2700000" algn="tl">
                  <a:srgbClr val="000000">
                    <a:alpha val="43137"/>
                  </a:srgbClr>
                </a:outerShdw>
              </a:effectLst>
              <a:latin typeface="Aptos" panose="02110004020202020204"/>
              <a:cs typeface="+mn-cs"/>
            </a:endParaRPr>
          </a:p>
        </p:txBody>
      </p:sp>
    </p:spTree>
    <p:extLst>
      <p:ext uri="{BB962C8B-B14F-4D97-AF65-F5344CB8AC3E}">
        <p14:creationId xmlns:p14="http://schemas.microsoft.com/office/powerpoint/2010/main" val="30096583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2" cstate="email">
            <a:extLst>
              <a:ext uri="{28A0092B-C50C-407E-A947-70E740481C1C}">
                <a14:useLocalDpi xmlns:a14="http://schemas.microsoft.com/office/drawing/2010/main"/>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r-HR" sz="2200" b="1">
                <a:solidFill>
                  <a:srgbClr val="E97132">
                    <a:lumMod val="50000"/>
                  </a:srgbClr>
                </a:solidFill>
                <a:latin typeface="Comic Sans MS" panose="030F0702030302020204" pitchFamily="66" charset="0"/>
              </a:rPr>
              <a:t>”Ima</a:t>
            </a:r>
            <a:r>
              <a:rPr kumimoji="0" lang="hr-HR" sz="2200" b="1" i="0" u="none" strike="noStrike" kern="1200" cap="none" spc="0" normalizeH="0" baseline="0" noProof="0">
                <a:ln>
                  <a:noFill/>
                </a:ln>
                <a:solidFill>
                  <a:srgbClr val="E97132">
                    <a:lumMod val="50000"/>
                  </a:srgbClr>
                </a:solidFill>
                <a:effectLst/>
                <a:uLnTx/>
                <a:uFillTx/>
                <a:latin typeface="Comic Sans MS" panose="030F0702030302020204" pitchFamily="66" charset="0"/>
                <a:ea typeface="+mn-ea"/>
                <a:cs typeface="+mn-cs"/>
              </a:rPr>
              <a:t> mnogo duhovnih darova, ali isti je</a:t>
            </a:r>
            <a:r>
              <a:rPr lang="hr-HR" sz="2200" b="1">
                <a:solidFill>
                  <a:srgbClr val="E97132">
                    <a:lumMod val="50000"/>
                  </a:srgbClr>
                </a:solidFill>
                <a:latin typeface="Comic Sans MS" panose="030F0702030302020204" pitchFamily="66" charset="0"/>
              </a:rPr>
              <a:t> </a:t>
            </a:r>
            <a:r>
              <a:rPr kumimoji="0" lang="hr-HR" sz="2200" b="1" i="0" u="none" strike="noStrike" kern="1200" cap="none" spc="0" normalizeH="0" baseline="0" noProof="0">
                <a:ln>
                  <a:noFill/>
                </a:ln>
                <a:solidFill>
                  <a:srgbClr val="E97132">
                    <a:lumMod val="50000"/>
                  </a:srgbClr>
                </a:solidFill>
                <a:effectLst/>
                <a:uLnTx/>
                <a:uFillTx/>
                <a:latin typeface="Comic Sans MS" panose="030F0702030302020204" pitchFamily="66" charset="0"/>
                <a:ea typeface="+mn-ea"/>
                <a:cs typeface="+mn-cs"/>
              </a:rPr>
              <a:t>Duh koji </a:t>
            </a:r>
            <a:r>
              <a:rPr lang="hr-HR" sz="2200" b="1">
                <a:solidFill>
                  <a:srgbClr val="E97132">
                    <a:lumMod val="50000"/>
                  </a:srgbClr>
                </a:solidFill>
                <a:latin typeface="Comic Sans MS" panose="030F0702030302020204" pitchFamily="66" charset="0"/>
              </a:rPr>
              <a:t>ih</a:t>
            </a:r>
            <a:r>
              <a:rPr kumimoji="0" lang="hr-HR" sz="2200" b="1" i="0" u="none" strike="noStrike" kern="1200" cap="none" spc="0" normalizeH="0" baseline="0" noProof="0">
                <a:ln>
                  <a:noFill/>
                </a:ln>
                <a:solidFill>
                  <a:srgbClr val="E97132">
                    <a:lumMod val="50000"/>
                  </a:srgbClr>
                </a:solidFill>
                <a:effectLst/>
                <a:uLnTx/>
                <a:uFillTx/>
                <a:latin typeface="Comic Sans MS" panose="030F0702030302020204" pitchFamily="66" charset="0"/>
                <a:ea typeface="+mn-ea"/>
                <a:cs typeface="+mn-cs"/>
              </a:rPr>
              <a:t> dijeli. Ima mnogo naćina služenja, ali svi su od istoga Boga</a:t>
            </a:r>
            <a:r>
              <a:rPr lang="hr-HR" sz="2200" b="1">
                <a:solidFill>
                  <a:srgbClr val="E97132">
                    <a:lumMod val="50000"/>
                  </a:srgbClr>
                </a:solidFill>
                <a:latin typeface="Comic Sans MS" panose="030F0702030302020204" pitchFamily="66" charset="0"/>
              </a:rPr>
              <a:t>.</a:t>
            </a:r>
            <a:r>
              <a:rPr kumimoji="0" lang="hr-HR" sz="2200" b="1" i="0" u="none" strike="noStrike" kern="1200" cap="none" spc="0" normalizeH="0" baseline="0" noProof="0">
                <a:ln>
                  <a:noFill/>
                </a:ln>
                <a:solidFill>
                  <a:srgbClr val="E97132">
                    <a:lumMod val="50000"/>
                  </a:srgbClr>
                </a:solidFill>
                <a:effectLst/>
                <a:uLnTx/>
                <a:uFillTx/>
                <a:latin typeface="Comic Sans MS" panose="030F0702030302020204" pitchFamily="66" charset="0"/>
                <a:ea typeface="+mn-ea"/>
                <a:cs typeface="+mn-cs"/>
              </a:rPr>
              <a:t> Ima mnogo načina na koje Bog rdi u ljudima, ali je isti Bog .“ </a:t>
            </a:r>
            <a:r>
              <a:rPr kumimoji="0" lang="hr-HR"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(1. </a:t>
            </a:r>
            <a:r>
              <a:rPr kumimoji="0" lang="hr-HR" sz="1500" b="1" i="0" u="none" strike="noStrike" kern="1200" cap="none" spc="0" normalizeH="0" baseline="0" noProof="0">
                <a:ln>
                  <a:noFill/>
                </a:ln>
                <a:solidFill>
                  <a:srgbClr val="E97132">
                    <a:lumMod val="50000"/>
                  </a:srgbClr>
                </a:solidFill>
                <a:effectLst/>
                <a:uLnTx/>
                <a:uFillTx/>
                <a:latin typeface="Comic Sans MS" panose="030F0702030302020204" pitchFamily="66" charset="0"/>
                <a:ea typeface="+mn-ea"/>
                <a:cs typeface="+mn-cs"/>
              </a:rPr>
              <a:t>Korinćanima 12,4-6  SHP)</a:t>
            </a:r>
            <a:endParaRPr kumimoji="0" lang="hr-HR" sz="1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071165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6123707" y="4152900"/>
            <a:ext cx="5773018" cy="2709653"/>
          </a:xfrm>
          <a:prstGeom prst="rect">
            <a:avLst/>
          </a:prstGeom>
          <a:noFill/>
          <a:ln>
            <a:noFill/>
          </a:ln>
          <a:effectLst/>
        </p:spPr>
        <p:txBody>
          <a:bodyPr wrap="square" rtlCol="0">
            <a:spAutoFit/>
          </a:bodyPr>
          <a:lstStyle/>
          <a:p>
            <a:pPr marL="0" marR="0" lvl="0" indent="0" algn="l" defTabSz="914400" rtl="0" eaLnBrk="1" fontAlgn="auto" latinLnBrk="0" hangingPunct="1">
              <a:lnSpc>
                <a:spcPts val="24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white"/>
                </a:solidFill>
                <a:effectLst/>
                <a:highlight>
                  <a:srgbClr val="6D1307"/>
                </a:highlight>
                <a:uLnTx/>
                <a:uFillTx/>
                <a:latin typeface="Aptos" panose="02110004020202020204"/>
              </a:rPr>
              <a:t>Uloge proroka u Novom zavjetu</a:t>
            </a:r>
          </a:p>
          <a:p>
            <a:pPr lvl="0">
              <a:lnSpc>
                <a:spcPts val="2400"/>
              </a:lnSpc>
              <a:spcBef>
                <a:spcPts val="600"/>
              </a:spcBef>
              <a:defRPr/>
            </a:pPr>
            <a:r>
              <a:rPr lang="hr-HR" sz="2200" b="1" noProof="0" dirty="0">
                <a:solidFill>
                  <a:prstClr val="white"/>
                </a:solidFill>
                <a:highlight>
                  <a:srgbClr val="205C01"/>
                </a:highlight>
              </a:rPr>
              <a:t>Proroci Novog zavjeta:</a:t>
            </a:r>
            <a:endParaRPr kumimoji="0" lang="hr-HR" sz="2200" b="1" i="0" u="none" strike="noStrike" kern="1200" cap="none" spc="0" normalizeH="0" baseline="0" noProof="0" dirty="0">
              <a:ln>
                <a:noFill/>
              </a:ln>
              <a:solidFill>
                <a:prstClr val="white"/>
              </a:solidFill>
              <a:effectLst/>
              <a:highlight>
                <a:srgbClr val="205C01"/>
              </a:highlight>
              <a:uLnTx/>
              <a:uFillTx/>
              <a:latin typeface="Aptos" panose="02110004020202020204"/>
            </a:endParaRPr>
          </a:p>
          <a:p>
            <a:pPr marL="893763" lvl="1">
              <a:lnSpc>
                <a:spcPts val="2400"/>
              </a:lnSpc>
              <a:spcBef>
                <a:spcPts val="600"/>
              </a:spcBef>
              <a:defRPr/>
            </a:pPr>
            <a:r>
              <a:rPr lang="hr-HR" sz="2200" b="1" noProof="0" dirty="0">
                <a:solidFill>
                  <a:prstClr val="black"/>
                </a:solidFill>
                <a:uFill>
                  <a:solidFill>
                    <a:srgbClr val="D01729"/>
                  </a:solidFill>
                </a:uFill>
              </a:rPr>
              <a:t>Isus, prorečeni prorok</a:t>
            </a:r>
            <a:endParaRPr kumimoji="0" lang="hr-HR" sz="2200" b="1" i="0" u="none" strike="noStrike" kern="1200" cap="none" spc="0" normalizeH="0" baseline="0" noProof="0" dirty="0">
              <a:ln>
                <a:noFill/>
              </a:ln>
              <a:solidFill>
                <a:prstClr val="black"/>
              </a:solidFill>
              <a:effectLst/>
              <a:uLnTx/>
              <a:uFill>
                <a:solidFill>
                  <a:srgbClr val="D01729"/>
                </a:solidFill>
              </a:uFill>
              <a:latin typeface="Aptos" panose="02110004020202020204"/>
            </a:endParaRPr>
          </a:p>
          <a:p>
            <a:pPr marL="893763" marR="0" lvl="1" indent="0" algn="l" defTabSz="914400" rtl="0" eaLnBrk="1" fontAlgn="auto" latinLnBrk="0" hangingPunct="1">
              <a:lnSpc>
                <a:spcPts val="24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rPr>
              <a:t>Apostoli i proroci</a:t>
            </a:r>
          </a:p>
          <a:p>
            <a:pPr marL="893763" marR="0" lvl="1" indent="0" algn="l" defTabSz="914400" rtl="0" eaLnBrk="1" fontAlgn="auto" latinLnBrk="0" hangingPunct="1">
              <a:lnSpc>
                <a:spcPts val="24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rPr>
              <a:t>Proročice</a:t>
            </a:r>
          </a:p>
          <a:p>
            <a:pPr marL="893763" lvl="1">
              <a:lnSpc>
                <a:spcPts val="2400"/>
              </a:lnSpc>
              <a:spcBef>
                <a:spcPts val="600"/>
              </a:spcBef>
              <a:defRPr/>
            </a:pPr>
            <a:r>
              <a:rPr lang="hr-HR" sz="2200" b="1" noProof="0" dirty="0">
                <a:solidFill>
                  <a:prstClr val="black"/>
                </a:solidFill>
              </a:rPr>
              <a:t>Pavlovi suradnici</a:t>
            </a:r>
            <a:endParaRPr kumimoji="0" lang="hr-HR" sz="2200" b="1" i="0" u="none" strike="noStrike" kern="1200" cap="none" spc="0" normalizeH="0" baseline="0" noProof="0" dirty="0">
              <a:ln>
                <a:noFill/>
              </a:ln>
              <a:solidFill>
                <a:prstClr val="black"/>
              </a:solidFill>
              <a:effectLst/>
              <a:uLnTx/>
              <a:uFillTx/>
              <a:latin typeface="Aptos" panose="02110004020202020204"/>
            </a:endParaRPr>
          </a:p>
          <a:p>
            <a:pPr marL="893763" marR="0" lvl="1" indent="0" algn="l" defTabSz="914400" rtl="0" eaLnBrk="1" fontAlgn="auto" latinLnBrk="0" hangingPunct="1">
              <a:lnSpc>
                <a:spcPts val="24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rPr>
              <a:t>Lažni proroci</a:t>
            </a:r>
          </a:p>
        </p:txBody>
      </p:sp>
      <p:sp>
        <p:nvSpPr>
          <p:cNvPr id="3" name="CuadroTexto 2">
            <a:extLst>
              <a:ext uri="{FF2B5EF4-FFF2-40B4-BE49-F238E27FC236}">
                <a16:creationId xmlns:a16="http://schemas.microsoft.com/office/drawing/2014/main" id="{E2C764AA-63A2-79FF-6108-2147E333AB7B}"/>
              </a:ext>
            </a:extLst>
          </p:cNvPr>
          <p:cNvSpPr txBox="1"/>
          <p:nvPr/>
        </p:nvSpPr>
        <p:spPr>
          <a:xfrm>
            <a:off x="295276" y="46467"/>
            <a:ext cx="7639050"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Od proroka Malahije pa nadalje, prošlo je 400 godina a da se među Božjim </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narodom nije čuo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glas bilo kojeg proroka. Zbog te tišine, izraelski narod smatrao je kanon Svetog pisma (tj. knjige koje čine Stari zavjet) zatvorenim.</a:t>
            </a: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9941356">
            <a:off x="6591121" y="4886982"/>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9941356">
            <a:off x="6591121" y="603697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9941356">
            <a:off x="6591121" y="6420304"/>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19941356">
            <a:off x="6591121" y="5653644"/>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19941356">
            <a:off x="6591121" y="5270313"/>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303838"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03838"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95275" y="2985733"/>
            <a:ext cx="7639050"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Koje su bile uloge tih novih proroka i proročica? Tko su oni bili? Jesu li postojali lažni proroci, kao u starozavjetna vremena?</a:t>
            </a:r>
          </a:p>
        </p:txBody>
      </p:sp>
      <p:sp>
        <p:nvSpPr>
          <p:cNvPr id="7" name="CuadroTexto 6">
            <a:extLst>
              <a:ext uri="{FF2B5EF4-FFF2-40B4-BE49-F238E27FC236}">
                <a16:creationId xmlns:a16="http://schemas.microsoft.com/office/drawing/2014/main" id="{CDD2D1D4-97BB-AC89-98A9-8A5076814B76}"/>
              </a:ext>
            </a:extLst>
          </p:cNvPr>
          <p:cNvSpPr txBox="1"/>
          <p:nvPr/>
        </p:nvSpPr>
        <p:spPr>
          <a:xfrm>
            <a:off x="295274" y="1516100"/>
            <a:ext cx="7639050" cy="144655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Međutim, Bog nije dugo šutio. U svoje vrijeme poslao je novog proroka: Ivana Krstitelja (Matej 11,7-9). Od tog trenutka nadalje, proroci su se ponovno pojavili. Bili su odgovorni, između ostalog, i za pisanje Novog zavjeta.</a:t>
            </a:r>
          </a:p>
        </p:txBody>
      </p:sp>
    </p:spTree>
    <p:extLst>
      <p:ext uri="{BB962C8B-B14F-4D97-AF65-F5344CB8AC3E}">
        <p14:creationId xmlns:p14="http://schemas.microsoft.com/office/powerpoint/2010/main" val="1223154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62AA9425-E4FE-D8C2-6272-B4D07890F3D8}"/>
              </a:ext>
            </a:extLst>
          </p:cNvPr>
          <p:cNvSpPr txBox="1"/>
          <p:nvPr/>
        </p:nvSpPr>
        <p:spPr>
          <a:xfrm>
            <a:off x="0" y="-39756"/>
            <a:ext cx="12191999"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3200" b="1" i="0" u="none" strike="noStrike" kern="1200" cap="none" spc="0" normalizeH="0" baseline="0" noProof="0" dirty="0">
                <a:ln w="10160">
                  <a:solidFill>
                    <a:srgbClr val="166E40"/>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ULOGE PROROKA U NOVOM ZAVJETU</a:t>
            </a: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389554"/>
            <a:ext cx="12191998" cy="400110"/>
          </a:xfrm>
          <a:prstGeom prst="rect">
            <a:avLst/>
          </a:prstGeom>
          <a:noFill/>
        </p:spPr>
        <p:txBody>
          <a:bodyPr wrap="square">
            <a:spAutoFit/>
          </a:bodyPr>
          <a:lstStyle/>
          <a:p>
            <a:pPr lvl="0" algn="ctr">
              <a:defRPr/>
            </a:pPr>
            <a:r>
              <a:rPr lang="hr-HR" sz="2000" b="1">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”Naprotiv,</a:t>
            </a:r>
            <a:r>
              <a:rPr lang="hr-HR" sz="2000" b="1" noProof="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 </a:t>
            </a:r>
            <a:r>
              <a:rPr lang="hr-HR" sz="2000" b="1" noProof="0"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onaj </a:t>
            </a:r>
            <a:r>
              <a:rPr lang="hr-HR" sz="2000" b="1" noProof="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koji prprpkuje,govori ljudima, za </a:t>
            </a:r>
            <a:r>
              <a:rPr lang="hr-HR" sz="2000" b="1">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uzdiže ih,opominj</a:t>
            </a:r>
            <a:r>
              <a:rPr lang="hr-HR" sz="2000" b="1" noProof="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nje ih i tješi.</a:t>
            </a:r>
            <a:r>
              <a:rPr kumimoji="0" lang="hr-HR" sz="2000" b="1" i="0" u="none" strike="noStrike" kern="1200" cap="none" spc="0" normalizeH="0" baseline="0" noProof="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hr-HR" sz="16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(1</a:t>
            </a:r>
            <a:r>
              <a:rPr kumimoji="0" lang="hr-HR" sz="1600" b="1" i="0" u="none" strike="noStrike" kern="1200" cap="none" spc="0" normalizeH="0" baseline="0" noProof="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 Kor. </a:t>
            </a:r>
            <a:r>
              <a:rPr kumimoji="0" lang="hr-HR" sz="16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14,3)</a:t>
            </a:r>
            <a:endParaRPr kumimoji="0" lang="hr-HR" sz="20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9" y="771525"/>
            <a:ext cx="11782425"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U Novom zavjetu, proročanstvo je predstavljeno kao dar Duha Svetoga, koji je obilno izliven (Rim 12,6). U jednoj crkvi moglo je biti toliko proroka da su se morali izmjenjivati </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u govoru     (1. Kor.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14,29-31).</a:t>
            </a: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594484762"/>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47648" y="1786296"/>
            <a:ext cx="11944349"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Koje su uloge imali ovi proroci? </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(Otk.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19,10; 1,1</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 Ef. 4,11.12; 1. Kor.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14,3; Djela 15,32).</a:t>
            </a:r>
          </a:p>
        </p:txBody>
      </p:sp>
    </p:spTree>
    <p:extLst>
      <p:ext uri="{BB962C8B-B14F-4D97-AF65-F5344CB8AC3E}">
        <p14:creationId xmlns:p14="http://schemas.microsoft.com/office/powerpoint/2010/main" val="126962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par>
                          <p:cTn id="49" fill="hold">
                            <p:stCondLst>
                              <p:cond delay="500"/>
                            </p:stCondLst>
                            <p:childTnLst>
                              <p:par>
                                <p:cTn id="50" presetID="17" presetClass="entr" presetSubtype="4" fill="hold" grpId="0" nodeType="afterEffect">
                                  <p:stCondLst>
                                    <p:cond delay="0"/>
                                  </p:stCondLst>
                                  <p:childTnLst>
                                    <p:set>
                                      <p:cBhvr>
                                        <p:cTn id="51"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2"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3"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4"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5"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6" fill="hold">
                      <p:stCondLst>
                        <p:cond delay="indefinite"/>
                      </p:stCondLst>
                      <p:childTnLst>
                        <p:par>
                          <p:cTn id="57" fill="hold">
                            <p:stCondLst>
                              <p:cond delay="0"/>
                            </p:stCondLst>
                            <p:childTnLst>
                              <p:par>
                                <p:cTn id="58" presetID="50" presetClass="entr" presetSubtype="0" decel="100000" fill="hold" nodeType="click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p:cTn id="60" dur="1000" fill="hold"/>
                                        <p:tgtEl>
                                          <p:spTgt spid="8"/>
                                        </p:tgtEl>
                                        <p:attrNameLst>
                                          <p:attrName>ppt_w</p:attrName>
                                        </p:attrNameLst>
                                      </p:cBhvr>
                                      <p:tavLst>
                                        <p:tav tm="0">
                                          <p:val>
                                            <p:strVal val="#ppt_w+.3"/>
                                          </p:val>
                                        </p:tav>
                                        <p:tav tm="100000">
                                          <p:val>
                                            <p:strVal val="#ppt_w"/>
                                          </p:val>
                                        </p:tav>
                                      </p:tavLst>
                                    </p:anim>
                                    <p:anim calcmode="lin" valueType="num">
                                      <p:cBhvr>
                                        <p:cTn id="61" dur="1000" fill="hold"/>
                                        <p:tgtEl>
                                          <p:spTgt spid="8"/>
                                        </p:tgtEl>
                                        <p:attrNameLst>
                                          <p:attrName>ppt_h</p:attrName>
                                        </p:attrNameLst>
                                      </p:cBhvr>
                                      <p:tavLst>
                                        <p:tav tm="0">
                                          <p:val>
                                            <p:strVal val="#ppt_h"/>
                                          </p:val>
                                        </p:tav>
                                        <p:tav tm="100000">
                                          <p:val>
                                            <p:strVal val="#ppt_h"/>
                                          </p:val>
                                        </p:tav>
                                      </p:tavLst>
                                    </p:anim>
                                    <p:animEffect transition="in" filter="fade">
                                      <p:cBhvr>
                                        <p:cTn id="62" dur="1000"/>
                                        <p:tgtEl>
                                          <p:spTgt spid="8"/>
                                        </p:tgtEl>
                                      </p:cBhvr>
                                    </p:animEffect>
                                  </p:childTnLst>
                                </p:cTn>
                              </p:par>
                            </p:childTnLst>
                          </p:cTn>
                        </p:par>
                        <p:par>
                          <p:cTn id="63" fill="hold">
                            <p:stCondLst>
                              <p:cond delay="1000"/>
                            </p:stCondLst>
                            <p:childTnLst>
                              <p:par>
                                <p:cTn id="64" presetID="53" presetClass="entr" presetSubtype="528" fill="hold" grpId="0" nodeType="afterEffect">
                                  <p:stCondLst>
                                    <p:cond delay="0"/>
                                  </p:stCondLst>
                                  <p:childTnLst>
                                    <p:set>
                                      <p:cBhvr>
                                        <p:cTn id="65"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6"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7"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8" dur="500"/>
                                        <p:tgtEl>
                                          <p:spTgt spid="2">
                                            <p:graphicEl>
                                              <a:dgm id="{404A7F00-D70F-40DB-A253-54411E61105B}"/>
                                            </p:graphicEl>
                                          </p:spTgt>
                                        </p:tgtEl>
                                      </p:cBhvr>
                                    </p:animEffect>
                                    <p:anim calcmode="lin" valueType="num">
                                      <p:cBhvr>
                                        <p:cTn id="69"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0"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3"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4"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5" dur="500"/>
                                        <p:tgtEl>
                                          <p:spTgt spid="2">
                                            <p:graphicEl>
                                              <a:dgm id="{A7D34FEE-7DA6-4B37-BBED-CAA95D76B4CC}"/>
                                            </p:graphicEl>
                                          </p:spTgt>
                                        </p:tgtEl>
                                      </p:cBhvr>
                                    </p:animEffect>
                                    <p:anim calcmode="lin" valueType="num">
                                      <p:cBhvr>
                                        <p:cTn id="76"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7"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par>
                          <p:cTn id="78" fill="hold">
                            <p:stCondLst>
                              <p:cond delay="1500"/>
                            </p:stCondLst>
                            <p:childTnLst>
                              <p:par>
                                <p:cTn id="79" presetID="17" presetClass="entr" presetSubtype="4" fill="hold" grpId="0" nodeType="afterEffect">
                                  <p:stCondLst>
                                    <p:cond delay="0"/>
                                  </p:stCondLst>
                                  <p:childTnLst>
                                    <p:set>
                                      <p:cBhvr>
                                        <p:cTn id="80"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1"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2"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3"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4"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5" fill="hold">
                      <p:stCondLst>
                        <p:cond delay="indefinite"/>
                      </p:stCondLst>
                      <p:childTnLst>
                        <p:par>
                          <p:cTn id="86" fill="hold">
                            <p:stCondLst>
                              <p:cond delay="0"/>
                            </p:stCondLst>
                            <p:childTnLst>
                              <p:par>
                                <p:cTn id="87" presetID="53" presetClass="entr" presetSubtype="528" fill="hold" grpId="0" nodeType="clickEffect">
                                  <p:stCondLst>
                                    <p:cond delay="0"/>
                                  </p:stCondLst>
                                  <p:childTnLst>
                                    <p:set>
                                      <p:cBhvr>
                                        <p:cTn id="88"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89"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0"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1" dur="500"/>
                                        <p:tgtEl>
                                          <p:spTgt spid="2">
                                            <p:graphicEl>
                                              <a:dgm id="{3D6A2FB8-FAD5-4FEF-A1A3-3717E97DEF08}"/>
                                            </p:graphicEl>
                                          </p:spTgt>
                                        </p:tgtEl>
                                      </p:cBhvr>
                                    </p:animEffect>
                                    <p:anim calcmode="lin" valueType="num">
                                      <p:cBhvr>
                                        <p:cTn id="92"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3"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4" presetID="53" presetClass="entr" presetSubtype="528" fill="hold" grpId="0" nodeType="withEffect">
                                  <p:stCondLst>
                                    <p:cond delay="0"/>
                                  </p:stCondLst>
                                  <p:childTnLst>
                                    <p:set>
                                      <p:cBhvr>
                                        <p:cTn id="95"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6"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7"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98" dur="500"/>
                                        <p:tgtEl>
                                          <p:spTgt spid="2">
                                            <p:graphicEl>
                                              <a:dgm id="{4D9EC3F5-2B61-4178-AF40-07178C6999D4}"/>
                                            </p:graphicEl>
                                          </p:spTgt>
                                        </p:tgtEl>
                                      </p:cBhvr>
                                    </p:animEffect>
                                    <p:anim calcmode="lin" valueType="num">
                                      <p:cBhvr>
                                        <p:cTn id="99"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0"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par>
                          <p:cTn id="101" fill="hold">
                            <p:stCondLst>
                              <p:cond delay="500"/>
                            </p:stCondLst>
                            <p:childTnLst>
                              <p:par>
                                <p:cTn id="102" presetID="17" presetClass="entr" presetSubtype="4" fill="hold" grpId="0" nodeType="afterEffect">
                                  <p:stCondLst>
                                    <p:cond delay="0"/>
                                  </p:stCondLst>
                                  <p:childTnLst>
                                    <p:set>
                                      <p:cBhvr>
                                        <p:cTn id="103"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4"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5"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6"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07"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08" fill="hold">
                      <p:stCondLst>
                        <p:cond delay="indefinite"/>
                      </p:stCondLst>
                      <p:childTnLst>
                        <p:par>
                          <p:cTn id="109" fill="hold">
                            <p:stCondLst>
                              <p:cond delay="0"/>
                            </p:stCondLst>
                            <p:childTnLst>
                              <p:par>
                                <p:cTn id="110" presetID="53" presetClass="entr" presetSubtype="528" fill="hold" grpId="0" nodeType="clickEffect">
                                  <p:stCondLst>
                                    <p:cond delay="0"/>
                                  </p:stCondLst>
                                  <p:childTnLst>
                                    <p:set>
                                      <p:cBhvr>
                                        <p:cTn id="111"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2"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3"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4" dur="500"/>
                                        <p:tgtEl>
                                          <p:spTgt spid="2">
                                            <p:graphicEl>
                                              <a:dgm id="{3130E0C0-5E31-4FB3-8A92-9A309FDC92A9}"/>
                                            </p:graphicEl>
                                          </p:spTgt>
                                        </p:tgtEl>
                                      </p:cBhvr>
                                    </p:animEffect>
                                    <p:anim calcmode="lin" valueType="num">
                                      <p:cBhvr>
                                        <p:cTn id="115"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6"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17" presetID="53" presetClass="entr" presetSubtype="528" fill="hold" grpId="0" nodeType="withEffect">
                                  <p:stCondLst>
                                    <p:cond delay="0"/>
                                  </p:stCondLst>
                                  <p:childTnLst>
                                    <p:set>
                                      <p:cBhvr>
                                        <p:cTn id="118"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19"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0"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1" dur="500"/>
                                        <p:tgtEl>
                                          <p:spTgt spid="2">
                                            <p:graphicEl>
                                              <a:dgm id="{7FC4422D-8C48-4D6F-8899-D3EB750C73B7}"/>
                                            </p:graphicEl>
                                          </p:spTgt>
                                        </p:tgtEl>
                                      </p:cBhvr>
                                    </p:animEffect>
                                    <p:anim calcmode="lin" valueType="num">
                                      <p:cBhvr>
                                        <p:cTn id="122"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3"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par>
                          <p:cTn id="124" fill="hold">
                            <p:stCondLst>
                              <p:cond delay="500"/>
                            </p:stCondLst>
                            <p:childTnLst>
                              <p:par>
                                <p:cTn id="125" presetID="17" presetClass="entr" presetSubtype="4" fill="hold" grpId="0" nodeType="afterEffect">
                                  <p:stCondLst>
                                    <p:cond delay="0"/>
                                  </p:stCondLst>
                                  <p:childTnLst>
                                    <p:set>
                                      <p:cBhvr>
                                        <p:cTn id="126"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27"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28"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29"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0"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1" fill="hold">
                      <p:stCondLst>
                        <p:cond delay="indefinite"/>
                      </p:stCondLst>
                      <p:childTnLst>
                        <p:par>
                          <p:cTn id="132" fill="hold">
                            <p:stCondLst>
                              <p:cond delay="0"/>
                            </p:stCondLst>
                            <p:childTnLst>
                              <p:par>
                                <p:cTn id="133" presetID="53" presetClass="entr" presetSubtype="528" fill="hold" grpId="0" nodeType="clickEffect">
                                  <p:stCondLst>
                                    <p:cond delay="0"/>
                                  </p:stCondLst>
                                  <p:childTnLst>
                                    <p:set>
                                      <p:cBhvr>
                                        <p:cTn id="134"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5"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36"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37" dur="500"/>
                                        <p:tgtEl>
                                          <p:spTgt spid="2">
                                            <p:graphicEl>
                                              <a:dgm id="{3A686E9C-D473-424C-A616-6FCF3A07A6DA}"/>
                                            </p:graphicEl>
                                          </p:spTgt>
                                        </p:tgtEl>
                                      </p:cBhvr>
                                    </p:animEffect>
                                    <p:anim calcmode="lin" valueType="num">
                                      <p:cBhvr>
                                        <p:cTn id="138"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39"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0" presetID="53" presetClass="entr" presetSubtype="528" fill="hold" grpId="0" nodeType="withEffect">
                                  <p:stCondLst>
                                    <p:cond delay="0"/>
                                  </p:stCondLst>
                                  <p:childTnLst>
                                    <p:set>
                                      <p:cBhvr>
                                        <p:cTn id="141"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2"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3"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4" dur="500"/>
                                        <p:tgtEl>
                                          <p:spTgt spid="2">
                                            <p:graphicEl>
                                              <a:dgm id="{33324725-AC41-4188-ADC2-C983F204EAEA}"/>
                                            </p:graphicEl>
                                          </p:spTgt>
                                        </p:tgtEl>
                                      </p:cBhvr>
                                    </p:animEffect>
                                    <p:anim calcmode="lin" valueType="num">
                                      <p:cBhvr>
                                        <p:cTn id="145"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46"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par>
                          <p:cTn id="147" fill="hold">
                            <p:stCondLst>
                              <p:cond delay="500"/>
                            </p:stCondLst>
                            <p:childTnLst>
                              <p:par>
                                <p:cTn id="148" presetID="17" presetClass="entr" presetSubtype="4" fill="hold" grpId="0" nodeType="afterEffect">
                                  <p:stCondLst>
                                    <p:cond delay="0"/>
                                  </p:stCondLst>
                                  <p:childTnLst>
                                    <p:set>
                                      <p:cBhvr>
                                        <p:cTn id="149"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0"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1"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2"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3"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cstate="email">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cstate="email">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114162" y="4016983"/>
            <a:ext cx="4756689" cy="258532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54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Aptos" panose="02110004020202020204"/>
                <a:ea typeface="+mn-ea"/>
                <a:cs typeface="+mn-cs"/>
              </a:rPr>
              <a:t>PROROCI NOVOG ZAVJETA</a:t>
            </a:r>
          </a:p>
        </p:txBody>
      </p:sp>
    </p:spTree>
    <p:extLst>
      <p:ext uri="{BB962C8B-B14F-4D97-AF65-F5344CB8AC3E}">
        <p14:creationId xmlns:p14="http://schemas.microsoft.com/office/powerpoint/2010/main" val="23991817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lvl="0" algn="ctr">
              <a:defRPr/>
            </a:pPr>
            <a:r>
              <a:rPr lang="hr-HR" sz="4400" b="1" noProof="0" dirty="0">
                <a:ln w="22225">
                  <a:noFill/>
                  <a:prstDash val="solid"/>
                </a:ln>
                <a:solidFill>
                  <a:srgbClr val="B83E0A">
                    <a:lumMod val="40000"/>
                    <a:lumOff val="60000"/>
                  </a:srgbClr>
                </a:solidFill>
              </a:rPr>
              <a:t>ISUS, PROREČENI PROROK</a:t>
            </a:r>
            <a:endParaRPr kumimoji="0" lang="hr-HR" sz="4400" b="1" i="0" u="none" strike="noStrike" kern="1200" cap="none" spc="0" normalizeH="0" baseline="0" noProof="0" dirty="0">
              <a:ln w="22225">
                <a:noFill/>
                <a:prstDash val="solid"/>
              </a:ln>
              <a:solidFill>
                <a:srgbClr val="B83E0A">
                  <a:lumMod val="40000"/>
                  <a:lumOff val="60000"/>
                </a:srgbClr>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4E11CC8E-0F7E-2410-FE46-97A66EAA5F7C}"/>
              </a:ext>
            </a:extLst>
          </p:cNvPr>
          <p:cNvSpPr txBox="1"/>
          <p:nvPr/>
        </p:nvSpPr>
        <p:spPr>
          <a:xfrm>
            <a:off x="0" y="615502"/>
            <a:ext cx="12192000" cy="707886"/>
          </a:xfrm>
          <a:prstGeom prst="rect">
            <a:avLst/>
          </a:prstGeom>
          <a:noFill/>
        </p:spPr>
        <p:txBody>
          <a:bodyPr wrap="square">
            <a:spAutoFit/>
          </a:bodyPr>
          <a:lstStyle/>
          <a:p>
            <a:pPr lvl="0" algn="ctr">
              <a:defRPr/>
            </a:pPr>
            <a:r>
              <a:rPr kumimoji="0" lang="hr-HR" sz="20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a:t>
            </a:r>
            <a:r>
              <a:rPr lang="hr-HR" sz="2000" b="1" noProof="0" dirty="0">
                <a:solidFill>
                  <a:srgbClr val="166E40">
                    <a:lumMod val="75000"/>
                  </a:srgbClr>
                </a:solidFill>
                <a:latin typeface="Comic Sans MS" panose="030F0702030302020204" pitchFamily="66" charset="0"/>
              </a:rPr>
              <a:t>Proroka kao što sam </a:t>
            </a:r>
            <a:r>
              <a:rPr lang="hr-HR" sz="2000" b="1" noProof="0">
                <a:solidFill>
                  <a:srgbClr val="166E40">
                    <a:lumMod val="75000"/>
                  </a:srgbClr>
                </a:solidFill>
                <a:latin typeface="Comic Sans MS" panose="030F0702030302020204" pitchFamily="66" charset="0"/>
              </a:rPr>
              <a:t>ja iz tvoje sredine, od tvoje braće podignut </a:t>
            </a:r>
            <a:r>
              <a:rPr lang="hr-HR" sz="2000" b="1" noProof="0" dirty="0">
                <a:solidFill>
                  <a:srgbClr val="166E40">
                    <a:lumMod val="75000"/>
                  </a:srgbClr>
                </a:solidFill>
                <a:latin typeface="Comic Sans MS" panose="030F0702030302020204" pitchFamily="66" charset="0"/>
              </a:rPr>
              <a:t>će </a:t>
            </a:r>
            <a:r>
              <a:rPr lang="hr-HR" sz="2000" b="1" noProof="0">
                <a:solidFill>
                  <a:srgbClr val="166E40">
                    <a:lumMod val="75000"/>
                  </a:srgbClr>
                </a:solidFill>
                <a:latin typeface="Comic Sans MS" panose="030F0702030302020204" pitchFamily="66" charset="0"/>
              </a:rPr>
              <a:t>ti </a:t>
            </a:r>
            <a:r>
              <a:rPr lang="hr-HR" sz="2000" b="1">
                <a:solidFill>
                  <a:srgbClr val="166E40">
                    <a:lumMod val="75000"/>
                  </a:srgbClr>
                </a:solidFill>
                <a:latin typeface="Comic Sans MS" panose="030F0702030302020204" pitchFamily="66" charset="0"/>
              </a:rPr>
              <a:t>Jahve</a:t>
            </a:r>
            <a:r>
              <a:rPr lang="hr-HR" sz="2000" b="1" noProof="0">
                <a:solidFill>
                  <a:srgbClr val="166E40">
                    <a:lumMod val="75000"/>
                  </a:srgbClr>
                </a:solidFill>
                <a:latin typeface="Comic Sans MS" panose="030F0702030302020204" pitchFamily="66" charset="0"/>
              </a:rPr>
              <a:t>, </a:t>
            </a:r>
            <a:r>
              <a:rPr lang="hr-HR" sz="2000" b="1" noProof="0" dirty="0">
                <a:solidFill>
                  <a:srgbClr val="166E40">
                    <a:lumMod val="75000"/>
                  </a:srgbClr>
                </a:solidFill>
                <a:latin typeface="Comic Sans MS" panose="030F0702030302020204" pitchFamily="66" charset="0"/>
              </a:rPr>
              <a:t>Bog tvoj</a:t>
            </a:r>
            <a:r>
              <a:rPr lang="hr-HR" sz="2000" b="1" noProof="0">
                <a:solidFill>
                  <a:srgbClr val="166E40">
                    <a:lumMod val="75000"/>
                  </a:srgbClr>
                </a:solidFill>
                <a:latin typeface="Comic Sans MS" panose="030F0702030302020204" pitchFamily="66" charset="0"/>
              </a:rPr>
              <a:t>,   </a:t>
            </a:r>
            <a:r>
              <a:rPr lang="hr-HR" sz="2000" b="1" noProof="0" dirty="0">
                <a:solidFill>
                  <a:srgbClr val="166E40">
                    <a:lumMod val="75000"/>
                  </a:srgbClr>
                </a:solidFill>
                <a:latin typeface="Comic Sans MS" panose="030F0702030302020204" pitchFamily="66" charset="0"/>
              </a:rPr>
              <a:t>braće. </a:t>
            </a:r>
            <a:r>
              <a:rPr lang="hr-HR" sz="2000" b="1" noProof="0">
                <a:solidFill>
                  <a:srgbClr val="166E40">
                    <a:lumMod val="75000"/>
                  </a:srgbClr>
                </a:solidFill>
                <a:latin typeface="Comic Sans MS" panose="030F0702030302020204" pitchFamily="66" charset="0"/>
              </a:rPr>
              <a:t>Njega lušajte!”</a:t>
            </a:r>
            <a:r>
              <a:rPr kumimoji="0" lang="hr-HR" sz="2000" b="1" i="0" u="none" strike="noStrike" kern="1200" cap="none" spc="0" normalizeH="0" baseline="0" noProof="0">
                <a:ln>
                  <a:noFill/>
                </a:ln>
                <a:solidFill>
                  <a:srgbClr val="166E40">
                    <a:lumMod val="75000"/>
                  </a:srgbClr>
                </a:solidFill>
                <a:effectLst/>
                <a:uLnTx/>
                <a:uFillTx/>
                <a:latin typeface="Comic Sans MS" panose="030F0702030302020204" pitchFamily="66" charset="0"/>
                <a:ea typeface="+mn-ea"/>
                <a:cs typeface="+mn-cs"/>
              </a:rPr>
              <a:t> </a:t>
            </a:r>
            <a:r>
              <a:rPr kumimoji="0" lang="hr-HR" sz="16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(Ponovljeni zakon 18,15)</a:t>
            </a: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83" y="1309151"/>
            <a:ext cx="75035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Isusa su njegovi suvremenici smatrali prorokom </a:t>
            </a:r>
            <a:b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(Mat</a:t>
            </a:r>
            <a:r>
              <a:rPr lang="hr-HR" sz="2200" b="1">
                <a:solidFill>
                  <a:prstClr val="black"/>
                </a:solidFill>
                <a:latin typeface="Aptos" panose="02110004020202020204"/>
              </a:rPr>
              <a:t>ej</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21,11</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 Marko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6,15</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 Luka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7,16</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 Ivan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6,14).</a:t>
            </a:r>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61283" y="1365046"/>
            <a:ext cx="4178292" cy="2337854"/>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5022019" y="3727336"/>
            <a:ext cx="4519545" cy="1446550"/>
          </a:xfrm>
          <a:prstGeom prst="rect">
            <a:avLst/>
          </a:prstGeom>
          <a:noFill/>
        </p:spPr>
        <p:txBody>
          <a:bodyPr wrap="square">
            <a:spAutoFit/>
          </a:bodyPr>
          <a:lstStyle/>
          <a:p>
            <a:pPr lvl="0">
              <a:spcBef>
                <a:spcPts val="600"/>
              </a:spcBef>
              <a:defRPr/>
            </a:pPr>
            <a:r>
              <a:rPr kumimoji="0" lang="hr-HR" sz="2200" b="1" i="0" u="none" strike="noStrike" kern="1200" cap="none" spc="0" normalizeH="0" baseline="0" noProof="0" dirty="0">
                <a:ln>
                  <a:noFill/>
                </a:ln>
                <a:solidFill>
                  <a:prstClr val="black"/>
                </a:solidFill>
                <a:effectLst/>
                <a:uLnTx/>
                <a:uFillTx/>
                <a:latin typeface="Aptos" panose="02110004020202020204"/>
              </a:rPr>
              <a:t>On nije samo „</a:t>
            </a:r>
            <a:r>
              <a:rPr lang="hr-HR" sz="2200" b="1" noProof="0" dirty="0">
                <a:solidFill>
                  <a:prstClr val="black"/>
                </a:solidFill>
              </a:rPr>
              <a:t>svjetlo koje sija u </a:t>
            </a:r>
            <a:r>
              <a:rPr kumimoji="0" lang="hr-HR" sz="2200" b="1" i="0" u="none" strike="noStrike" kern="1200" cap="none" spc="0" normalizeH="0" baseline="0" noProof="0" dirty="0">
                <a:ln>
                  <a:noFill/>
                </a:ln>
                <a:solidFill>
                  <a:prstClr val="black"/>
                </a:solidFill>
                <a:effectLst/>
                <a:uLnTx/>
                <a:uFillTx/>
                <a:latin typeface="Aptos" panose="02110004020202020204"/>
              </a:rPr>
              <a:t>tamnom mjestu“, kao što su bili drugi proroci, </a:t>
            </a:r>
            <a:r>
              <a:rPr lang="hr-HR" sz="2200" b="1" dirty="0">
                <a:solidFill>
                  <a:prstClr val="black"/>
                </a:solidFill>
              </a:rPr>
              <a:t>nego je On Svjetlo svijeta </a:t>
            </a:r>
            <a:r>
              <a:rPr kumimoji="0" lang="hr-HR" sz="2200" b="1" i="0" u="none" strike="noStrike" kern="1200" cap="none" spc="0" normalizeH="0" baseline="0" noProof="0" dirty="0">
                <a:ln>
                  <a:noFill/>
                </a:ln>
                <a:solidFill>
                  <a:prstClr val="black"/>
                </a:solidFill>
                <a:effectLst/>
                <a:uLnTx/>
                <a:uFillTx/>
                <a:latin typeface="Aptos" panose="02110004020202020204"/>
              </a:rPr>
              <a:t>(2. Pet. 1,19; Iv</a:t>
            </a:r>
            <a:r>
              <a:rPr lang="hr-HR" sz="2200" b="1" dirty="0">
                <a:solidFill>
                  <a:prstClr val="black"/>
                </a:solidFill>
                <a:latin typeface="Aptos" panose="02110004020202020204"/>
              </a:rPr>
              <a:t>an</a:t>
            </a:r>
            <a:r>
              <a:rPr kumimoji="0" lang="hr-HR" sz="2200" b="1" i="0" u="none" strike="noStrike" kern="1200" cap="none" spc="0" normalizeH="0" baseline="0" noProof="0" dirty="0">
                <a:ln>
                  <a:noFill/>
                </a:ln>
                <a:solidFill>
                  <a:prstClr val="black"/>
                </a:solidFill>
                <a:effectLst/>
                <a:uLnTx/>
                <a:uFillTx/>
                <a:latin typeface="Aptos" panose="02110004020202020204"/>
              </a:rPr>
              <a:t> 1,9; 8,12).</a:t>
            </a: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589273" y="3931662"/>
            <a:ext cx="2444944"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2216" r="2216"/>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4020" r="4020"/>
          <a:stretch>
            <a:fillRect/>
          </a:stretch>
        </p:blipFill>
        <p:spPr>
          <a:xfrm>
            <a:off x="2615706" y="3933750"/>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82" y="3154204"/>
            <a:ext cx="7503499" cy="769441"/>
          </a:xfrm>
          <a:prstGeom prst="rect">
            <a:avLst/>
          </a:prstGeom>
          <a:noFill/>
        </p:spPr>
        <p:txBody>
          <a:bodyPr wrap="square">
            <a:spAutoFit/>
          </a:bodyPr>
          <a:lstStyle/>
          <a:p>
            <a:pPr lvl="0">
              <a:spcBef>
                <a:spcPts val="600"/>
              </a:spcBef>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Ali Isus nije napisao Božju Riječ, nego </a:t>
            </a:r>
            <a:r>
              <a:rPr lang="hr-HR" sz="2200" b="1" dirty="0">
                <a:solidFill>
                  <a:prstClr val="black"/>
                </a:solidFill>
              </a:rPr>
              <a:t>je On </a:t>
            </a:r>
            <a:r>
              <a:rPr lang="hr-HR" sz="2200" b="1">
                <a:solidFill>
                  <a:prstClr val="black"/>
                </a:solidFill>
              </a:rPr>
              <a:t>RIJEČ         </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Ivan 1,1).</a:t>
            </a:r>
          </a:p>
        </p:txBody>
      </p:sp>
      <p:sp>
        <p:nvSpPr>
          <p:cNvPr id="8" name="CuadroTexto 7">
            <a:extLst>
              <a:ext uri="{FF2B5EF4-FFF2-40B4-BE49-F238E27FC236}">
                <a16:creationId xmlns:a16="http://schemas.microsoft.com/office/drawing/2014/main" id="{1F18D641-2533-AC11-0D4B-F1E7441AC4B3}"/>
              </a:ext>
            </a:extLst>
          </p:cNvPr>
          <p:cNvSpPr txBox="1"/>
          <p:nvPr/>
        </p:nvSpPr>
        <p:spPr>
          <a:xfrm>
            <a:off x="157780" y="2436595"/>
            <a:ext cx="7503498"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Petar </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je </a:t>
            </a:r>
            <a:r>
              <a:rPr lang="hr-HR" sz="2200" b="1">
                <a:solidFill>
                  <a:prstClr val="black"/>
                </a:solidFill>
                <a:latin typeface="Aptos" panose="02110004020202020204"/>
              </a:rPr>
              <a:t>tvrdio</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da je Isus bio Prorok/Mesija kojeg su najavili Mojsije i drugi proroci (</a:t>
            </a:r>
            <a:r>
              <a:rPr kumimoji="0" lang="hr-HR" sz="2200" b="1" i="0" u="none" strike="noStrike" kern="1200" cap="none" spc="0" normalizeH="0" baseline="0" noProof="0" err="1">
                <a:ln>
                  <a:noFill/>
                </a:ln>
                <a:solidFill>
                  <a:prstClr val="black"/>
                </a:solidFill>
                <a:effectLst/>
                <a:uLnTx/>
                <a:uFillTx/>
                <a:latin typeface="Aptos" panose="02110004020202020204"/>
                <a:ea typeface="+mn-ea"/>
                <a:cs typeface="+mn-cs"/>
              </a:rPr>
              <a:t>Pnz</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 .18,15</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 Djela 3,18-26).</a:t>
            </a: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74" y="2026761"/>
            <a:ext cx="7503497" cy="430887"/>
          </a:xfrm>
          <a:prstGeom prst="rect">
            <a:avLst/>
          </a:prstGeom>
          <a:noFill/>
        </p:spPr>
        <p:txBody>
          <a:bodyPr wrap="square">
            <a:spAutoFit/>
          </a:bodyPr>
          <a:lstStyle/>
          <a:p>
            <a:pPr lvl="0">
              <a:spcBef>
                <a:spcPts val="600"/>
              </a:spcBef>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On je </a:t>
            </a:r>
            <a:r>
              <a:rPr lang="hr-HR" sz="2200" b="1" noProof="0" dirty="0">
                <a:solidFill>
                  <a:prstClr val="black"/>
                </a:solidFill>
              </a:rPr>
              <a:t>sam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sebi pripisao tu titulu </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(Marko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6,4</a:t>
            </a:r>
            <a:r>
              <a:rPr kumimoji="0" lang="hr-HR" sz="2200" b="1" i="0" u="none" strike="noStrike" kern="1200" cap="none" spc="0" normalizeH="0" baseline="0" noProof="0">
                <a:ln>
                  <a:noFill/>
                </a:ln>
                <a:solidFill>
                  <a:prstClr val="black"/>
                </a:solidFill>
                <a:effectLst/>
                <a:uLnTx/>
                <a:uFillTx/>
                <a:latin typeface="Aptos" panose="02110004020202020204"/>
                <a:ea typeface="+mn-ea"/>
                <a:cs typeface="+mn-cs"/>
              </a:rPr>
              <a:t>; Luka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13,33).</a:t>
            </a:r>
          </a:p>
        </p:txBody>
      </p:sp>
      <p:sp>
        <p:nvSpPr>
          <p:cNvPr id="20" name="CuadroTexto 19">
            <a:extLst>
              <a:ext uri="{FF2B5EF4-FFF2-40B4-BE49-F238E27FC236}">
                <a16:creationId xmlns:a16="http://schemas.microsoft.com/office/drawing/2014/main" id="{4C7E7A70-B875-D2CE-268B-AC290AF21671}"/>
              </a:ext>
            </a:extLst>
          </p:cNvPr>
          <p:cNvSpPr txBox="1"/>
          <p:nvPr/>
        </p:nvSpPr>
        <p:spPr>
          <a:xfrm>
            <a:off x="4993419" y="5071256"/>
            <a:ext cx="4100883" cy="178510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Njegovo djelo nadilazi djelo bilo kojeg proroka. Isus je jedini koji nam svima može ponuditi vječnost snagom svog života, smrti i uskrsnuća.</a:t>
            </a:r>
            <a:endParaRPr kumimoji="0" lang="hr-HR" sz="2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1866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4400" b="1" i="0" u="none" strike="noStrike" kern="1200" cap="none" spc="600" normalizeH="0" baseline="0" noProof="0" dirty="0">
                <a:ln w="9525">
                  <a:solidFill>
                    <a:prstClr val="white"/>
                  </a:solidFill>
                  <a:prstDash val="solid"/>
                </a:ln>
                <a:solidFill>
                  <a:srgbClr val="166E40"/>
                </a:solidFill>
                <a:effectLst>
                  <a:outerShdw blurRad="12700" dist="38100" dir="2700000" algn="tl" rotWithShape="0">
                    <a:srgbClr val="C8FF85"/>
                  </a:outerShdw>
                </a:effectLst>
                <a:uLnTx/>
                <a:uFillTx/>
                <a:latin typeface="Aptos" panose="02110004020202020204"/>
                <a:ea typeface="+mn-ea"/>
                <a:cs typeface="+mn-cs"/>
              </a:rPr>
              <a:t>APOSTOLI I PROROCI</a:t>
            </a: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707886"/>
          </a:xfrm>
          <a:prstGeom prst="rect">
            <a:avLst/>
          </a:prstGeom>
          <a:noFill/>
        </p:spPr>
        <p:txBody>
          <a:bodyPr wrap="square">
            <a:spAutoFit/>
          </a:bodyPr>
          <a:lstStyle/>
          <a:p>
            <a:pPr lvl="0" algn="ctr">
              <a:defRPr/>
            </a:pPr>
            <a:r>
              <a:rPr kumimoji="0" lang="hr-HR" sz="20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a:t>
            </a:r>
            <a:r>
              <a:rPr lang="hr-HR" sz="2000" b="1" noProof="0" dirty="0">
                <a:solidFill>
                  <a:srgbClr val="FFFF99"/>
                </a:solidFill>
                <a:effectLst>
                  <a:outerShdw blurRad="38100" dist="38100" dir="2700000" algn="tl">
                    <a:srgbClr val="000000"/>
                  </a:outerShdw>
                </a:effectLst>
                <a:latin typeface="Comic Sans MS" panose="030F0702030302020204" pitchFamily="66" charset="0"/>
              </a:rPr>
              <a:t>(</a:t>
            </a:r>
            <a:r>
              <a:rPr lang="en-US" sz="2000" b="1" dirty="0">
                <a:solidFill>
                  <a:srgbClr val="FFFF99"/>
                </a:solidFill>
                <a:effectLst>
                  <a:outerShdw blurRad="38100" dist="38100" dir="2700000" algn="tl">
                    <a:srgbClr val="000000"/>
                  </a:outerShdw>
                </a:effectLst>
                <a:latin typeface="Comic Sans MS" panose="030F0702030302020204" pitchFamily="66" charset="0"/>
              </a:rPr>
              <a:t>Tajna </a:t>
            </a:r>
            <a:r>
              <a:rPr lang="en-US" sz="2000" b="1" dirty="0" err="1">
                <a:solidFill>
                  <a:srgbClr val="FFFF99"/>
                </a:solidFill>
                <a:effectLst>
                  <a:outerShdw blurRad="38100" dist="38100" dir="2700000" algn="tl">
                    <a:srgbClr val="000000"/>
                  </a:outerShdw>
                </a:effectLst>
                <a:latin typeface="Comic Sans MS" panose="030F0702030302020204" pitchFamily="66" charset="0"/>
              </a:rPr>
              <a:t>Kristova</a:t>
            </a:r>
            <a:r>
              <a:rPr lang="hr-HR" sz="2000" b="1" dirty="0">
                <a:solidFill>
                  <a:srgbClr val="FFFF99"/>
                </a:solidFill>
                <a:effectLst>
                  <a:outerShdw blurRad="38100" dist="38100" dir="2700000" algn="tl">
                    <a:srgbClr val="000000"/>
                  </a:outerShdw>
                </a:effectLst>
                <a:latin typeface="Comic Sans MS" panose="030F0702030302020204" pitchFamily="66" charset="0"/>
              </a:rPr>
              <a:t>) se u drugim vremenima ne očitova sinovima čovječjim, kako se je sad otkrila svetim Njegovim apostolima i prorocima u Duhu.</a:t>
            </a:r>
            <a:r>
              <a:rPr kumimoji="0" lang="hr-HR" sz="20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hr-HR" sz="16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(Efežanima 3,5)</a:t>
            </a: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1055711181"/>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04307"/>
            <a:ext cx="8534401"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Kada se spominju zajedno, apostoli prethode prorocima (osim u Luki 11,49). Petar izjednačava apostole s drevnim prorocima </a:t>
            </a:r>
            <a:br>
              <a:rPr kumimoji="0" lang="es-ES" sz="22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(2. Petrova 3,2).</a:t>
            </a: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390650"/>
            <a:ext cx="1013460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Apostoli i proroci Novog zavjeta imaju zajedničke osobine:</a:t>
            </a: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69880" y="5341620"/>
            <a:ext cx="6003132" cy="144655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Novi zavjet spominje nekoliko proroka, neke po imenu: </a:t>
            </a:r>
            <a:r>
              <a:rPr kumimoji="0" lang="hr-HR" sz="2200" b="1" i="0" u="none" strike="noStrike" kern="1200" cap="none" spc="0" normalizeH="0" baseline="0" noProof="0" dirty="0" err="1">
                <a:ln>
                  <a:noFill/>
                </a:ln>
                <a:solidFill>
                  <a:prstClr val="black"/>
                </a:solidFill>
                <a:effectLst/>
                <a:uLnTx/>
                <a:uFillTx/>
                <a:latin typeface="Aptos" panose="02110004020202020204"/>
                <a:ea typeface="+mn-ea"/>
                <a:cs typeface="+mn-cs"/>
              </a:rPr>
              <a:t>Barnaba</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 (apostol), Šimun, Lucije, </a:t>
            </a:r>
            <a:r>
              <a:rPr kumimoji="0" lang="hr-HR" sz="2200" b="1" i="0" u="none" strike="noStrike" kern="1200" cap="none" spc="0" normalizeH="0" baseline="0" noProof="0" dirty="0" err="1">
                <a:ln>
                  <a:noFill/>
                </a:ln>
                <a:solidFill>
                  <a:prstClr val="black"/>
                </a:solidFill>
                <a:effectLst/>
                <a:uLnTx/>
                <a:uFillTx/>
                <a:latin typeface="Aptos" panose="02110004020202020204"/>
                <a:ea typeface="+mn-ea"/>
                <a:cs typeface="+mn-cs"/>
              </a:rPr>
              <a:t>Manahen</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 Saul (apostol), Juda, Sila i </a:t>
            </a:r>
            <a:r>
              <a:rPr kumimoji="0" lang="hr-HR" sz="2200" b="1" i="0" u="none" strike="noStrike" kern="1200" cap="none" spc="0" normalizeH="0" baseline="0" noProof="0" dirty="0" err="1">
                <a:ln>
                  <a:noFill/>
                </a:ln>
                <a:solidFill>
                  <a:prstClr val="black"/>
                </a:solidFill>
                <a:effectLst/>
                <a:uLnTx/>
                <a:uFillTx/>
                <a:latin typeface="Aptos" panose="02110004020202020204"/>
                <a:ea typeface="+mn-ea"/>
                <a:cs typeface="+mn-cs"/>
              </a:rPr>
              <a:t>Agab</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 (Djela 11,27; 13,1; 15,32; 19,6-7; 21,10).</a:t>
            </a: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email">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email">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09550" y="4441258"/>
            <a:ext cx="8515351"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Apostole je sam Isus posebno ovlastio da budu svjedoci uskrsnuća (Djela 10:40-41).</a:t>
            </a:r>
          </a:p>
        </p:txBody>
      </p:sp>
    </p:spTree>
    <p:extLst>
      <p:ext uri="{BB962C8B-B14F-4D97-AF65-F5344CB8AC3E}">
        <p14:creationId xmlns:p14="http://schemas.microsoft.com/office/powerpoint/2010/main" val="145301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email">
              <a:extLst>
                <a:ext uri="{28A0092B-C50C-407E-A947-70E740481C1C}">
                  <a14:useLocalDpi xmlns:a14="http://schemas.microsoft.com/office/drawing/2010/main"/>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BBE493E-3BEA-6AE0-5640-EBC91554925F}"/>
              </a:ext>
            </a:extLst>
          </p:cNvPr>
          <p:cNvSpPr txBox="1"/>
          <p:nvPr/>
        </p:nvSpPr>
        <p:spPr>
          <a:xfrm>
            <a:off x="0" y="-127816"/>
            <a:ext cx="12191999" cy="923330"/>
          </a:xfrm>
          <a:prstGeom prst="rect">
            <a:avLst/>
          </a:prstGeom>
          <a:noFill/>
        </p:spPr>
        <p:txBody>
          <a:bodyPr wrap="square">
            <a:spAutoFit/>
            <a:scene3d>
              <a:camera prst="orthographicFront"/>
              <a:lightRig rig="threePt" dir="t"/>
            </a:scene3d>
            <a:sp3d extrusionH="57150">
              <a:bevelT w="82550" h="38100" prst="coolSlant"/>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5400" b="1" i="0" u="none" strike="noStrike" kern="1200" cap="none" spc="1000" normalizeH="0" baseline="0" noProof="0" dirty="0">
                <a:ln w="12700" cmpd="sng">
                  <a:noFill/>
                  <a:prstDash val="solid"/>
                </a:ln>
                <a:gradFill>
                  <a:gsLst>
                    <a:gs pos="0">
                      <a:srgbClr val="1E7980"/>
                    </a:gs>
                    <a:gs pos="4000">
                      <a:srgbClr val="2EB9C4"/>
                    </a:gs>
                    <a:gs pos="87000">
                      <a:srgbClr val="91E0E5"/>
                    </a:gs>
                  </a:gsLst>
                  <a:lin ang="5400000"/>
                </a:gradFill>
                <a:effectLst/>
                <a:uLnTx/>
                <a:uFillTx/>
                <a:latin typeface="Aptos" panose="02110004020202020204"/>
                <a:ea typeface="+mn-ea"/>
                <a:cs typeface="+mn-cs"/>
              </a:rPr>
              <a:t>PROROČICE</a:t>
            </a:r>
          </a:p>
        </p:txBody>
      </p:sp>
      <p:sp>
        <p:nvSpPr>
          <p:cNvPr id="4" name="CuadroTexto 3">
            <a:extLst>
              <a:ext uri="{FF2B5EF4-FFF2-40B4-BE49-F238E27FC236}">
                <a16:creationId xmlns:a16="http://schemas.microsoft.com/office/drawing/2014/main" id="{AE6B997E-14B8-9856-4372-D5508D74AE5E}"/>
              </a:ext>
            </a:extLst>
          </p:cNvPr>
          <p:cNvSpPr txBox="1"/>
          <p:nvPr/>
        </p:nvSpPr>
        <p:spPr>
          <a:xfrm>
            <a:off x="866774" y="672811"/>
            <a:ext cx="10458450" cy="400110"/>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20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„(Filip evanđelist) imao je četiri neudane kćeri koje su prorokovale.“ </a:t>
            </a:r>
            <a:r>
              <a:rPr kumimoji="0" lang="hr-HR" sz="16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(Djela 21,9)</a:t>
            </a:r>
            <a:endParaRPr kumimoji="0" lang="hr-HR" sz="12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endParaRPr>
          </a:p>
        </p:txBody>
      </p:sp>
      <p:sp>
        <p:nvSpPr>
          <p:cNvPr id="5" name="CuadroTexto 4">
            <a:extLst>
              <a:ext uri="{FF2B5EF4-FFF2-40B4-BE49-F238E27FC236}">
                <a16:creationId xmlns:a16="http://schemas.microsoft.com/office/drawing/2014/main" id="{8EF61988-64B8-B343-72A5-111FD00C6AF6}"/>
              </a:ext>
            </a:extLst>
          </p:cNvPr>
          <p:cNvSpPr txBox="1"/>
          <p:nvPr/>
        </p:nvSpPr>
        <p:spPr>
          <a:xfrm>
            <a:off x="3040978" y="1018273"/>
            <a:ext cx="4865892" cy="17851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Jedina proročica spomenuta po imenu u Novom zavjetu je Ana, koja je „govorila o djetetu [Isusu] svima koji su iščekivali otkupljenje</a:t>
            </a:r>
            <a:r>
              <a:rPr lang="hr-HR" sz="2200" b="1" noProof="0" dirty="0">
                <a:solidFill>
                  <a:prstClr val="black"/>
                </a:solidFill>
                <a:latin typeface="Aptos" panose="02110004020202020204"/>
              </a:rPr>
              <a:t> u</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 Jeruzalemu“ (Luka 2,36-38).</a:t>
            </a: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2893"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78001"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102649"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8" y="5092589"/>
            <a:ext cx="3870090" cy="178510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Joel je unaprijed najavio da će Duh Sveti djelovati tako da će prorokovati sinovi, kćeri, starci, mladići, sluge </a:t>
            </a:r>
            <a:b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i sluškinje (Joel 2,28-29).</a:t>
            </a: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40978" y="3734483"/>
            <a:ext cx="3870090" cy="144655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Nadalje, proročanstvo se spominje kao uobičajeni dar, i kod žena i kod muškaraca </a:t>
            </a:r>
            <a:br>
              <a:rPr kumimoji="0" lang="es-ES" sz="22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(1 Kor 11,4-5).</a:t>
            </a: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40978" y="2714932"/>
            <a:ext cx="4720482"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Četiri kćeri Filipa, evanđeliste, također su primile dar proricanja (Djela 21,8-9).</a:t>
            </a:r>
          </a:p>
        </p:txBody>
      </p:sp>
    </p:spTree>
    <p:extLst>
      <p:ext uri="{BB962C8B-B14F-4D97-AF65-F5344CB8AC3E}">
        <p14:creationId xmlns:p14="http://schemas.microsoft.com/office/powerpoint/2010/main" val="3302363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pPr lvl="0" algn="ctr">
              <a:defRPr/>
            </a:pPr>
            <a:r>
              <a:rPr lang="hr-HR" sz="4400" b="1" noProof="0" dirty="0">
                <a:ln w="22225">
                  <a:solidFill>
                    <a:srgbClr val="B83E0A"/>
                  </a:solidFill>
                  <a:prstDash val="solid"/>
                </a:ln>
                <a:solidFill>
                  <a:srgbClr val="B83E0A">
                    <a:lumMod val="40000"/>
                    <a:lumOff val="60000"/>
                  </a:srgbClr>
                </a:solidFill>
              </a:rPr>
              <a:t>PAVLOVI SURADNICI</a:t>
            </a:r>
            <a:endParaRPr kumimoji="0" lang="hr-HR" sz="4400" b="1" i="0" u="none" strike="noStrike" kern="1200" cap="none" spc="0" normalizeH="0" baseline="0" noProof="0" dirty="0">
              <a:ln w="22225">
                <a:solidFill>
                  <a:srgbClr val="B83E0A"/>
                </a:solidFill>
                <a:prstDash val="solid"/>
              </a:ln>
              <a:solidFill>
                <a:srgbClr val="B83E0A">
                  <a:lumMod val="40000"/>
                  <a:lumOff val="60000"/>
                </a:srgbClr>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708448"/>
            <a:ext cx="7875638" cy="954107"/>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hr-HR" sz="20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a:t>
            </a:r>
            <a:r>
              <a:rPr lang="hr-HR" sz="2000" b="1" dirty="0">
                <a:solidFill>
                  <a:srgbClr val="B78B19">
                    <a:lumMod val="50000"/>
                  </a:srgbClr>
                </a:solidFill>
                <a:latin typeface="Comic Sans MS" panose="030F0702030302020204" pitchFamily="66" charset="0"/>
              </a:rPr>
              <a:t>Ovu zapovijed predajem ti, sine Timoteju, po prijašnjim proročanstvima za tebe, da biješ u njima dobar boj</a:t>
            </a:r>
            <a:r>
              <a:rPr kumimoji="0" lang="hr-HR" sz="20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a:t>
            </a:r>
            <a:r>
              <a:rPr kumimoji="0" lang="hr-HR" sz="16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(1</a:t>
            </a:r>
            <a:r>
              <a:rPr kumimoji="0" lang="en-US" sz="16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a:t>
            </a:r>
            <a:r>
              <a:rPr kumimoji="0" lang="hr-HR" sz="16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Timoteju 1,18)</a:t>
            </a:r>
            <a:endParaRPr kumimoji="0" lang="hr-HR" sz="12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619978"/>
            <a:ext cx="7632290"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Osim apostola, proroka i proročica, spominju se i neki Pavlovi pomagači koji su, poput Sile i </a:t>
            </a:r>
            <a:r>
              <a:rPr kumimoji="0" lang="hr-HR" sz="2200" b="1" i="0" u="none" strike="noStrike" kern="1200" cap="none" spc="0" normalizeH="0" baseline="0" noProof="0" dirty="0" err="1">
                <a:ln>
                  <a:noFill/>
                </a:ln>
                <a:solidFill>
                  <a:prstClr val="black"/>
                </a:solidFill>
                <a:effectLst/>
                <a:uLnTx/>
                <a:uFillTx/>
                <a:latin typeface="Aptos" panose="02110004020202020204"/>
                <a:ea typeface="+mn-ea"/>
                <a:cs typeface="+mn-cs"/>
              </a:rPr>
              <a:t>Barnabe</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 imali dar proricanja:</a:t>
            </a: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1693467556"/>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1143174295"/>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cstate="email">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30993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par>
                          <p:cTn id="40" fill="hold">
                            <p:stCondLst>
                              <p:cond delay="500"/>
                            </p:stCondLst>
                            <p:childTnLst>
                              <p:par>
                                <p:cTn id="41" presetID="53" presetClass="entr" presetSubtype="16" fill="hold" grpId="0" nodeType="afterEffect">
                                  <p:stCondLst>
                                    <p:cond delay="0"/>
                                  </p:stCondLst>
                                  <p:childTnLst>
                                    <p:set>
                                      <p:cBhvr>
                                        <p:cTn id="42"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3"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4"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5" dur="500"/>
                                        <p:tgtEl>
                                          <p:spTgt spid="8">
                                            <p:graphicEl>
                                              <a:dgm id="{03F4D236-E3C1-4DB8-AD79-7D8D3B476338}"/>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0" dur="500"/>
                                        <p:tgtEl>
                                          <p:spTgt spid="10">
                                            <p:graphicEl>
                                              <a:dgm id="{2C5E8929-CDA2-4106-8C00-0950C6289CE4}"/>
                                            </p:graphicEl>
                                          </p:spTgt>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3" dur="500"/>
                                        <p:tgtEl>
                                          <p:spTgt spid="10">
                                            <p:graphicEl>
                                              <a:dgm id="{BC0DF181-48D9-4AB2-B9FC-1400F4F01B95}"/>
                                            </p:graphicEl>
                                          </p:spTgt>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6" dur="500"/>
                                        <p:tgtEl>
                                          <p:spTgt spid="10">
                                            <p:graphicEl>
                                              <a:dgm id="{1A1624C9-5461-4E53-8EF3-6E9D0CBACC9F}"/>
                                            </p:graphicEl>
                                          </p:spTgt>
                                        </p:tgtEl>
                                      </p:cBhvr>
                                    </p:animEffect>
                                  </p:childTnLst>
                                </p:cTn>
                              </p:par>
                            </p:childTnLst>
                          </p:cTn>
                        </p:par>
                        <p:par>
                          <p:cTn id="57" fill="hold">
                            <p:stCondLst>
                              <p:cond delay="500"/>
                            </p:stCondLst>
                            <p:childTnLst>
                              <p:par>
                                <p:cTn id="58" presetID="53" presetClass="entr" presetSubtype="16" fill="hold" grpId="0" nodeType="afterEffect">
                                  <p:stCondLst>
                                    <p:cond delay="0"/>
                                  </p:stCondLst>
                                  <p:childTnLst>
                                    <p:set>
                                      <p:cBhvr>
                                        <p:cTn id="59"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0"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1"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2"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62755"/>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4400" b="1" i="0" u="none" strike="noStrike" kern="1200" cap="none" spc="1000" normalizeH="0" baseline="0" noProof="0" dirty="0">
                <a:ln w="13462">
                  <a:noFill/>
                  <a:prstDash val="solid"/>
                </a:ln>
                <a:solidFill>
                  <a:srgbClr val="FFFF00"/>
                </a:solidFill>
                <a:effectLst>
                  <a:outerShdw dist="50800" dir="2700000" algn="bl" rotWithShape="0">
                    <a:srgbClr val="166E40"/>
                  </a:outerShdw>
                </a:effectLst>
                <a:uLnTx/>
                <a:uFillTx/>
                <a:latin typeface="Aptos" panose="02110004020202020204"/>
                <a:ea typeface="+mn-ea"/>
                <a:cs typeface="+mn-cs"/>
              </a:rPr>
              <a:t>LAŽNI PROROCI</a:t>
            </a:r>
          </a:p>
        </p:txBody>
      </p:sp>
      <p:sp>
        <p:nvSpPr>
          <p:cNvPr id="4" name="CuadroTexto 3">
            <a:extLst>
              <a:ext uri="{FF2B5EF4-FFF2-40B4-BE49-F238E27FC236}">
                <a16:creationId xmlns:a16="http://schemas.microsoft.com/office/drawing/2014/main" id="{29380747-DE54-5027-7615-9584C3D48976}"/>
              </a:ext>
            </a:extLst>
          </p:cNvPr>
          <p:cNvSpPr txBox="1"/>
          <p:nvPr/>
        </p:nvSpPr>
        <p:spPr>
          <a:xfrm>
            <a:off x="2972875" y="587492"/>
            <a:ext cx="8753475" cy="707886"/>
          </a:xfrm>
          <a:prstGeom prst="rect">
            <a:avLst/>
          </a:prstGeom>
          <a:noFill/>
        </p:spPr>
        <p:txBody>
          <a:bodyPr wrap="square">
            <a:spAutoFit/>
          </a:bodyPr>
          <a:lstStyle/>
          <a:p>
            <a:pPr lvl="0" algn="ctr">
              <a:defRPr/>
            </a:pPr>
            <a:r>
              <a:rPr kumimoji="0" lang="hr-HR" sz="20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a:t>
            </a:r>
            <a:r>
              <a:rPr lang="hr-HR" sz="2000" b="1" noProof="0" dirty="0">
                <a:solidFill>
                  <a:srgbClr val="99FF99"/>
                </a:solidFill>
                <a:effectLst>
                  <a:outerShdw blurRad="38100" dist="38100" dir="2700000" algn="tl">
                    <a:srgbClr val="000000"/>
                  </a:outerShdw>
                </a:effectLst>
                <a:latin typeface="Comic Sans MS" panose="030F0702030302020204" pitchFamily="66" charset="0"/>
              </a:rPr>
              <a:t>Ljubljeni, ne vjerujte svakom duhu, nego provjeravajte duhove jesu li od Boga jer su mnogi lažni proroci izašli u svijet</a:t>
            </a:r>
            <a:r>
              <a:rPr kumimoji="0" lang="hr-HR" sz="20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hr-HR" sz="16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(1</a:t>
            </a:r>
            <a:r>
              <a:rPr kumimoji="0" lang="en-US" sz="16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a:t>
            </a:r>
            <a:r>
              <a:rPr kumimoji="0" lang="hr-HR" sz="16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Ivanova 4,1)</a:t>
            </a:r>
            <a:endParaRPr kumimoji="0" lang="hr-HR" sz="12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endParaRPr>
          </a:p>
        </p:txBody>
      </p:sp>
      <p:sp>
        <p:nvSpPr>
          <p:cNvPr id="5" name="CuadroTexto 4">
            <a:extLst>
              <a:ext uri="{FF2B5EF4-FFF2-40B4-BE49-F238E27FC236}">
                <a16:creationId xmlns:a16="http://schemas.microsoft.com/office/drawing/2014/main" id="{DAB3F7E8-32DD-00C5-3422-E3C7C4671C58}"/>
              </a:ext>
            </a:extLst>
          </p:cNvPr>
          <p:cNvSpPr txBox="1"/>
          <p:nvPr/>
        </p:nvSpPr>
        <p:spPr>
          <a:xfrm>
            <a:off x="4139381" y="1438215"/>
            <a:ext cx="8052619"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Isus je upozorio da će se pojaviti lažni proroci, koje je nazvao „grabežljivim vukovima“ (Mt 24,24; 7,15). Ti lažni proroci počeli su se pojavljivati čak i unutar rane crkve (1 </a:t>
            </a:r>
            <a:r>
              <a:rPr kumimoji="0" lang="hr-HR" sz="22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Iv</a:t>
            </a:r>
            <a:r>
              <a:rPr kumimoji="0" lang="hr-HR" sz="22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4,1).</a:t>
            </a: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1632" y="3871990"/>
            <a:ext cx="3952568" cy="2211556"/>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email">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9381" y="4925217"/>
            <a:ext cx="607302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Mi vjernici smo pozvani ispitati proroke i provjeriti jesu li sve njihove poruke u skladu s Pismom i usmjerene na Krista.</a:t>
            </a:r>
          </a:p>
        </p:txBody>
      </p:sp>
      <p:sp>
        <p:nvSpPr>
          <p:cNvPr id="20" name="CuadroTexto 19">
            <a:extLst>
              <a:ext uri="{FF2B5EF4-FFF2-40B4-BE49-F238E27FC236}">
                <a16:creationId xmlns:a16="http://schemas.microsoft.com/office/drawing/2014/main" id="{60E9A4D2-B4B2-C3EF-AE35-F572B03FB39F}"/>
              </a:ext>
            </a:extLst>
          </p:cNvPr>
          <p:cNvSpPr txBox="1"/>
          <p:nvPr/>
        </p:nvSpPr>
        <p:spPr>
          <a:xfrm>
            <a:off x="0" y="6087552"/>
            <a:ext cx="10212408"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Naša jedina obrana od lažnih proroka (i od zlih sila koje ih vode) jest da obučemo oklop kojeg nam je Bog dao (Ef 6,10-18).</a:t>
            </a:r>
          </a:p>
        </p:txBody>
      </p:sp>
      <p:sp>
        <p:nvSpPr>
          <p:cNvPr id="7" name="CuadroTexto 6">
            <a:extLst>
              <a:ext uri="{FF2B5EF4-FFF2-40B4-BE49-F238E27FC236}">
                <a16:creationId xmlns:a16="http://schemas.microsoft.com/office/drawing/2014/main" id="{0775C5F7-EB2D-4C36-6973-71E5637C5818}"/>
              </a:ext>
            </a:extLst>
          </p:cNvPr>
          <p:cNvSpPr txBox="1"/>
          <p:nvPr/>
        </p:nvSpPr>
        <p:spPr>
          <a:xfrm>
            <a:off x="4139380" y="3762883"/>
            <a:ext cx="8052619"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Istinsko proročanstvo usklađeno je s Božjom Riječju, ukazuje na Krista i izgrađuje crkvu, dok lažni proroci promiču razdorne doktrine i sebične interese.</a:t>
            </a: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139380" y="2600549"/>
            <a:ext cx="8052618"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Pavao je upozorio starješine u Efezu da će se među njima pojaviti „proždrljivi vukovi“ (Djela 20,29). Upozorio je Korinćane na postojanje „lažnih apostola“ (2. Kor 11,13).</a:t>
            </a:r>
          </a:p>
        </p:txBody>
      </p:sp>
    </p:spTree>
    <p:extLst>
      <p:ext uri="{BB962C8B-B14F-4D97-AF65-F5344CB8AC3E}">
        <p14:creationId xmlns:p14="http://schemas.microsoft.com/office/powerpoint/2010/main" val="2046843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046212" y="517803"/>
            <a:ext cx="7970624" cy="6001643"/>
          </a:xfrm>
          <a:prstGeom prst="rect">
            <a:avLst/>
          </a:prstGeom>
          <a:noFill/>
        </p:spPr>
        <p:txBody>
          <a:bodyPr wrap="square">
            <a:spAutoFit/>
          </a:bodyPr>
          <a:lstStyle/>
          <a:p>
            <a:pPr lvl="0">
              <a:spcBef>
                <a:spcPts val="600"/>
              </a:spcBef>
              <a:defRPr/>
            </a:pPr>
            <a:r>
              <a:rPr kumimoji="0" lang="hr-HR" sz="3200" b="1" i="0" u="none" strike="noStrike" kern="1200" cap="none" spc="0" normalizeH="0" baseline="0" noProof="0" dirty="0">
                <a:ln>
                  <a:noFill/>
                </a:ln>
                <a:solidFill>
                  <a:prstClr val="black"/>
                </a:solidFill>
                <a:effectLst/>
                <a:uLnTx/>
                <a:uFillTx/>
                <a:latin typeface="Constantia" panose="02030602050306030303" pitchFamily="18" charset="0"/>
              </a:rPr>
              <a:t>„</a:t>
            </a:r>
            <a:r>
              <a:rPr lang="hr-HR" sz="3200" b="1" noProof="0" dirty="0">
                <a:solidFill>
                  <a:prstClr val="black"/>
                </a:solidFill>
                <a:latin typeface="Constantia" panose="02030602050306030303" pitchFamily="18" charset="0"/>
              </a:rPr>
              <a:t>Patrijarsi, proroci i apostoli govorili su kako ih je vodio Duh Sveti i jasno su izjavili da ne govore vlastitom snagom niti u svoje ime. Željeli su da im se ne pripisuju zasluge, da ih nitko ne smatra začetnicima bilo čega čime bi se mogli hvaliti. Bili su ljubomorni na Božju čast, kojemu pripada sva hvala. Izjavili su da su im njihova sposobnost i poruke koje su donijeli dane kao delegatima Božje moći. Bog je bio njihov autoritet i dostatnost</a:t>
            </a:r>
            <a:r>
              <a:rPr kumimoji="0" lang="hr-HR" sz="3200" b="1" i="0" u="none" strike="noStrike" kern="1200" cap="none" spc="0" normalizeH="0" baseline="0" noProof="0" dirty="0">
                <a:ln>
                  <a:noFill/>
                </a:ln>
                <a:solidFill>
                  <a:prstClr val="black"/>
                </a:solidFill>
                <a:effectLst/>
                <a:uLnTx/>
                <a:uFillTx/>
                <a:latin typeface="Constantia" panose="02030602050306030303" pitchFamily="18" charset="0"/>
              </a:rPr>
              <a:t>.“</a:t>
            </a:r>
          </a:p>
        </p:txBody>
      </p:sp>
      <p:sp>
        <p:nvSpPr>
          <p:cNvPr id="4" name="CuadroTexto 3">
            <a:extLst>
              <a:ext uri="{FF2B5EF4-FFF2-40B4-BE49-F238E27FC236}">
                <a16:creationId xmlns:a16="http://schemas.microsoft.com/office/drawing/2014/main" id="{B0A4C2D7-DAAC-8187-F84F-051BD605106B}"/>
              </a:ext>
            </a:extLst>
          </p:cNvPr>
          <p:cNvSpPr txBox="1"/>
          <p:nvPr/>
        </p:nvSpPr>
        <p:spPr>
          <a:xfrm>
            <a:off x="7726373" y="6519446"/>
            <a:ext cx="2985048" cy="338554"/>
          </a:xfrm>
          <a:prstGeom prst="rect">
            <a:avLst/>
          </a:prstGeom>
          <a:noFill/>
        </p:spPr>
        <p:txBody>
          <a:bodyPr wrap="none" rtlCol="0">
            <a:spAutoFit/>
          </a:bodyPr>
          <a:lstStyle/>
          <a:p>
            <a:pPr lvl="0" algn="r">
              <a:defRPr/>
            </a:pPr>
            <a:r>
              <a:rPr kumimoji="0" lang="hr-HR" sz="1600" b="1" i="0" u="none" strike="noStrike" kern="1200" cap="none" spc="0" normalizeH="0" baseline="0" noProof="0" dirty="0">
                <a:ln>
                  <a:noFill/>
                </a:ln>
                <a:solidFill>
                  <a:prstClr val="black"/>
                </a:solidFill>
                <a:effectLst/>
                <a:uLnTx/>
                <a:uFillTx/>
                <a:latin typeface="Aptos" panose="02110004020202020204"/>
                <a:ea typeface="+mn-ea"/>
                <a:cs typeface="+mn-cs"/>
              </a:rPr>
              <a:t>EGW </a:t>
            </a:r>
            <a:r>
              <a:rPr lang="hr-HR" sz="1600" b="1" noProof="0" dirty="0">
                <a:solidFill>
                  <a:prstClr val="black"/>
                </a:solidFill>
              </a:rPr>
              <a:t>(Biti poput Isusa, </a:t>
            </a:r>
            <a:r>
              <a:rPr kumimoji="0" lang="hr-HR" sz="1600" b="1" i="0" u="none" strike="noStrike" kern="1200" cap="none" spc="0" normalizeH="0" baseline="0" noProof="0" dirty="0">
                <a:ln>
                  <a:noFill/>
                </a:ln>
                <a:solidFill>
                  <a:prstClr val="black"/>
                </a:solidFill>
                <a:effectLst/>
                <a:uLnTx/>
                <a:uFillTx/>
                <a:latin typeface="Aptos" panose="02110004020202020204"/>
                <a:ea typeface="+mn-ea"/>
                <a:cs typeface="+mn-cs"/>
              </a:rPr>
              <a:t>30. srpnja)</a:t>
            </a:r>
          </a:p>
        </p:txBody>
      </p:sp>
    </p:spTree>
    <p:extLst>
      <p:ext uri="{BB962C8B-B14F-4D97-AF65-F5344CB8AC3E}">
        <p14:creationId xmlns:p14="http://schemas.microsoft.com/office/powerpoint/2010/main" val="357022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email">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0"/>
            <a:ext cx="121920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32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5F3B1F"/>
                  </a:outerShdw>
                </a:effectLst>
                <a:uLnTx/>
                <a:uFillTx/>
                <a:latin typeface="Aptos" panose="02110004020202020204"/>
                <a:ea typeface="+mn-ea"/>
                <a:cs typeface="+mn-cs"/>
              </a:rPr>
              <a:t>DODATAK: </a:t>
            </a:r>
            <a:r>
              <a:rPr kumimoji="0" lang="hr-HR" sz="32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rPr>
              <a:t>KLJUČNA NAČELA SLUŽBE ELLEN G. WHITE</a:t>
            </a:r>
            <a:endParaRPr kumimoji="0" lang="hr-HR" sz="36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696316"/>
            <a:ext cx="810298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000" b="1" i="0" u="none" strike="noStrike" kern="1200" cap="none" spc="0" normalizeH="0" baseline="0" noProof="0" dirty="0">
                <a:ln>
                  <a:noFill/>
                </a:ln>
                <a:solidFill>
                  <a:prstClr val="black"/>
                </a:solidFill>
                <a:effectLst/>
                <a:uLnTx/>
                <a:uFillTx/>
                <a:latin typeface="Aptos" panose="02110004020202020204"/>
                <a:ea typeface="+mn-ea"/>
                <a:cs typeface="+mn-cs"/>
              </a:rPr>
              <a:t>Ellen G. White imala je dva temeljna cilja: dovesti ljude Isusu i usmjeriti njihovu pozornost na Bibliju.</a:t>
            </a: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7029" y="2854955"/>
            <a:ext cx="2687171" cy="358401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28975" y="4513309"/>
            <a:ext cx="6257925" cy="1938992"/>
          </a:xfrm>
          <a:prstGeom prst="rect">
            <a:avLst/>
          </a:prstGeom>
          <a:noFill/>
        </p:spPr>
        <p:txBody>
          <a:bodyPr wrap="square">
            <a:spAutoFit/>
          </a:bodyPr>
          <a:lstStyle/>
          <a:p>
            <a:pPr lvl="0">
              <a:defRPr/>
            </a:pPr>
            <a:r>
              <a:rPr lang="hr-HR" sz="2000" b="1" dirty="0">
                <a:solidFill>
                  <a:srgbClr val="5C3C4C"/>
                </a:solidFill>
              </a:rPr>
              <a:t>DRUGI FOKUS: </a:t>
            </a:r>
            <a:r>
              <a:rPr kumimoji="0" lang="hr-HR" sz="2000" b="1" i="0" u="none" strike="noStrike" kern="1200" cap="none" spc="0" normalizeH="0" baseline="0" noProof="0" dirty="0">
                <a:ln>
                  <a:noFill/>
                </a:ln>
                <a:solidFill>
                  <a:srgbClr val="5C3C4C"/>
                </a:solidFill>
                <a:effectLst/>
                <a:uLnTx/>
                <a:uFillTx/>
                <a:latin typeface="Aptos" panose="02110004020202020204"/>
                <a:ea typeface="+mn-ea"/>
                <a:cs typeface="+mn-cs"/>
              </a:rPr>
              <a:t>BIBLIJA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2000" b="1" i="0" u="none" strike="noStrike" kern="1200" cap="none" spc="0" normalizeH="0" baseline="0" noProof="0" dirty="0">
                <a:ln>
                  <a:noFill/>
                </a:ln>
                <a:solidFill>
                  <a:prstClr val="black"/>
                </a:solidFill>
                <a:effectLst/>
                <a:uLnTx/>
                <a:uFillTx/>
                <a:latin typeface="Aptos" panose="02110004020202020204"/>
                <a:ea typeface="+mn-ea"/>
                <a:cs typeface="+mn-cs"/>
              </a:rPr>
              <a:t>Ellen nikada nije tvrdila da su njezini spisi superiorniji od Biblije, ali je uvijek zagovarala da se oni njome provjere. Kao glasnica Gospodnja, smatrala se „manjim svjetlom“ koje vodi ljude do „većeg svjetla“, Biblije. </a:t>
            </a:r>
            <a:r>
              <a:rPr kumimoji="0" lang="hr-HR" sz="1600" b="1" i="0" u="none" strike="noStrike" kern="1200" cap="none" spc="0" normalizeH="0" baseline="0" noProof="0" dirty="0">
                <a:ln>
                  <a:noFill/>
                </a:ln>
                <a:solidFill>
                  <a:prstClr val="black"/>
                </a:solidFill>
                <a:effectLst/>
                <a:uLnTx/>
                <a:uFillTx/>
                <a:latin typeface="Aptos" panose="02110004020202020204"/>
                <a:ea typeface="+mn-ea"/>
                <a:cs typeface="+mn-cs"/>
              </a:rPr>
              <a:t>(Odabrane poruke, tom 3, str. 29)</a:t>
            </a:r>
            <a:endParaRPr kumimoji="0" lang="hr-H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027678" y="2807330"/>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276225" y="1404202"/>
            <a:ext cx="810298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2000" b="1" i="0" u="none" strike="noStrike" kern="1200" cap="none" spc="0" normalizeH="0" baseline="0" noProof="0" dirty="0">
                <a:ln>
                  <a:noFill/>
                </a:ln>
                <a:solidFill>
                  <a:srgbClr val="1F6D99"/>
                </a:solidFill>
                <a:effectLst/>
                <a:uLnTx/>
                <a:uFillTx/>
                <a:latin typeface="Aptos" panose="02110004020202020204"/>
                <a:ea typeface="+mn-ea"/>
                <a:cs typeface="+mn-cs"/>
              </a:rPr>
              <a:t>PRV</a:t>
            </a:r>
            <a:r>
              <a:rPr kumimoji="0" lang="en-US" sz="2000" b="1" i="0" u="none" strike="noStrike" kern="1200" cap="none" spc="0" normalizeH="0" baseline="0" noProof="0" dirty="0">
                <a:ln>
                  <a:noFill/>
                </a:ln>
                <a:solidFill>
                  <a:srgbClr val="1F6D99"/>
                </a:solidFill>
                <a:effectLst/>
                <a:uLnTx/>
                <a:uFillTx/>
                <a:latin typeface="Aptos" panose="02110004020202020204"/>
                <a:ea typeface="+mn-ea"/>
                <a:cs typeface="+mn-cs"/>
              </a:rPr>
              <a:t>I FOKU</a:t>
            </a:r>
            <a:r>
              <a:rPr kumimoji="0" lang="hr-HR" sz="2000" b="1" i="0" u="none" strike="noStrike" kern="1200" cap="none" spc="0" normalizeH="0" baseline="0" noProof="0" dirty="0">
                <a:ln>
                  <a:noFill/>
                </a:ln>
                <a:solidFill>
                  <a:srgbClr val="1F6D99"/>
                </a:solidFill>
                <a:effectLst/>
                <a:uLnTx/>
                <a:uFillTx/>
                <a:latin typeface="Aptos" panose="02110004020202020204"/>
                <a:ea typeface="+mn-ea"/>
                <a:cs typeface="+mn-cs"/>
              </a:rPr>
              <a:t>S: ISUS</a:t>
            </a:r>
          </a:p>
          <a:p>
            <a:pPr lvl="0">
              <a:defRPr/>
            </a:pPr>
            <a:r>
              <a:rPr kumimoji="0" lang="hr-HR" sz="2000" b="1" i="0" u="none" strike="noStrike" kern="1200" cap="none" spc="0" normalizeH="0" baseline="0" noProof="0" dirty="0">
                <a:ln>
                  <a:noFill/>
                </a:ln>
                <a:solidFill>
                  <a:prstClr val="black"/>
                </a:solidFill>
                <a:effectLst/>
                <a:uLnTx/>
                <a:uFillTx/>
                <a:latin typeface="Aptos" panose="02110004020202020204"/>
                <a:ea typeface="+mn-ea"/>
                <a:cs typeface="+mn-cs"/>
              </a:rPr>
              <a:t>Nakon kongresa 1888., kada su je pitali o temama o kojima se raspravljalo, odgovorila je: „</a:t>
            </a:r>
            <a:r>
              <a:rPr lang="hr-HR" sz="2000" b="1" noProof="0" dirty="0">
                <a:solidFill>
                  <a:prstClr val="black"/>
                </a:solidFill>
              </a:rPr>
              <a:t>Iznosim vam to već 45 godina - neusporedive Kristove ljepote.</a:t>
            </a:r>
            <a:r>
              <a:rPr kumimoji="0" lang="hr-HR"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hr-HR" sz="1600" b="1" i="0" u="none" strike="noStrike" kern="1200" cap="none" spc="0" normalizeH="0" baseline="0" noProof="0" dirty="0">
                <a:ln>
                  <a:noFill/>
                </a:ln>
                <a:solidFill>
                  <a:prstClr val="black"/>
                </a:solidFill>
                <a:effectLst/>
                <a:uLnTx/>
                <a:uFillTx/>
                <a:latin typeface="Aptos" panose="02110004020202020204"/>
                <a:ea typeface="+mn-ea"/>
                <a:cs typeface="+mn-cs"/>
              </a:rPr>
              <a:t>(Propovijedi i govori, tom 1, str. 116)</a:t>
            </a:r>
            <a:endParaRPr kumimoji="0" lang="hr-H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00745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1_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602</TotalTime>
  <Words>1399</Words>
  <Application>Microsoft Office PowerPoint</Application>
  <PresentationFormat>Panorámica</PresentationFormat>
  <Paragraphs>75</Paragraphs>
  <Slides>12</Slides>
  <Notes>0</Notes>
  <HiddenSlides>0</HiddenSlides>
  <MMClips>0</MMClips>
  <ScaleCrop>false</ScaleCrop>
  <HeadingPairs>
    <vt:vector size="6" baseType="variant">
      <vt:variant>
        <vt:lpstr>Fuentes usadas</vt:lpstr>
      </vt:variant>
      <vt:variant>
        <vt:i4>6</vt:i4>
      </vt:variant>
      <vt:variant>
        <vt:lpstr>Tema</vt:lpstr>
      </vt:variant>
      <vt:variant>
        <vt:i4>3</vt:i4>
      </vt:variant>
      <vt:variant>
        <vt:lpstr>Títulos de diapositiva</vt:lpstr>
      </vt:variant>
      <vt:variant>
        <vt:i4>12</vt:i4>
      </vt:variant>
    </vt:vector>
  </HeadingPairs>
  <TitlesOfParts>
    <vt:vector size="21" baseType="lpstr">
      <vt:lpstr>Aptos</vt:lpstr>
      <vt:lpstr>Aptos Display</vt:lpstr>
      <vt:lpstr>Arial</vt:lpstr>
      <vt:lpstr>Calibri</vt:lpstr>
      <vt:lpstr>Comic Sans MS</vt:lpstr>
      <vt:lpstr>Constantia</vt:lpstr>
      <vt:lpstr>1_Tema de Office</vt:lpstr>
      <vt:lpstr>Tema de Office</vt:lpstr>
      <vt:lpstr>2_Tema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48</cp:revision>
  <dcterms:created xsi:type="dcterms:W3CDTF">2026-10-05T23:31:51Z</dcterms:created>
  <dcterms:modified xsi:type="dcterms:W3CDTF">2026-10-23T05:40:10Z</dcterms:modified>
</cp:coreProperties>
</file>