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5"/>
  </p:notes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75"/>
  </p:normalViewPr>
  <p:slideViewPr>
    <p:cSldViewPr snapToGrid="0">
      <p:cViewPr varScale="1">
        <p:scale>
          <a:sx n="101" d="100"/>
          <a:sy n="101" d="100"/>
        </p:scale>
        <p:origin x="91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a:lstStyle/>
        <a:p>
          <a:pPr>
            <a:defRPr sz="2000" b="1">
              <a:effectLst>
                <a:outerShdw blurRad="38100" dist="38100" dir="2700000" algn="tl">
                  <a:srgbClr val="000000">
                    <a:alpha val="60000"/>
                  </a:srgbClr>
                </a:outerShdw>
              </a:effectLst>
            </a:defRPr>
          </a:pPr>
          <a:r>
            <a:rPr lang="sw-KE"/>
            <a:t>Wakati huo huo, Mungu alifanya agano na Abramu, akipita katikati ya dhabihu (Mwa.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pPr>
            <a:defRPr sz="2000" b="1">
              <a:effectLst>
                <a:outerShdw blurRad="38100" dist="38100" dir="2700000" algn="tl">
                  <a:srgbClr val="000000">
                    <a:alpha val="60000"/>
                  </a:srgbClr>
                </a:outerShdw>
              </a:effectLst>
            </a:defRPr>
          </a:pPr>
          <a:r>
            <a:rPr lang="sw-KE" dirty="0"/>
            <a:t>Mungu alibadilisha jina lake na la Sara, na akamhakikishia kwamba uzao wake utakuwa mwana wa Sara</a:t>
          </a:r>
          <a:br>
            <a:rPr lang="sw-KE" dirty="0"/>
          </a:br>
          <a:r>
            <a:rPr lang="sw-KE" dirty="0"/>
            <a:t>(Mwa.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pPr>
            <a:defRPr sz="2000" b="1">
              <a:effectLst>
                <a:outerShdw blurRad="38100" dist="38100" dir="2700000" algn="tl">
                  <a:srgbClr val="000000">
                    <a:alpha val="60000"/>
                  </a:srgbClr>
                </a:outerShdw>
              </a:effectLst>
            </a:defRPr>
          </a:pPr>
          <a:r>
            <a:rPr lang="sw-KE" dirty="0"/>
            <a:t>Kimwili, Mungu alimtokea Abrahamu, pamoja na malaika wawili, na kumtangazia kuzaliwa kwa Isaka</a:t>
          </a:r>
          <a:br>
            <a:rPr lang="sw-KE" dirty="0"/>
          </a:br>
          <a:r>
            <a:rPr lang="sw-KE" dirty="0"/>
            <a:t>(Mwa. 18:1-2, 10)</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pPr>
            <a:defRPr sz="2000" b="1">
              <a:effectLst>
                <a:outerShdw blurRad="38100" dist="38100" dir="2700000" algn="tl">
                  <a:srgbClr val="000000">
                    <a:alpha val="60000"/>
                  </a:srgbClr>
                </a:outerShdw>
              </a:effectLst>
            </a:defRPr>
          </a:pPr>
          <a:r>
            <a:rPr lang="sw-KE" sz="1800" dirty="0"/>
            <a:t>Mungu alimwomba </a:t>
          </a:r>
          <a:r>
            <a:rPr lang="sw-KE" sz="1800" dirty="0" err="1"/>
            <a:t>Abrahamu</a:t>
          </a:r>
          <a:r>
            <a:rPr lang="sw-KE" sz="1800" dirty="0"/>
            <a:t> </a:t>
          </a:r>
          <a:r>
            <a:rPr lang="sw-KE" sz="1800" dirty="0" err="1"/>
            <a:t>amtoe</a:t>
          </a:r>
          <a:r>
            <a:rPr lang="sw-KE" sz="1800" dirty="0"/>
            <a:t> mwanawe Isaka kama dhabihu. Kwa kutoa dhabihu mbadala, mpango mkuu wa ukombozi ulifunuliwa kwake</a:t>
          </a:r>
          <a:br>
            <a:rPr lang="sw-KE" sz="1800" dirty="0"/>
          </a:br>
          <a:r>
            <a:rPr lang="sw-KE" sz="1800" dirty="0"/>
            <a:t>(Mwa. 22:1-3, 9-13).</a:t>
          </a:r>
          <a:endParaRPr lang="en-US" sz="18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lstStyle/>
        <a:p>
          <a:pPr>
            <a:defRPr sz="2000" b="1">
              <a:effectLst>
                <a:outerShdw blurRad="38100" dist="38100" dir="2700000" algn="tl">
                  <a:srgbClr val="000000">
                    <a:alpha val="59000"/>
                  </a:srgbClr>
                </a:outerShdw>
              </a:effectLst>
            </a:defRPr>
          </a:pPr>
          <a:r>
            <a:rPr lang="sw-KE"/>
            <a:t>Huko Shekemu aliahidiwa kwamba wazao wake wangerithi nchi ya Kanaani (Mwa.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defRPr sz="2000" b="1">
              <a:effectLst>
                <a:outerShdw blurRad="38100" dist="38100" dir="2700000" algn="tl">
                  <a:srgbClr val="000000">
                    <a:alpha val="59000"/>
                  </a:srgbClr>
                </a:outerShdw>
              </a:effectLst>
            </a:defRPr>
          </a:pPr>
          <a:r>
            <a:rPr lang="sw-KE"/>
            <a:t>Huko Betheli, Mungu alifanya upya agano lake, akimwambia kwamba wazao wake watakuwa kama "mavumbi ya nchi" (Mwa. 13:14-18)</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pPr>
            <a:defRPr b="1">
              <a:effectLst>
                <a:outerShdw blurRad="38100" dist="38100" dir="2700000" algn="tl">
                  <a:srgbClr val="000000">
                    <a:alpha val="59000"/>
                  </a:srgbClr>
                </a:outerShdw>
              </a:effectLst>
            </a:defRPr>
          </a:pPr>
          <a:r>
            <a:rPr lang="sw-KE" sz="1800" dirty="0"/>
            <a:t>Huko </a:t>
          </a:r>
          <a:r>
            <a:rPr lang="sw-KE" sz="1800" dirty="0" err="1"/>
            <a:t>Mamre</a:t>
          </a:r>
          <a:r>
            <a:rPr lang="sw-KE" sz="1800" dirty="0"/>
            <a:t>, alihakikishiwa kwamba </a:t>
          </a:r>
          <a:r>
            <a:rPr lang="sw-KE" sz="1800" dirty="0" err="1"/>
            <a:t>wazao</a:t>
          </a:r>
          <a:r>
            <a:rPr lang="sw-KE" sz="1800" dirty="0"/>
            <a:t> wake watakuwa wengi kama nyota. “</a:t>
          </a:r>
          <a:r>
            <a:rPr lang="sw-KE" sz="1800" dirty="0" err="1"/>
            <a:t>Abramu</a:t>
          </a:r>
          <a:r>
            <a:rPr lang="sw-KE" sz="1800" dirty="0"/>
            <a:t> akamwamini Bwana, naye akamhesabia jambo hilo kuwa haki” (Mwa. 15:1-6 )</a:t>
          </a:r>
          <a:endParaRPr lang="en-US" sz="18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pPr>
            <a:defRPr sz="1800" b="1"/>
          </a:pPr>
          <a:r>
            <a:rPr lang="sw-KE"/>
            <a:t>Ombi lake halikuwa la kimwili, bali la kiroho (mstari wa 2)</a:t>
          </a:r>
          <a:endParaRPr lang="en-US" sz="1800" noProof="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pPr>
            <a:defRPr sz="1800" b="1"/>
          </a:pPr>
          <a:r>
            <a:rPr lang="sw-KE" dirty="0"/>
            <a:t>Alidharauliwa, kuvunjika moyo, na kukataliwa</a:t>
          </a:r>
          <a:br>
            <a:rPr lang="sw-KE" dirty="0"/>
          </a:br>
          <a:r>
            <a:rPr lang="sw-KE" dirty="0"/>
            <a:t>(mstari wa 3)</a:t>
          </a:r>
          <a:endParaRPr lang="en-US" sz="1800" noProof="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pPr>
            <a:defRPr sz="1800" b="1"/>
          </a:pPr>
          <a:r>
            <a:rPr lang="sw-KE"/>
            <a:t>Ingawa aliwaponya watu wengi, hawakumkubali (mstari wa 4)</a:t>
          </a:r>
          <a:endParaRPr lang="en-US" sz="1800" noProof="0"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pPr>
            <a:defRPr sz="1800" b="1"/>
          </a:pPr>
          <a:r>
            <a:rPr lang="sw-KE"/>
            <a:t>Kupitia kifo chake msalabani anatupatia wokovu (mstari wa 5)</a:t>
          </a:r>
          <a:endParaRPr lang="en-US" sz="1800" noProof="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pPr>
            <a:defRPr sz="1800" b="1"/>
          </a:pPr>
          <a:r>
            <a:rPr lang="sw-KE"/>
            <a:t>Mungu aliweka dhambi zetu zote juu yake (mstari wa 6)</a:t>
          </a:r>
          <a:endParaRPr lang="en-US" sz="1800" noProof="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pPr>
            <a:defRPr sz="1800" b="1"/>
          </a:pPr>
          <a:r>
            <a:rPr lang="sw-KE"/>
            <a:t>Hakujitetea mbele ya washtaki wake (mstari wa 7)</a:t>
          </a:r>
          <a:endParaRPr lang="en-US" sz="1800" noProof="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pPr>
            <a:defRPr sz="1800" b="1"/>
          </a:pPr>
          <a:r>
            <a:rPr lang="sw-KE"/>
            <a:t>Alihukumiwa na kuhukumiwa kifo (mstari wa 8)</a:t>
          </a:r>
          <a:endParaRPr lang="en-US" sz="1800" noProof="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pPr>
            <a:defRPr sz="1800" b="1"/>
          </a:pPr>
          <a:r>
            <a:rPr lang="sw-KE" dirty="0"/>
            <a:t>Alizikwa pamoja na matajiri</a:t>
          </a:r>
          <a:br>
            <a:rPr lang="sw-KE" dirty="0"/>
          </a:br>
          <a:r>
            <a:rPr lang="sw-KE" dirty="0"/>
            <a:t>(mstari wa 9a)</a:t>
          </a:r>
          <a:endParaRPr lang="en-US" sz="1800" noProof="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pPr>
            <a:defRPr sz="1800" b="1"/>
          </a:pPr>
          <a:r>
            <a:rPr lang="sw-KE"/>
            <a:t>Hakuwahi kutenda dhambi</a:t>
          </a:r>
          <a:br>
            <a:rPr lang="en-US" sz="1800" b="1" noProof="0" dirty="0"/>
          </a:br>
          <a:r>
            <a:rPr lang="sw-KE"/>
            <a:t>(mstari wa 9b)</a:t>
          </a: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pPr>
            <a:defRPr sz="1800" b="1"/>
          </a:pPr>
          <a:r>
            <a:rPr lang="sw-KE"/>
            <a:t>Alifufuka tena baada ya kifo chake cha upatanisho </a:t>
          </a:r>
          <a:br>
            <a:rPr lang="en-US" sz="1800" b="1" noProof="0" dirty="0"/>
          </a:br>
          <a:r>
            <a:rPr lang="sw-KE"/>
            <a:t>(mstari wa 10)</a:t>
          </a:r>
          <a:endParaRPr lang="en-US" sz="1800" noProof="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pPr>
            <a:defRPr sz="1800" b="1"/>
          </a:pPr>
          <a:r>
            <a:rPr lang="sw-KE"/>
            <a:t>Siku moja ataishi na wale aliowakomboa (mstari wa 11)</a:t>
          </a:r>
          <a:endParaRPr lang="en-US" sz="1800" noProof="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pPr>
            <a:defRPr sz="1800" b="1"/>
          </a:pPr>
          <a:r>
            <a:rPr lang="sw-KE" dirty="0"/>
            <a:t>Wakati huo huo, tuombee</a:t>
          </a:r>
          <a:br>
            <a:rPr lang="sw-KE" dirty="0"/>
          </a:br>
          <a:r>
            <a:rPr lang="sw-KE" dirty="0"/>
            <a:t>(mstari wa 12)</a:t>
          </a:r>
          <a:endParaRPr lang="en-US" sz="1800" noProof="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44450">
            <a:lnSpc>
              <a:spcPct val="90000"/>
            </a:lnSpc>
            <a:spcBef>
              <a:spcPct val="0"/>
            </a:spcBef>
            <a:spcAft>
              <a:spcPct val="35000"/>
            </a:spcAft>
            <a:buNone/>
            <a:defRPr sz="2000" b="1">
              <a:effectLst>
                <a:outerShdw blurRad="38100" dist="38100" dir="2700000" algn="tl">
                  <a:srgbClr val="000000">
                    <a:alpha val="60000"/>
                  </a:srgbClr>
                </a:outerShdw>
              </a:effectLst>
            </a:defRPr>
          </a:pPr>
          <a:r>
            <a:rPr lang="sw-KE" kern="1200"/>
            <a:t>Wakati huo huo, Mungu alifanya agano na Abramu, akipita katikati ya dhabihu (Mwa. 15:7-21)</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44450">
            <a:lnSpc>
              <a:spcPct val="90000"/>
            </a:lnSpc>
            <a:spcBef>
              <a:spcPct val="0"/>
            </a:spcBef>
            <a:spcAft>
              <a:spcPct val="35000"/>
            </a:spcAft>
            <a:buNone/>
            <a:defRPr sz="2000" b="1">
              <a:effectLst>
                <a:outerShdw blurRad="38100" dist="38100" dir="2700000" algn="tl">
                  <a:srgbClr val="000000">
                    <a:alpha val="60000"/>
                  </a:srgbClr>
                </a:outerShdw>
              </a:effectLst>
            </a:defRPr>
          </a:pPr>
          <a:r>
            <a:rPr lang="sw-KE" kern="1200" dirty="0"/>
            <a:t>Mungu alibadilisha jina lake na la Sara, na akamhakikishia kwamba uzao wake utakuwa mwana wa Sara</a:t>
          </a:r>
          <a:br>
            <a:rPr lang="sw-KE" kern="1200" dirty="0"/>
          </a:br>
          <a:r>
            <a:rPr lang="sw-KE" kern="1200" dirty="0"/>
            <a:t>(Mwa. 17:1-8, 15-16)</a:t>
          </a:r>
          <a:endParaRPr lang="en-US" sz="20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44450">
            <a:lnSpc>
              <a:spcPct val="90000"/>
            </a:lnSpc>
            <a:spcBef>
              <a:spcPct val="0"/>
            </a:spcBef>
            <a:spcAft>
              <a:spcPct val="35000"/>
            </a:spcAft>
            <a:buNone/>
            <a:defRPr sz="2000" b="1">
              <a:effectLst>
                <a:outerShdw blurRad="38100" dist="38100" dir="2700000" algn="tl">
                  <a:srgbClr val="000000">
                    <a:alpha val="60000"/>
                  </a:srgbClr>
                </a:outerShdw>
              </a:effectLst>
            </a:defRPr>
          </a:pPr>
          <a:r>
            <a:rPr lang="sw-KE" kern="1200" dirty="0"/>
            <a:t>Kimwili, Mungu alimtokea Abrahamu, pamoja na malaika wawili, na kumtangazia kuzaliwa kwa Isaka</a:t>
          </a:r>
          <a:br>
            <a:rPr lang="sw-KE" kern="1200" dirty="0"/>
          </a:br>
          <a:r>
            <a:rPr lang="sw-KE" kern="1200" dirty="0"/>
            <a:t>(Mwa. 18:1-2, 10)</a:t>
          </a:r>
          <a:endParaRPr lang="en-US" sz="20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sz="2000" b="1">
              <a:effectLst>
                <a:outerShdw blurRad="38100" dist="38100" dir="2700000" algn="tl">
                  <a:srgbClr val="000000">
                    <a:alpha val="60000"/>
                  </a:srgbClr>
                </a:outerShdw>
              </a:effectLst>
            </a:defRPr>
          </a:pPr>
          <a:r>
            <a:rPr lang="sw-KE" sz="1800" kern="1200" dirty="0"/>
            <a:t>Mungu alimwomba </a:t>
          </a:r>
          <a:r>
            <a:rPr lang="sw-KE" sz="1800" kern="1200" dirty="0" err="1"/>
            <a:t>Abrahamu</a:t>
          </a:r>
          <a:r>
            <a:rPr lang="sw-KE" sz="1800" kern="1200" dirty="0"/>
            <a:t> </a:t>
          </a:r>
          <a:r>
            <a:rPr lang="sw-KE" sz="1800" kern="1200" dirty="0" err="1"/>
            <a:t>amtoe</a:t>
          </a:r>
          <a:r>
            <a:rPr lang="sw-KE" sz="1800" kern="1200" dirty="0"/>
            <a:t> mwanawe Isaka kama dhabihu. Kwa kutoa dhabihu mbadala, mpango mkuu wa ukombozi ulifunuliwa kwake</a:t>
          </a:r>
          <a:br>
            <a:rPr lang="sw-KE" sz="1800" kern="1200" dirty="0"/>
          </a:br>
          <a:r>
            <a:rPr lang="sw-KE" sz="1800" kern="1200" dirty="0"/>
            <a:t>(Mwa. 22:1-3, 9-13).</a:t>
          </a:r>
          <a:endParaRPr lang="en-US" sz="1800" kern="1200" noProof="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44450">
            <a:lnSpc>
              <a:spcPct val="90000"/>
            </a:lnSpc>
            <a:spcBef>
              <a:spcPct val="0"/>
            </a:spcBef>
            <a:spcAft>
              <a:spcPct val="35000"/>
            </a:spcAft>
            <a:buNone/>
            <a:defRPr sz="2000" b="1">
              <a:effectLst>
                <a:outerShdw blurRad="38100" dist="38100" dir="2700000" algn="tl">
                  <a:srgbClr val="000000">
                    <a:alpha val="59000"/>
                  </a:srgbClr>
                </a:outerShdw>
              </a:effectLst>
            </a:defRPr>
          </a:pPr>
          <a:r>
            <a:rPr lang="sw-KE" kern="1200"/>
            <a:t>Huko Shekemu aliahidiwa kwamba wazao wake wangerithi nchi ya Kanaani (Mwa. 12:6-7)</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44450" rtl="0">
            <a:lnSpc>
              <a:spcPct val="90000"/>
            </a:lnSpc>
            <a:spcBef>
              <a:spcPct val="0"/>
            </a:spcBef>
            <a:spcAft>
              <a:spcPct val="35000"/>
            </a:spcAft>
            <a:buNone/>
            <a:defRPr sz="2000" b="1">
              <a:effectLst>
                <a:outerShdw blurRad="38100" dist="38100" dir="2700000" algn="tl">
                  <a:srgbClr val="000000">
                    <a:alpha val="59000"/>
                  </a:srgbClr>
                </a:outerShdw>
              </a:effectLst>
            </a:defRPr>
          </a:pPr>
          <a:r>
            <a:rPr lang="sw-KE" kern="1200"/>
            <a:t>Huko Betheli, Mungu alifanya upya agano lake, akimwambia kwamba wazao wake watakuwa kama "mavumbi ya nchi" (Mwa. 13:14-18)</a:t>
          </a:r>
          <a:endParaRPr lang="en-US" sz="2000" kern="1200" noProof="0" dirty="0">
            <a:effectLst>
              <a:outerShdw blurRad="38100" dist="38100" dir="2700000" algn="tl">
                <a:srgbClr val="000000">
                  <a:alpha val="59000"/>
                </a:srgbClr>
              </a:outerShdw>
            </a:effectLst>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effectLst>
                <a:outerShdw blurRad="38100" dist="38100" dir="2700000" algn="tl">
                  <a:srgbClr val="000000">
                    <a:alpha val="59000"/>
                  </a:srgbClr>
                </a:outerShdw>
              </a:effectLst>
            </a:defRPr>
          </a:pPr>
          <a:r>
            <a:rPr lang="sw-KE" sz="1800" kern="1200" dirty="0"/>
            <a:t>Huko </a:t>
          </a:r>
          <a:r>
            <a:rPr lang="sw-KE" sz="1800" kern="1200" dirty="0" err="1"/>
            <a:t>Mamre</a:t>
          </a:r>
          <a:r>
            <a:rPr lang="sw-KE" sz="1800" kern="1200" dirty="0"/>
            <a:t>, alihakikishiwa kwamba </a:t>
          </a:r>
          <a:r>
            <a:rPr lang="sw-KE" sz="1800" kern="1200" dirty="0" err="1"/>
            <a:t>wazao</a:t>
          </a:r>
          <a:r>
            <a:rPr lang="sw-KE" sz="1800" kern="1200" dirty="0"/>
            <a:t> wake watakuwa wengi kama nyota. “</a:t>
          </a:r>
          <a:r>
            <a:rPr lang="sw-KE" sz="1800" kern="1200" dirty="0" err="1"/>
            <a:t>Abramu</a:t>
          </a:r>
          <a:r>
            <a:rPr lang="sw-KE" sz="1800" kern="1200" dirty="0"/>
            <a:t> akamwamini Bwana, naye akamhesabia jambo hilo kuwa haki” (Mwa. 15:1-6 )</a:t>
          </a:r>
          <a:endParaRPr lang="en-US" sz="18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Ombi lake halikuwa la kimwili, bali la kiroho (mstari wa 2)</a:t>
          </a:r>
          <a:endParaRPr lang="en-US" sz="1800" kern="1200" noProof="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dirty="0"/>
            <a:t>Alidharauliwa, kuvunjika moyo, na kukataliwa</a:t>
          </a:r>
          <a:br>
            <a:rPr lang="sw-KE" kern="1200" dirty="0"/>
          </a:br>
          <a:r>
            <a:rPr lang="sw-KE" kern="1200" dirty="0"/>
            <a:t>(mstari wa 3)</a:t>
          </a:r>
          <a:endParaRPr lang="en-US" sz="1800" kern="1200" noProof="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Ingawa aliwaponya watu wengi, hawakumkubali (mstari wa 4)</a:t>
          </a:r>
          <a:endParaRPr lang="en-US" sz="1800" kern="1200" noProof="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Kupitia kifo chake msalabani anatupatia wokovu (mstari wa 5)</a:t>
          </a:r>
          <a:endParaRPr lang="en-US" sz="18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Mungu aliweka dhambi zetu zote juu yake (mstari wa 6)</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Hakujitetea mbele ya washtaki wake (mstari wa 7)</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Alihukumiwa na kuhukumiwa kifo (mstari wa 8)</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dirty="0"/>
            <a:t>Alizikwa pamoja na matajiri</a:t>
          </a:r>
          <a:br>
            <a:rPr lang="sw-KE" kern="1200" dirty="0"/>
          </a:br>
          <a:r>
            <a:rPr lang="sw-KE" kern="1200" dirty="0"/>
            <a:t>(mstari wa 9a)</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Hakuwahi kutenda dhambi</a:t>
          </a:r>
          <a:br>
            <a:rPr lang="en-US" sz="1800" b="1" kern="1200" noProof="0" dirty="0"/>
          </a:br>
          <a:r>
            <a:rPr lang="sw-KE" kern="1200"/>
            <a:t>(mstari wa 9b)</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Alifufuka tena baada ya kifo chake cha upatanisho </a:t>
          </a:r>
          <a:br>
            <a:rPr lang="en-US" sz="1800" b="1" kern="1200" noProof="0" dirty="0"/>
          </a:br>
          <a:r>
            <a:rPr lang="sw-KE" kern="1200"/>
            <a:t>(mstari wa 10)</a:t>
          </a:r>
          <a:endParaRPr lang="en-US" sz="18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a:t>Siku moja ataishi na wale aliowakomboa (mstari wa 11)</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37160" rIns="137160" bIns="137160" numCol="1" spcCol="1270" anchor="ctr" anchorCtr="0">
          <a:noAutofit/>
        </a:bodyPr>
        <a:lstStyle/>
        <a:p>
          <a:pPr marL="0" lvl="0" indent="0" algn="l" defTabSz="44450">
            <a:lnSpc>
              <a:spcPct val="90000"/>
            </a:lnSpc>
            <a:spcBef>
              <a:spcPct val="0"/>
            </a:spcBef>
            <a:spcAft>
              <a:spcPct val="35000"/>
            </a:spcAft>
            <a:buNone/>
            <a:defRPr sz="1800" b="1"/>
          </a:pPr>
          <a:r>
            <a:rPr lang="sw-KE" kern="1200" dirty="0"/>
            <a:t>Wakati huo huo, tuombee</a:t>
          </a:r>
          <a:br>
            <a:rPr lang="sw-KE" kern="1200" dirty="0"/>
          </a:br>
          <a:r>
            <a:rPr lang="sw-KE" kern="1200" dirty="0"/>
            <a:t>(mstari wa 12)</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D38E62-9E2E-1341-8CE4-997E48C4551C}"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2CB816-7FA6-C741-AA36-4F252E9885F5}" type="slidenum">
              <a:rPr lang="en-US" smtClean="0"/>
              <a:t>‹Nº›</a:t>
            </a:fld>
            <a:endParaRPr lang="en-US"/>
          </a:p>
        </p:txBody>
      </p:sp>
    </p:spTree>
    <p:extLst>
      <p:ext uri="{BB962C8B-B14F-4D97-AF65-F5344CB8AC3E}">
        <p14:creationId xmlns:p14="http://schemas.microsoft.com/office/powerpoint/2010/main" val="403473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2CB816-7FA6-C741-AA36-4F252E9885F5}" type="slidenum">
              <a:rPr lang="en-US" smtClean="0"/>
              <a:t>11</a:t>
            </a:fld>
            <a:endParaRPr lang="en-US"/>
          </a:p>
        </p:txBody>
      </p:sp>
    </p:spTree>
    <p:extLst>
      <p:ext uri="{BB962C8B-B14F-4D97-AF65-F5344CB8AC3E}">
        <p14:creationId xmlns:p14="http://schemas.microsoft.com/office/powerpoint/2010/main" val="3615255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815882"/>
          </a:xfrm>
          <a:prstGeom prst="rect">
            <a:avLst/>
          </a:prstGeom>
          <a:noFill/>
        </p:spPr>
        <p:txBody>
          <a:bodyPr wrap="square">
            <a:spAutoFit/>
          </a:bodyPr>
          <a:lstStyle/>
          <a:p>
            <a:pPr algn="ctr">
              <a:spcBef>
                <a:spcPts val="600"/>
              </a:spcBef>
              <a:defRPr sz="5600" b="1">
                <a:ln w="10160">
                  <a:solidFill>
                    <a:schemeClr val="accent5"/>
                  </a:solidFill>
                  <a:prstDash val="solid"/>
                </a:ln>
                <a:solidFill>
                  <a:srgbClr val="FFFFFF"/>
                </a:solidFill>
                <a:effectLst>
                  <a:outerShdw blurRad="38100" dist="22860" dir="5400000" algn="tl" rotWithShape="0">
                    <a:srgbClr val="000000"/>
                  </a:outerShdw>
                </a:effectLst>
              </a:defRPr>
            </a:pPr>
            <a:r>
              <a:rPr lang="sw-KE"/>
              <a:t>WITO WA NABII</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a:spAutoFit/>
          </a:bodyPr>
          <a:lstStyle/>
          <a:p>
            <a:pPr algn="ctr">
              <a:defRPr sz="1600" b="1">
                <a:solidFill>
                  <a:srgbClr val="145423"/>
                </a:solidFill>
              </a:defRPr>
            </a:pPr>
            <a:r>
              <a:rPr lang="sw-KE"/>
              <a:t>Lessoni ya 2 kwa ajili ya 10 Oktoba,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15350" y="1510747"/>
            <a:ext cx="3528806"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b="1" kern="1200">
                <a:ln>
                  <a:noFill/>
                </a:ln>
                <a:solidFill>
                  <a:srgbClr val="156082">
                    <a:lumMod val="75000"/>
                  </a:srgbClr>
                </a:solidFill>
                <a:effectLst/>
                <a:uLnTx/>
                <a:uFillTx/>
                <a:latin typeface="Comic Sans MS" panose="030F0702030302020204" pitchFamily="66" charset="0"/>
                <a:ea typeface="+mn-ea"/>
                <a:cs typeface="+mn-cs"/>
              </a:defRPr>
            </a:pPr>
            <a:r>
              <a:rPr lang="sw-KE" sz="2400" dirty="0"/>
              <a:t>Kisha nikaisikia sauti ya Bwana, akisema, </a:t>
            </a:r>
            <a:r>
              <a:rPr lang="sw-KE" sz="2400" dirty="0" err="1"/>
              <a:t>Nimtume</a:t>
            </a:r>
            <a:r>
              <a:rPr lang="sw-KE" sz="2400" dirty="0"/>
              <a:t> nani, naye ni nani </a:t>
            </a:r>
            <a:r>
              <a:rPr lang="sw-KE" sz="2400" dirty="0" err="1"/>
              <a:t>atakayekwenda</a:t>
            </a:r>
            <a:r>
              <a:rPr lang="sw-KE" sz="2400" dirty="0"/>
              <a:t> kwa ajili yetu? Kisha nikasema, "Mimi hapa! Nitume mimi.”»</a:t>
            </a:r>
            <a:b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lang="sw-KE" sz="1800" dirty="0"/>
              <a:t>(Isaya 6:8)</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554545"/>
          </a:xfrm>
          <a:prstGeom prst="rect">
            <a:avLst/>
          </a:prstGeom>
          <a:noFill/>
        </p:spPr>
        <p:txBody>
          <a:bodyPr wrap="square">
            <a:spAutoFit/>
            <a:scene3d>
              <a:camera prst="orthographicFront"/>
              <a:lightRig rig="threePt" dir="t"/>
            </a:scene3d>
            <a:sp3d extrusionH="57150">
              <a:bevelT w="38100" h="38100"/>
            </a:sp3d>
          </a:bodyPr>
          <a:lstStyle/>
          <a:p>
            <a:pPr>
              <a:spcBef>
                <a:spcPts val="1800"/>
              </a:spcBef>
              <a:defRPr sz="2000" b="1"/>
            </a:pPr>
            <a:r>
              <a:rPr lang="sw-KE">
                <a:solidFill>
                  <a:srgbClr val="373574"/>
                </a:solidFill>
              </a:rPr>
              <a:t>Abrahamu</a:t>
            </a:r>
            <a:r>
              <a:rPr lang="sw-KE"/>
              <a:t>: Nabii wa agano</a:t>
            </a:r>
          </a:p>
          <a:p>
            <a:pPr>
              <a:spcBef>
                <a:spcPts val="1800"/>
              </a:spcBef>
              <a:defRPr sz="2000" b="1"/>
            </a:pPr>
            <a:r>
              <a:rPr lang="sw-KE">
                <a:solidFill>
                  <a:srgbClr val="723574"/>
                </a:solidFill>
              </a:rPr>
              <a:t>Eliya</a:t>
            </a:r>
            <a:r>
              <a:rPr lang="sw-KE"/>
              <a:t>: Nabii wa urejeshaji</a:t>
            </a:r>
          </a:p>
          <a:p>
            <a:pPr>
              <a:spcBef>
                <a:spcPts val="1800"/>
              </a:spcBef>
              <a:defRPr sz="2000" b="1"/>
            </a:pPr>
            <a:r>
              <a:rPr lang="sw-KE">
                <a:solidFill>
                  <a:srgbClr val="98465F"/>
                </a:solidFill>
              </a:rPr>
              <a:t>Isaya</a:t>
            </a:r>
            <a:r>
              <a:rPr lang="sw-KE"/>
              <a:t>: Nabii wa Kimasihi</a:t>
            </a:r>
          </a:p>
          <a:p>
            <a:pPr>
              <a:spcBef>
                <a:spcPts val="1800"/>
              </a:spcBef>
              <a:defRPr sz="2000" b="1"/>
            </a:pPr>
            <a:r>
              <a:rPr lang="sw-KE">
                <a:solidFill>
                  <a:srgbClr val="744235"/>
                </a:solidFill>
              </a:rPr>
              <a:t>Danieli</a:t>
            </a:r>
            <a:r>
              <a:rPr lang="sw-KE"/>
              <a:t>: Nabii wa wakati ujao</a:t>
            </a:r>
          </a:p>
          <a:p>
            <a:pPr>
              <a:spcBef>
                <a:spcPts val="1800"/>
              </a:spcBef>
              <a:defRPr sz="2000" b="1"/>
            </a:pPr>
            <a:r>
              <a:rPr lang="sw-KE">
                <a:solidFill>
                  <a:srgbClr val="746435"/>
                </a:solidFill>
              </a:rPr>
              <a:t>Yohana Mbatizaji</a:t>
            </a:r>
            <a:r>
              <a:rPr lang="sw-KE"/>
              <a:t>: Nabii wa kutangulia</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07886"/>
          </a:xfrm>
          <a:prstGeom prst="rect">
            <a:avLst/>
          </a:prstGeom>
          <a:noFill/>
        </p:spPr>
        <p:txBody>
          <a:bodyPr wrap="square">
            <a:spAutoFit/>
          </a:bodyPr>
          <a:lstStyle/>
          <a:p>
            <a:pPr>
              <a:spcBef>
                <a:spcPts val="600"/>
              </a:spcBef>
              <a:defRPr sz="2000" b="1"/>
            </a:pPr>
            <a:r>
              <a:rPr lang="sw-KE" dirty="0"/>
              <a:t>Takribani miaka 1,900 inamtenganisha Abrahamu (nabii wa kwanza wa Agano la Kale) na Yohana Mbatizaji (nabii wa kwanza wa Agano Jipya).</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a:spAutoFit/>
            </a:bodyPr>
            <a:lstStyle/>
            <a:p>
              <a:pPr algn="ctr">
                <a:lnSpc>
                  <a:spcPts val="1400"/>
                </a:lnSpc>
                <a:defRPr sz="1300" b="1"/>
              </a:pPr>
              <a:r>
                <a:rPr lang="sw-KE"/>
                <a:t>±1,900</a:t>
              </a:r>
            </a:p>
            <a:p>
              <a:pPr algn="ctr">
                <a:lnSpc>
                  <a:spcPts val="1400"/>
                </a:lnSpc>
                <a:defRPr sz="1300" b="1"/>
              </a:pPr>
              <a:r>
                <a:rPr lang="sw-KE"/>
                <a:t>miaka</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a:spAutoFit/>
            </a:bodyPr>
            <a:lstStyle/>
            <a:p>
              <a:pPr algn="ctr">
                <a:defRPr sz="1400" b="1">
                  <a:solidFill>
                    <a:schemeClr val="bg1"/>
                  </a:solidFill>
                  <a:effectLst>
                    <a:outerShdw blurRad="38100" dist="38100" dir="2700000" algn="tl">
                      <a:srgbClr val="000000">
                        <a:alpha val="43137"/>
                      </a:srgbClr>
                    </a:outerShdw>
                  </a:effectLst>
                </a:defRPr>
              </a:pPr>
              <a:r>
                <a:rPr lang="sw-KE"/>
                <a:t>IBRAHIMU</a:t>
              </a:r>
            </a:p>
            <a:p>
              <a:pPr algn="ctr">
                <a:defRPr sz="1400" b="1">
                  <a:solidFill>
                    <a:schemeClr val="bg1"/>
                  </a:solidFill>
                  <a:effectLst>
                    <a:outerShdw blurRad="38100" dist="38100" dir="2700000" algn="tl">
                      <a:srgbClr val="000000">
                        <a:alpha val="43137"/>
                      </a:srgbClr>
                    </a:outerShdw>
                  </a:effectLst>
                </a:defRPr>
              </a:pPr>
              <a:r>
                <a:rPr lang="sw-KE"/>
                <a:t>Karne ya 19</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57875"/>
              <a:ext cx="1381125" cy="738664"/>
            </a:xfrm>
            <a:prstGeom prst="rect">
              <a:avLst/>
            </a:prstGeom>
            <a:noFill/>
          </p:spPr>
          <p:txBody>
            <a:bodyPr wrap="square">
              <a:spAutoFit/>
            </a:bodyPr>
            <a:lstStyle/>
            <a:p>
              <a:pPr algn="ctr">
                <a:defRPr sz="1400" b="1">
                  <a:solidFill>
                    <a:schemeClr val="bg1"/>
                  </a:solidFill>
                  <a:effectLst>
                    <a:outerShdw blurRad="38100" dist="38100" dir="2700000" algn="tl">
                      <a:srgbClr val="000000">
                        <a:alpha val="43137"/>
                      </a:srgbClr>
                    </a:outerShdw>
                  </a:effectLst>
                </a:defRPr>
              </a:pPr>
              <a:r>
                <a:rPr lang="sw-KE"/>
                <a:t>YOHANA MBATIZAJI</a:t>
              </a:r>
            </a:p>
            <a:p>
              <a:pPr algn="ctr">
                <a:defRPr sz="1400" b="1">
                  <a:solidFill>
                    <a:schemeClr val="bg1"/>
                  </a:solidFill>
                  <a:effectLst>
                    <a:outerShdw blurRad="38100" dist="38100" dir="2700000" algn="tl">
                      <a:srgbClr val="000000">
                        <a:alpha val="43137"/>
                      </a:srgbClr>
                    </a:outerShdw>
                  </a:effectLst>
                </a:defRPr>
              </a:pPr>
              <a:r>
                <a:rPr lang="sw-KE"/>
                <a:t>Karne ya 1 BK</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839045"/>
            <a:ext cx="8786814" cy="400110"/>
          </a:xfrm>
          <a:prstGeom prst="rect">
            <a:avLst/>
          </a:prstGeom>
          <a:noFill/>
        </p:spPr>
        <p:txBody>
          <a:bodyPr wrap="square">
            <a:spAutoFit/>
          </a:bodyPr>
          <a:lstStyle/>
          <a:p>
            <a:pPr lvl="0">
              <a:spcBef>
                <a:spcPts val="600"/>
              </a:spcBef>
              <a:defRPr sz="2000" b="1">
                <a:solidFill>
                  <a:prstClr val="black"/>
                </a:solidFill>
              </a:defRPr>
            </a:pPr>
            <a:r>
              <a:rPr lang="sw-KE" dirty="0"/>
              <a:t>Manabii hawa walichaguliwa vipi? Walijibu vipi wito wao wa kinabii?</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697117"/>
            <a:ext cx="8786814" cy="1015663"/>
          </a:xfrm>
          <a:prstGeom prst="rect">
            <a:avLst/>
          </a:prstGeom>
          <a:noFill/>
        </p:spPr>
        <p:txBody>
          <a:bodyPr wrap="square">
            <a:spAutoFit/>
          </a:bodyPr>
          <a:lstStyle/>
          <a:p>
            <a:pPr lvl="0">
              <a:spcBef>
                <a:spcPts val="600"/>
              </a:spcBef>
              <a:defRPr sz="2000" b="1">
                <a:solidFill>
                  <a:prstClr val="black"/>
                </a:solidFill>
              </a:defRPr>
            </a:pPr>
            <a:r>
              <a:rPr lang="sw-KE" dirty="0"/>
              <a:t>Kwa muda huo, manabii wengine waliitwa ili kurejesha ushirika wa watu na Mungu na kudumisha matarajio ya Kimasihi. Wengine hata walitangaza wakati halisi wa kuwasili kwa Masihi.</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62965"/>
            <a:ext cx="8786814" cy="707886"/>
          </a:xfrm>
          <a:prstGeom prst="rect">
            <a:avLst/>
          </a:prstGeom>
          <a:noFill/>
        </p:spPr>
        <p:txBody>
          <a:bodyPr wrap="square">
            <a:spAutoFit/>
          </a:bodyPr>
          <a:lstStyle/>
          <a:p>
            <a:pPr lvl="0">
              <a:spcBef>
                <a:spcPts val="600"/>
              </a:spcBef>
              <a:defRPr sz="2000" b="1">
                <a:solidFill>
                  <a:prstClr val="black"/>
                </a:solidFill>
              </a:defRPr>
            </a:pPr>
            <a:r>
              <a:rPr lang="sw-KE" dirty="0"/>
              <a:t>Wa kwanza alitangaza agano kupitia "uzao." Ya pili ilitangaza kuwasili kwa "uzao" (Yesu), ambaye angetimiza agano lililoahidiwa.</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defRPr sz="4000" b="1">
                <a:ln/>
                <a:solidFill>
                  <a:schemeClr val="accent3"/>
                </a:solidFill>
                <a:effectLst>
                  <a:outerShdw blurRad="50800" dist="63500" dir="13320000" algn="ctr" rotWithShape="0">
                    <a:schemeClr val="bg1"/>
                  </a:outerShdw>
                </a:effectLst>
              </a:defRPr>
            </a:pPr>
            <a:r>
              <a:rPr lang="sw-KE"/>
              <a:t>ABRAHAMU: NABII WA AGANO</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0" y="693241"/>
            <a:ext cx="12192000" cy="646331"/>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1">
                    <a:lumMod val="75000"/>
                  </a:schemeClr>
                </a:solidFill>
                <a:latin typeface="Comic Sans MS" panose="030F0702030302020204" pitchFamily="66" charset="0"/>
              </a:defRPr>
            </a:pPr>
            <a:r>
              <a:rPr lang="sw-KE" dirty="0"/>
              <a:t>“Bwana akamwambia </a:t>
            </a:r>
            <a:r>
              <a:rPr lang="sw-KE" dirty="0" err="1"/>
              <a:t>Abramu</a:t>
            </a:r>
            <a:r>
              <a:rPr lang="sw-KE" dirty="0"/>
              <a:t>, 'Ondoka katika nchi yako, na kutoka kwa watu wako, na kutoka kwa jamaa ya baba yako, </a:t>
            </a:r>
            <a:r>
              <a:rPr lang="sw-KE" dirty="0" err="1"/>
              <a:t>uende</a:t>
            </a:r>
            <a:r>
              <a:rPr lang="sw-KE" dirty="0"/>
              <a:t> mpaka nchi </a:t>
            </a:r>
            <a:r>
              <a:rPr lang="sw-KE" dirty="0" err="1"/>
              <a:t>nitakayokuonyesha</a:t>
            </a:r>
            <a:r>
              <a:rPr lang="sw-KE" dirty="0"/>
              <a:t>' ” </a:t>
            </a:r>
            <a:r>
              <a:rPr lang="sw-KE" sz="1400" dirty="0"/>
              <a:t>(Mwanzo 12:1)</a:t>
            </a:r>
            <a:endParaRPr lang="en-US"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474593" cy="1323439"/>
          </a:xfrm>
          <a:prstGeom prst="rect">
            <a:avLst/>
          </a:prstGeom>
          <a:noFill/>
        </p:spPr>
        <p:txBody>
          <a:bodyPr wrap="square">
            <a:spAutoFit/>
          </a:bodyPr>
          <a:lstStyle/>
          <a:p>
            <a:pPr>
              <a:spcBef>
                <a:spcPts val="600"/>
              </a:spcBef>
              <a:defRPr sz="2000" b="1"/>
            </a:pPr>
            <a:r>
              <a:rPr lang="sw-KE" dirty="0"/>
              <a:t>Abrahamu ndiye mtu wa kwanza kuitwa "nabii" (Mwa. 20:7). Aliitwa moja kwa moja na Mungu na kuambiwa aache ibada ya sanamu na uasherati uliomzunguka ili aende mahali pasipojulikana (Mwa.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933436"/>
            <a:ext cx="7791449" cy="1015663"/>
          </a:xfrm>
          <a:prstGeom prst="rect">
            <a:avLst/>
          </a:prstGeom>
          <a:noFill/>
        </p:spPr>
        <p:txBody>
          <a:bodyPr wrap="square">
            <a:spAutoFit/>
          </a:bodyPr>
          <a:lstStyle/>
          <a:p>
            <a:pPr>
              <a:spcBef>
                <a:spcPts val="600"/>
              </a:spcBef>
              <a:defRPr sz="2000" b="1"/>
            </a:pPr>
            <a:r>
              <a:rPr lang="sw-KE" dirty="0"/>
              <a:t>Aliitikiaje wito huo? “Kwa imani Abrahamu alitii alipoitwa aende mahali ambapo angepokea kama urithi. Naye akaondoka, bila kujua aendako” (Waebrania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323439"/>
          </a:xfrm>
          <a:prstGeom prst="rect">
            <a:avLst/>
          </a:prstGeom>
          <a:noFill/>
        </p:spPr>
        <p:txBody>
          <a:bodyPr wrap="square">
            <a:spAutoFit/>
          </a:bodyPr>
          <a:lstStyle/>
          <a:p>
            <a:pPr lvl="0">
              <a:spcBef>
                <a:spcPts val="600"/>
              </a:spcBef>
              <a:defRPr sz="2000" b="1">
                <a:solidFill>
                  <a:prstClr val="black"/>
                </a:solidFill>
              </a:defRPr>
            </a:pPr>
            <a:r>
              <a:rPr lang="sw-KE" dirty="0"/>
              <a:t>Pamoja na wito huo kulikuja ahadi kadhaa. Angepata baraka ya Mungu, angeinuliwa, na kupitia kwake, baraka hiyo ingefikia “jamaa zote za dunia”</a:t>
            </a:r>
            <a:br>
              <a:rPr lang="sw-KE" dirty="0"/>
            </a:br>
            <a:r>
              <a:rPr lang="sw-KE" dirty="0"/>
              <a:t>(Mwa.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82424"/>
            <a:ext cx="7579929" cy="1015663"/>
          </a:xfrm>
          <a:prstGeom prst="rect">
            <a:avLst/>
          </a:prstGeom>
          <a:noFill/>
        </p:spPr>
        <p:txBody>
          <a:bodyPr wrap="square">
            <a:spAutoFit/>
          </a:bodyPr>
          <a:lstStyle/>
          <a:p>
            <a:pPr lvl="0">
              <a:spcBef>
                <a:spcPts val="600"/>
              </a:spcBef>
              <a:defRPr sz="2000" b="1">
                <a:solidFill>
                  <a:prstClr val="black"/>
                </a:solidFill>
              </a:defRPr>
            </a:pPr>
            <a:r>
              <a:rPr lang="sw-KE" dirty="0"/>
              <a:t>Kama nabii, Abrahamu hakuitwa kutangaza janga linalokaribia, bali kufanya Mungu wa kweli ajulikane na kufunua ahadi ya wokovu kupitia Masihi.</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defRPr sz="4000" b="1">
                <a:ln/>
                <a:solidFill>
                  <a:schemeClr val="accent3"/>
                </a:solidFill>
                <a:effectLst>
                  <a:outerShdw blurRad="50800" dist="63500" dir="13320000" algn="ctr" rotWithShape="0">
                    <a:schemeClr val="bg1"/>
                  </a:outerShdw>
                </a:effectLst>
              </a:defRPr>
            </a:pPr>
            <a:r>
              <a:rPr lang="sw-KE"/>
              <a:t>ABRAHAMU: NABII WA AGANO</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0" y="693241"/>
            <a:ext cx="12191999" cy="646331"/>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1">
                    <a:lumMod val="75000"/>
                  </a:schemeClr>
                </a:solidFill>
                <a:latin typeface="Comic Sans MS" panose="030F0702030302020204" pitchFamily="66" charset="0"/>
              </a:defRPr>
            </a:pPr>
            <a:r>
              <a:rPr lang="sw-KE" dirty="0"/>
              <a:t>“Bwana akamwambia </a:t>
            </a:r>
            <a:r>
              <a:rPr lang="sw-KE" dirty="0" err="1"/>
              <a:t>Abramu</a:t>
            </a:r>
            <a:r>
              <a:rPr lang="sw-KE" dirty="0"/>
              <a:t>, 'Ondoka katika nchi yako, na kutoka kwa watu wako, na kutoka kwa jamaa ya baba yako, </a:t>
            </a:r>
            <a:r>
              <a:rPr lang="sw-KE" dirty="0" err="1"/>
              <a:t>uende</a:t>
            </a:r>
            <a:r>
              <a:rPr lang="sw-KE" dirty="0"/>
              <a:t> mpaka nchi </a:t>
            </a:r>
            <a:r>
              <a:rPr lang="sw-KE" dirty="0" err="1"/>
              <a:t>nitakayokuonyesha</a:t>
            </a:r>
            <a:r>
              <a:rPr lang="sw-KE" dirty="0"/>
              <a:t>' ” </a:t>
            </a:r>
            <a:r>
              <a:rPr lang="sw-KE" sz="1400" dirty="0"/>
              <a:t>(Mwanzo 12:1)</a:t>
            </a:r>
            <a:endParaRPr lang="en-US"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3610172687"/>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4255314176"/>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defRPr sz="2000" b="1"/>
            </a:pPr>
            <a:r>
              <a:rPr lang="sw-KE"/>
              <a:t>Wakati wa ukaaji wake huko Kanaani, Abrahamu (ambaye jina lake la awali lilikuwa Abramu) alikutana na Mungu mara kadhaa, ambapo alipokea ujumbe mbalimbali:</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defRPr sz="4400" b="1">
                <a:ln w="12700">
                  <a:noFill/>
                  <a:prstDash val="solid"/>
                </a:ln>
                <a:solidFill>
                  <a:srgbClr val="FFFFFF"/>
                </a:solidFill>
                <a:effectLst>
                  <a:outerShdw blurRad="38100" dist="22860" dir="7800000" algn="tl" rotWithShape="0">
                    <a:schemeClr val="accent5">
                      <a:lumMod val="50000"/>
                      <a:alpha val="86000"/>
                    </a:schemeClr>
                  </a:outerShdw>
                </a:effectLst>
              </a:defRPr>
            </a:pPr>
            <a:r>
              <a:rPr lang="sw-KE"/>
              <a:t>ELIYA: NABII WA UREJESHO</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584775"/>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defRPr b="1">
                <a:solidFill>
                  <a:schemeClr val="accent3">
                    <a:lumMod val="75000"/>
                  </a:schemeClr>
                </a:solidFill>
                <a:latin typeface="Comic Sans MS" panose="030F0702030302020204" pitchFamily="66" charset="0"/>
              </a:defRPr>
            </a:pPr>
            <a:r>
              <a:rPr lang="sw-KE" sz="1600" dirty="0"/>
              <a:t>“' Naye Eliya akawakaribia watu wote, akanena, Mtasitasita katikati ya mawazo mawili hata lini? BWANA akiwa ndiye Mungu, mfuateni; bali ikiwa Baali ni Mungu, haya! Mfuateni yeye. Wale watu hawakumjibu neno. '” </a:t>
            </a:r>
            <a:r>
              <a:rPr lang="sw-KE" sz="1200" dirty="0"/>
              <a:t>(1 Wafalme 18:21)</a:t>
            </a:r>
            <a:endParaRPr lang="en-US" sz="1600"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273220"/>
            <a:ext cx="6591978" cy="1938992"/>
          </a:xfrm>
          <a:prstGeom prst="rect">
            <a:avLst/>
          </a:prstGeom>
          <a:noFill/>
        </p:spPr>
        <p:txBody>
          <a:bodyPr wrap="square">
            <a:spAutoFit/>
          </a:bodyPr>
          <a:lstStyle/>
          <a:p>
            <a:pPr>
              <a:spcBef>
                <a:spcPts val="600"/>
              </a:spcBef>
              <a:defRPr sz="2000" b="1"/>
            </a:pPr>
            <a:r>
              <a:rPr lang="sw-KE" sz="2000" dirty="0" err="1"/>
              <a:t>Ahabu</a:t>
            </a:r>
            <a:r>
              <a:rPr lang="sw-KE" sz="2000" dirty="0"/>
              <a:t> na </a:t>
            </a:r>
            <a:r>
              <a:rPr lang="sw-KE" sz="2000" dirty="0" err="1"/>
              <a:t>Yezebeli</a:t>
            </a:r>
            <a:r>
              <a:rPr lang="sw-KE" sz="2000" dirty="0"/>
              <a:t> walikuwa </a:t>
            </a:r>
            <a:r>
              <a:rPr lang="sw-KE" sz="2000" dirty="0" err="1"/>
              <a:t>wameiingiza</a:t>
            </a:r>
            <a:r>
              <a:rPr lang="sw-KE" sz="2000" dirty="0"/>
              <a:t> taifa la Israeli katika uasi mkubwa. Ni wachache tu </a:t>
            </a:r>
            <a:r>
              <a:rPr lang="sw-KE" sz="2000" dirty="0" err="1"/>
              <a:t>waliomtumikia</a:t>
            </a:r>
            <a:r>
              <a:rPr lang="sw-KE" sz="2000" dirty="0"/>
              <a:t> Mungu; wengine waliabudu </a:t>
            </a:r>
            <a:r>
              <a:rPr lang="sw-KE" sz="2000" dirty="0" err="1"/>
              <a:t>Baali</a:t>
            </a:r>
            <a:r>
              <a:rPr lang="sw-KE" sz="2000" dirty="0"/>
              <a:t>, </a:t>
            </a:r>
            <a:r>
              <a:rPr lang="sw-KE" sz="2000" dirty="0" err="1"/>
              <a:t>Ashera</a:t>
            </a:r>
            <a:r>
              <a:rPr lang="sw-KE" sz="2000" dirty="0"/>
              <a:t>, na miungu mingine. Katika muktadha huo, Mungu alimwita nabii Eliya </a:t>
            </a:r>
            <a:r>
              <a:rPr lang="sw-KE" sz="2000" dirty="0" err="1"/>
              <a:t>arejeshe</a:t>
            </a:r>
            <a:r>
              <a:rPr lang="sw-KE" sz="2000" dirty="0"/>
              <a:t> uhusiano wake na watu waliochaguliwa (1 Wafalme 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06196" y="4607012"/>
            <a:ext cx="6591977" cy="1323439"/>
          </a:xfrm>
          <a:prstGeom prst="rect">
            <a:avLst/>
          </a:prstGeom>
          <a:noFill/>
        </p:spPr>
        <p:txBody>
          <a:bodyPr wrap="square">
            <a:spAutoFit/>
          </a:bodyPr>
          <a:lstStyle/>
          <a:p>
            <a:pPr>
              <a:spcBef>
                <a:spcPts val="600"/>
              </a:spcBef>
              <a:defRPr sz="2000" b="1"/>
            </a:pPr>
            <a:r>
              <a:rPr lang="sw-KE" dirty="0"/>
              <a:t>Ujumbe wa nabii Eliya—kuacha ibada ya sanamu na kumgeukia Mungu—</a:t>
            </a:r>
            <a:r>
              <a:rPr lang="sw-KE" dirty="0" err="1"/>
              <a:t>utatangazwa</a:t>
            </a:r>
            <a:r>
              <a:rPr lang="sw-KE" dirty="0"/>
              <a:t> tena kwa nguvu kabla ya Ujio wa Pili. Lengo lake kuu: kurejesha madhabahu ya familia (Malaki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880611" y="3094004"/>
            <a:ext cx="6523010" cy="1631216"/>
          </a:xfrm>
          <a:prstGeom prst="rect">
            <a:avLst/>
          </a:prstGeom>
          <a:noFill/>
        </p:spPr>
        <p:txBody>
          <a:bodyPr wrap="square">
            <a:spAutoFit/>
          </a:bodyPr>
          <a:lstStyle/>
          <a:p>
            <a:pPr lvl="0">
              <a:spcBef>
                <a:spcPts val="600"/>
              </a:spcBef>
              <a:defRPr sz="2000" b="1">
                <a:solidFill>
                  <a:prstClr val="black"/>
                </a:solidFill>
              </a:defRPr>
            </a:pPr>
            <a:r>
              <a:rPr lang="sw-KE" dirty="0"/>
              <a:t>Baada ya miaka kadhaa ya ukame, Eliya aliwaita Waisraeli kwenye Mlima </a:t>
            </a:r>
            <a:r>
              <a:rPr lang="sw-KE" dirty="0" err="1"/>
              <a:t>Karmeli</a:t>
            </a:r>
            <a:r>
              <a:rPr lang="sw-KE" dirty="0"/>
              <a:t> ili kuwahimiza warudi kwa Mungu, lakini </a:t>
            </a:r>
            <a:r>
              <a:rPr lang="sw-KE" dirty="0" err="1"/>
              <a:t>hawakuitikia</a:t>
            </a:r>
            <a:r>
              <a:rPr lang="sw-KE" dirty="0"/>
              <a:t> (1 Wafalme 18:21). Ilihitaji muujiza ili </a:t>
            </a:r>
            <a:r>
              <a:rPr lang="sw-KE" dirty="0" err="1"/>
              <a:t>wamtambue</a:t>
            </a:r>
            <a:r>
              <a:rPr lang="sw-KE" dirty="0"/>
              <a:t> Mungu wa kweli</a:t>
            </a:r>
            <a:br>
              <a:rPr lang="en-US" sz="2000" b="1" noProof="0" dirty="0">
                <a:solidFill>
                  <a:prstClr val="black"/>
                </a:solidFill>
              </a:rPr>
            </a:br>
            <a:r>
              <a:rPr lang="sw-KE" dirty="0"/>
              <a:t>(1 Wafalme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812243"/>
            <a:ext cx="6487481" cy="1015663"/>
          </a:xfrm>
          <a:prstGeom prst="rect">
            <a:avLst/>
          </a:prstGeom>
          <a:noFill/>
        </p:spPr>
        <p:txBody>
          <a:bodyPr wrap="square">
            <a:spAutoFit/>
          </a:bodyPr>
          <a:lstStyle/>
          <a:p>
            <a:pPr lvl="0">
              <a:spcBef>
                <a:spcPts val="600"/>
              </a:spcBef>
              <a:defRPr sz="2000" b="1">
                <a:solidFill>
                  <a:prstClr val="black"/>
                </a:solidFill>
              </a:defRPr>
            </a:pPr>
            <a:r>
              <a:rPr lang="sw-KE" dirty="0"/>
              <a:t>Kupitia familia, ibada itarejeshwa kanisani, katika jumuiya, na mataifa. Ni nani atakayefanikisha kazi hii? Wewe na mimi ndio Eliya ambaye jamii inamhitaji leo.</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defRPr sz="4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defRPr>
            </a:pPr>
            <a:r>
              <a:rPr lang="sw-KE"/>
              <a:t>ISAYA: NABII WA KIMASIHI</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defRPr b="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defRPr>
            </a:pPr>
            <a:r>
              <a:rPr lang="sw-KE"/>
              <a:t>"Sisi sote, kama kondoo, tumepotea njia, kila mmoja wetu amegeukia njia yake mwenyewe; na Bwana amemwekea yeye maovu yetu sote." </a:t>
            </a:r>
            <a:r>
              <a:rPr lang="sw-KE" sz="1400"/>
              <a:t>(Isaya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707886"/>
          </a:xfrm>
          <a:prstGeom prst="rect">
            <a:avLst/>
          </a:prstGeom>
          <a:noFill/>
        </p:spPr>
        <p:txBody>
          <a:bodyPr wrap="square">
            <a:spAutoFit/>
          </a:bodyPr>
          <a:lstStyle/>
          <a:p>
            <a:pPr>
              <a:spcBef>
                <a:spcPts val="600"/>
              </a:spcBef>
              <a:defRPr sz="2000" b="1"/>
            </a:pPr>
            <a:r>
              <a:rPr lang="sw-KE"/>
              <a:t>Isaya aliitwa kuwaombea watu wakiri dhambi zao na kukubali msamaha wa Mungu (Isaya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323439"/>
          </a:xfrm>
          <a:prstGeom prst="rect">
            <a:avLst/>
          </a:prstGeom>
          <a:noFill/>
        </p:spPr>
        <p:txBody>
          <a:bodyPr wrap="square">
            <a:spAutoFit/>
          </a:bodyPr>
          <a:lstStyle/>
          <a:p>
            <a:pPr>
              <a:spcBef>
                <a:spcPts val="600"/>
              </a:spcBef>
              <a:defRPr sz="2000" b="1"/>
            </a:pPr>
            <a:r>
              <a:rPr lang="sw-KE"/>
              <a:t>Mfalme Uzia alipokufa, Isaya alipata maono ya kushangaza ambayo angekumbuka katika huduma yake yote: Mungu alikuwa katika Hekalu lake takatifu na, huku miimo ya milango ikitetemeka, moyo wa nabii ulitetemeka kwa sababu ya kutostahili kwake mwenyewe (Isaya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938992"/>
          </a:xfrm>
          <a:prstGeom prst="rect">
            <a:avLst/>
          </a:prstGeom>
          <a:noFill/>
        </p:spPr>
        <p:txBody>
          <a:bodyPr wrap="square">
            <a:spAutoFit/>
          </a:bodyPr>
          <a:lstStyle/>
          <a:p>
            <a:pPr>
              <a:spcBef>
                <a:spcPts val="600"/>
              </a:spcBef>
              <a:defRPr sz="2000" b="1"/>
            </a:pPr>
            <a:r>
              <a:rPr lang="sw-KE"/>
              <a:t>Si jambo la kushangaza kwamba kitabu cha Isaya kinaitwa "injili ya kwanza" (yaani, Injili kabla ya Injili).</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07886"/>
          </a:xfrm>
          <a:prstGeom prst="rect">
            <a:avLst/>
          </a:prstGeom>
          <a:noFill/>
        </p:spPr>
        <p:txBody>
          <a:bodyPr wrap="square">
            <a:spAutoFit/>
          </a:bodyPr>
          <a:lstStyle/>
          <a:p>
            <a:pPr>
              <a:spcBef>
                <a:spcPts val="600"/>
              </a:spcBef>
              <a:defRPr sz="2000" b="1"/>
            </a:pPr>
            <a:r>
              <a:rPr lang="sw-KE"/>
              <a:t>Huduma yake ya muda mrefu haikujumuisha tu wito wa kutubu, bali alitangaza hasa kazi ya Yesu, Masihi.</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sz="2000" b="1">
                <a:solidFill>
                  <a:prstClr val="black"/>
                </a:solidFill>
              </a:defRPr>
            </a:pPr>
            <a:r>
              <a:rPr lang="sw-KE"/>
              <a:t>Baada ya kusamehewa, aliweza kutangaza ujumbe wa Mungu bila hofu: “Mimi hapa, nitume mimi” (Isaya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defRPr sz="4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defRPr>
            </a:pPr>
            <a:r>
              <a:rPr lang="sw-KE"/>
              <a:t>ISAYA: NABII WA KIMASIHI</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defRPr b="1">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defRPr>
            </a:pPr>
            <a:r>
              <a:rPr lang="sw-KE"/>
              <a:t>"Sisi sote, kama kondoo, tumepotea njia, kila mmoja wetu amegeukia njia yake mwenyewe; na Bwana amemwekea yeye maovu yetu sote." </a:t>
            </a:r>
            <a:r>
              <a:rPr lang="sw-KE" sz="1400"/>
              <a:t>(Isaya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627802638"/>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a:spAutoFit/>
          </a:bodyPr>
          <a:lstStyle/>
          <a:p>
            <a:pPr algn="ctr">
              <a:spcBef>
                <a:spcPts val="600"/>
              </a:spcBef>
              <a:defRPr sz="2000" b="1"/>
            </a:pPr>
            <a:r>
              <a:rPr lang="sw-KE"/>
              <a:t>Sura ya 53 ya Isaya ina maelezo ya kina ya mpango wa ukombozi uliofanywa na Yesu:</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defRPr sz="4400" b="1">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defRPr>
            </a:pPr>
            <a:r>
              <a:rPr lang="sw-KE" dirty="0"/>
              <a:t>DANIELI: NABII WA SIKU ZIJAZO</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6">
                    <a:lumMod val="75000"/>
                  </a:schemeClr>
                </a:solidFill>
                <a:latin typeface="Comic Sans MS" panose="030F0702030302020204" pitchFamily="66" charset="0"/>
              </a:defRPr>
            </a:pPr>
            <a:r>
              <a:rPr lang="sw-KE"/>
              <a:t>“Lakini kuna Mungu mbinguni afunuaye siri. Amemwonyesha Mfalme Nebukadreza kile kitakachotokea katika siku zijazo.” </a:t>
            </a:r>
            <a:r>
              <a:rPr lang="sw-KE" sz="1400"/>
              <a:t>(Danieli 2:28a)</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1815882"/>
          </a:xfrm>
          <a:prstGeom prst="rect">
            <a:avLst/>
          </a:prstGeom>
          <a:noFill/>
        </p:spPr>
        <p:txBody>
          <a:bodyPr wrap="square">
            <a:spAutoFit/>
          </a:bodyPr>
          <a:lstStyle/>
          <a:p>
            <a:pPr algn="just">
              <a:spcBef>
                <a:spcPts val="600"/>
              </a:spcBef>
              <a:defRPr b="1"/>
            </a:pPr>
            <a:r>
              <a:rPr lang="sw-KE" sz="1600" dirty="0"/>
              <a:t>Tangu mwanzo, Danieli alijulikana kwa uaminifu wake. Alikuwa mwaminifu katika kula kwake (</a:t>
            </a:r>
            <a:r>
              <a:rPr lang="sw-KE" sz="1600" dirty="0" err="1"/>
              <a:t>Dan</a:t>
            </a:r>
            <a:r>
              <a:rPr lang="sw-KE" sz="1600" dirty="0"/>
              <a:t>. 1:8); alikuwa mwaminifu katika kumpa Mungu utukufu (</a:t>
            </a:r>
            <a:r>
              <a:rPr lang="sw-KE" sz="1600" dirty="0" err="1"/>
              <a:t>Dan</a:t>
            </a:r>
            <a:r>
              <a:rPr lang="sw-KE" sz="1600" dirty="0"/>
              <a:t>. 2:27-30); alikuwa mwaminifu katika kutabiri maovu kwa </a:t>
            </a:r>
            <a:r>
              <a:rPr lang="sw-KE" sz="1600" dirty="0" err="1"/>
              <a:t>Nebukadreza</a:t>
            </a:r>
            <a:r>
              <a:rPr lang="sw-KE" sz="1600" dirty="0"/>
              <a:t> (</a:t>
            </a:r>
            <a:r>
              <a:rPr lang="sw-KE" sz="1600" dirty="0" err="1"/>
              <a:t>Dan</a:t>
            </a:r>
            <a:r>
              <a:rPr lang="sw-KE" sz="1600" dirty="0"/>
              <a:t>. 4:19); alikuwa mwaminifu katika kulaani dhambi ya </a:t>
            </a:r>
            <a:r>
              <a:rPr lang="sw-KE" sz="1600" dirty="0" err="1"/>
              <a:t>Belshaza</a:t>
            </a:r>
            <a:r>
              <a:rPr lang="sw-KE" sz="1600" dirty="0"/>
              <a:t> (</a:t>
            </a:r>
            <a:r>
              <a:rPr lang="sw-KE" sz="1600" dirty="0" err="1"/>
              <a:t>Dan</a:t>
            </a:r>
            <a:r>
              <a:rPr lang="sw-KE" sz="1600" dirty="0"/>
              <a:t>. 5:22-23); alikuwa mwaminifu katika maisha yake ya maombi (</a:t>
            </a:r>
            <a:r>
              <a:rPr lang="sw-KE" sz="1600" dirty="0" err="1"/>
              <a:t>Dan</a:t>
            </a:r>
            <a:r>
              <a:rPr lang="sw-KE" sz="1600" dirty="0"/>
              <a:t>. 6:10). </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196316"/>
            <a:ext cx="7421687" cy="923330"/>
          </a:xfrm>
          <a:prstGeom prst="rect">
            <a:avLst/>
          </a:prstGeom>
          <a:noFill/>
        </p:spPr>
        <p:txBody>
          <a:bodyPr wrap="square">
            <a:spAutoFit/>
          </a:bodyPr>
          <a:lstStyle/>
          <a:p>
            <a:pPr>
              <a:spcBef>
                <a:spcPts val="600"/>
              </a:spcBef>
              <a:defRPr b="1"/>
            </a:pPr>
            <a:r>
              <a:rPr lang="sw-KE" dirty="0"/>
              <a:t>Mbali na ujumbe aliotoa kwa maisha yake mwenyewe, aliitwa kutangaza kupanda na kuanguka kwa milki kuu za ulimwengu: Babeli, Uajemi, Ugiriki, Roma na Ulaya (</a:t>
            </a:r>
            <a:r>
              <a:rPr lang="sw-KE" dirty="0" err="1"/>
              <a:t>Dan</a:t>
            </a:r>
            <a:r>
              <a:rPr lang="sw-KE" dirty="0"/>
              <a:t>. 2:7-12). </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222" y="4406859"/>
            <a:ext cx="3710842" cy="1477328"/>
          </a:xfrm>
          <a:prstGeom prst="rect">
            <a:avLst/>
          </a:prstGeom>
          <a:noFill/>
        </p:spPr>
        <p:txBody>
          <a:bodyPr wrap="square">
            <a:spAutoFit/>
          </a:bodyPr>
          <a:lstStyle/>
          <a:p>
            <a:pPr>
              <a:spcBef>
                <a:spcPts val="600"/>
              </a:spcBef>
              <a:defRPr b="1"/>
            </a:pPr>
            <a:r>
              <a:rPr lang="sw-KE" dirty="0"/>
              <a:t>Pamoja na unabii wa milki, Danieli alitangaza Hukumu (</a:t>
            </a:r>
            <a:r>
              <a:rPr lang="sw-KE" dirty="0" err="1"/>
              <a:t>Dan</a:t>
            </a:r>
            <a:r>
              <a:rPr lang="sw-KE" dirty="0"/>
              <a:t>. 7:9-10) na wakati halisi wa ujio wa kwanza wa Yesu (</a:t>
            </a:r>
            <a:r>
              <a:rPr lang="sw-KE" dirty="0" err="1"/>
              <a:t>Dan</a:t>
            </a:r>
            <a:r>
              <a:rPr lang="sw-KE" dirty="0"/>
              <a:t>.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defRPr b="1"/>
            </a:pPr>
            <a:r>
              <a:rPr lang="sw-KE"/>
              <a:t>Unabii wake leo unatusaidia kutangaza utimilifu wa sehemu ambayo bado haijatimizwa: kuwasili kwa Ufalme wa Mungu (Dan.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073445" y="2124889"/>
            <a:ext cx="4136152" cy="3170099"/>
          </a:xfrm>
          <a:prstGeom prst="rect">
            <a:avLst/>
          </a:prstGeom>
          <a:noFill/>
        </p:spPr>
        <p:txBody>
          <a:bodyPr wrap="square">
            <a:spAutoFit/>
          </a:bodyPr>
          <a:lstStyle/>
          <a:p>
            <a:pPr>
              <a:spcBef>
                <a:spcPts val="600"/>
              </a:spcBef>
              <a:defRPr sz="2000" b="1"/>
            </a:pPr>
            <a:r>
              <a:rPr lang="sw-KE" dirty="0"/>
              <a:t>Maisha yake ya kujinyima, na </a:t>
            </a:r>
            <a:r>
              <a:rPr lang="sw-KE" dirty="0" err="1"/>
              <a:t>usadikisho</a:t>
            </a:r>
            <a:r>
              <a:rPr lang="sw-KE" dirty="0"/>
              <a:t> wake katika kutangaza dhambi na kutoa wito wa haraka wa toba, uliwafanya wengi wabatizwe (Marko 1:4-6). Huduma yake ilikuwa hatua ya mabadiliko katika Israeli ambayo Shetani aliweza tu kuipinga kwa udhaifu, na kusababisha kifo cha nabii huyo (Luka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scene3d>
              <a:camera prst="orthographicFront"/>
              <a:lightRig rig="threePt" dir="t"/>
            </a:scene3d>
            <a:sp3d extrusionH="57150">
              <a:bevelT h="25400" prst="softRound"/>
            </a:sp3d>
          </a:bodyPr>
          <a:lstStyle/>
          <a:p>
            <a:pPr algn="ctr">
              <a:defRPr sz="3600" b="1">
                <a:ln w="22225">
                  <a:noFill/>
                  <a:prstDash val="solid"/>
                </a:ln>
                <a:solidFill>
                  <a:schemeClr val="bg2">
                    <a:lumMod val="40000"/>
                    <a:lumOff val="60000"/>
                  </a:schemeClr>
                </a:solidFill>
                <a:effectLst>
                  <a:outerShdw blurRad="50800" dist="38100" dir="4200000" algn="ctr" rotWithShape="0">
                    <a:srgbClr val="FF0000"/>
                  </a:outerShdw>
                </a:effectLst>
              </a:defRPr>
            </a:pPr>
            <a:r>
              <a:rPr lang="sw-KE"/>
              <a:t>YOHANA MBATIZAJI: NABII MTANGULIZI
</a:t>
            </a:r>
            <a:endParaRPr lang="en-US" sz="3600" b="1" noProof="0" dirty="0">
              <a:ln w="22225">
                <a:noFill/>
                <a:prstDash val="solid"/>
              </a:ln>
              <a:solidFill>
                <a:schemeClr val="bg2">
                  <a:lumMod val="40000"/>
                  <a:lumOff val="60000"/>
                </a:schemeClr>
              </a:solidFill>
              <a:effectLst>
                <a:outerShdw blurRad="50800" dist="38100" dir="4200000" algn="ctr" rotWithShape="0">
                  <a:srgbClr val="FF0000"/>
                </a:outerShdw>
              </a:effectLst>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646331"/>
          </a:xfrm>
          <a:prstGeom prst="rect">
            <a:avLst/>
          </a:prstGeom>
          <a:noFill/>
        </p:spPr>
        <p:txBody>
          <a:bodyPr wrap="square">
            <a:spAutoFit/>
          </a:bodyPr>
          <a:lstStyle/>
          <a:p>
            <a:pPr algn="ctr">
              <a:defRPr b="1">
                <a:solidFill>
                  <a:srgbClr val="B9F5FD"/>
                </a:solidFill>
                <a:effectLst>
                  <a:outerShdw blurRad="38100" dist="38100" dir="2700000" algn="tl">
                    <a:srgbClr val="000000">
                      <a:alpha val="43137"/>
                    </a:srgbClr>
                  </a:outerShdw>
                </a:effectLst>
                <a:latin typeface="Comic Sans MS" panose="030F0702030302020204" pitchFamily="66" charset="0"/>
              </a:defRPr>
            </a:pPr>
            <a:r>
              <a:rPr lang="sw-KE" dirty="0"/>
              <a:t>“Yohana akajibu kwa maneno ya nabii Isaya, 'Mimi ni sauti ya mtu aliaye jangwani, '</a:t>
            </a:r>
            <a:r>
              <a:rPr lang="sw-KE" dirty="0" err="1"/>
              <a:t>Iliyoonyeni</a:t>
            </a:r>
            <a:r>
              <a:rPr lang="sw-KE" dirty="0"/>
              <a:t> njia ya Bwana.' ” </a:t>
            </a:r>
            <a:r>
              <a:rPr lang="sw-KE" sz="1400" dirty="0"/>
              <a:t>(John 1:23)</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86810" y="1464344"/>
            <a:ext cx="10455127" cy="707886"/>
          </a:xfrm>
          <a:prstGeom prst="rect">
            <a:avLst/>
          </a:prstGeom>
          <a:noFill/>
        </p:spPr>
        <p:txBody>
          <a:bodyPr wrap="square">
            <a:spAutoFit/>
          </a:bodyPr>
          <a:lstStyle/>
          <a:p>
            <a:pPr>
              <a:spcBef>
                <a:spcPts val="600"/>
              </a:spcBef>
              <a:defRPr sz="2000" b="1"/>
            </a:pPr>
            <a:r>
              <a:rPr lang="sw-KE"/>
              <a:t>Kama manabii wengine—kama vile Samweli au Yeremia—Yohana aliwekwa wakfu kabla ya kuzaliwa. Aliitwa kufanya kazi ya Eliya, kama mtangulizi wa Masihi (Luka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defRPr sz="2000" b="1"/>
            </a:pPr>
            <a:r>
              <a:rPr lang="sw-KE"/>
              <a:t>Si jambo rahisi. Inahitaji uaminifu, usadikisho na kujitolea. Usalama haujahakikishwa, lakini uzima wa milele umehakikishwa (kwetu, na kwa wale wanaokubali ujumbe leo).</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defRPr sz="2000" b="1"/>
            </a:pPr>
            <a:r>
              <a:rPr lang="sw-KE"/>
              <a:t>Kazi ya Yohana (ambayo pia ni kazi ya Eliya) sasa ni kazi yetu. Tumeitwa kujiandaa kwa ajili ya kuja kwa Yesu kwa kutangaza kwa wote injili ya toba na wokovu kupitia kifo cha upatanisho cha Yesu.</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65758" y="884948"/>
            <a:ext cx="10333703" cy="4493538"/>
          </a:xfrm>
          <a:prstGeom prst="rect">
            <a:avLst/>
          </a:prstGeom>
          <a:noFill/>
        </p:spPr>
        <p:txBody>
          <a:bodyPr wrap="square">
            <a:spAutoFit/>
          </a:bodyPr>
          <a:lstStyle/>
          <a:p>
            <a:pPr>
              <a:spcBef>
                <a:spcPts val="600"/>
              </a:spcBef>
              <a:defRPr sz="2600" b="1">
                <a:solidFill>
                  <a:schemeClr val="accent5">
                    <a:lumMod val="50000"/>
                  </a:schemeClr>
                </a:solidFill>
                <a:latin typeface="Constantia" panose="02030602050306030303" pitchFamily="18" charset="0"/>
              </a:defRPr>
            </a:pPr>
            <a:r>
              <a:rPr lang="sw-KE" dirty="0"/>
              <a:t>Ya thamani ya pekee kwa kanisa la Mungu hapa duniani leo - walinzi wa shamba lake la mizabibu - ni ujumbe wa ushauri na mawaidha yaliyotolewa kupitia manabii ambao wameweka wazi kusudi lake la milele kwa niaba ya wanadamu. Katika mafundisho ya manabii, upendo wake kwa jamii iliyopotea na mpango wake wa wokovu wao umefunuliwa wazi. […] Na leo ujumbe wa Mungu kwa kanisa lake — kwa wale wanaokaa shamba lake la mizabibu kama wafugaji waaminifu — sio mwingine bali ule uliosemwa kupitia nabii wa zamani: “</a:t>
            </a:r>
            <a:r>
              <a:rPr lang="sw-KE" dirty="0" err="1"/>
              <a:t>Mwimbieni</a:t>
            </a:r>
            <a:r>
              <a:rPr lang="sw-KE" dirty="0"/>
              <a:t> yeye, Shamba la mizabibu la divai nyekundu. Mimi Bwana naitunza; </a:t>
            </a:r>
            <a:r>
              <a:rPr lang="sw-KE" dirty="0" err="1"/>
              <a:t>Nitaimwagilia</a:t>
            </a:r>
            <a:r>
              <a:rPr lang="sw-KE" dirty="0"/>
              <a:t> kila dakika: mtu yeyote asije akaiumiza, nitaitunza usiku na mchana. ” Isaya 27: 2, 3. </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4" y="5634498"/>
            <a:ext cx="3130088" cy="338554"/>
          </a:xfrm>
          <a:prstGeom prst="rect">
            <a:avLst/>
          </a:prstGeom>
          <a:noFill/>
        </p:spPr>
        <p:txBody>
          <a:bodyPr wrap="none">
            <a:spAutoFit/>
          </a:bodyPr>
          <a:lstStyle/>
          <a:p>
            <a:pPr algn="r">
              <a:defRPr sz="1600" b="1">
                <a:solidFill>
                  <a:schemeClr val="accent5">
                    <a:lumMod val="50000"/>
                  </a:schemeClr>
                </a:solidFill>
              </a:defRPr>
            </a:pPr>
            <a:r>
              <a:rPr lang="sw-KE" dirty="0"/>
              <a:t>EGW (</a:t>
            </a:r>
            <a:r>
              <a:rPr lang="sw-KE" dirty="0" err="1"/>
              <a:t>Prophets</a:t>
            </a:r>
            <a:r>
              <a:rPr lang="sw-KE" dirty="0"/>
              <a:t> </a:t>
            </a:r>
            <a:r>
              <a:rPr lang="sw-KE" dirty="0" err="1"/>
              <a:t>and</a:t>
            </a:r>
            <a:r>
              <a:rPr lang="sw-KE" dirty="0"/>
              <a:t> </a:t>
            </a:r>
            <a:r>
              <a:rPr lang="sw-KE" dirty="0" err="1"/>
              <a:t>Kings</a:t>
            </a:r>
            <a:r>
              <a:rPr lang="sw-KE" dirty="0"/>
              <a:t>, </a:t>
            </a:r>
            <a:r>
              <a:rPr lang="sw-KE" dirty="0" err="1"/>
              <a:t>p.</a:t>
            </a:r>
            <a:r>
              <a:rPr lang="sw-KE" dirty="0"/>
              <a:t>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394920"/>
            <a:ext cx="11660257" cy="2214601"/>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a:spAutoFit/>
          </a:bodyPr>
          <a:lstStyle/>
          <a:p>
            <a:pPr algn="ctr">
              <a:defRPr sz="3600" b="1">
                <a:solidFill>
                  <a:srgbClr val="FFFFFF"/>
                </a:solidFill>
              </a:defRPr>
            </a:pPr>
            <a:r>
              <a:rPr lang="sw-KE">
                <a:ln w="6600">
                  <a:solidFill>
                    <a:srgbClr val="FF66F9"/>
                  </a:solidFill>
                  <a:prstDash val="solid"/>
                </a:ln>
                <a:effectLst>
                  <a:outerShdw dist="38100" dir="2700000" algn="tl" rotWithShape="0">
                    <a:srgbClr val="FF66F9"/>
                  </a:outerShdw>
                </a:effectLst>
              </a:rPr>
              <a:t>KIAMBATISHO:</a:t>
            </a:r>
            <a:r>
              <a:rPr lang="sw-KE">
                <a:ln w="6600">
                  <a:solidFill>
                    <a:schemeClr val="accent2"/>
                  </a:solidFill>
                  <a:prstDash val="solid"/>
                </a:ln>
                <a:effectLst>
                  <a:outerShdw dist="38100" dir="2700000" algn="tl" rotWithShape="0">
                    <a:schemeClr val="accent2"/>
                  </a:outerShdw>
                </a:effectLst>
              </a:rPr>
              <a:t> </a:t>
            </a:r>
            <a:r>
              <a:rPr lang="sw-KE">
                <a:ln w="6600">
                  <a:solidFill>
                    <a:schemeClr val="bg2"/>
                  </a:solidFill>
                  <a:prstDash val="solid"/>
                </a:ln>
                <a:effectLst>
                  <a:outerShdw dist="38100" dir="2700000" algn="tl" rotWithShape="0">
                    <a:schemeClr val="bg2">
                      <a:lumMod val="40000"/>
                      <a:lumOff val="60000"/>
                    </a:schemeClr>
                  </a:outerShdw>
                </a:effectLst>
              </a:rPr>
              <a:t>MWITO WA UNABII WA ELLEN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5043" y="596908"/>
            <a:ext cx="11660257" cy="707886"/>
          </a:xfrm>
          <a:prstGeom prst="rect">
            <a:avLst/>
          </a:prstGeom>
          <a:noFill/>
        </p:spPr>
        <p:txBody>
          <a:bodyPr wrap="square">
            <a:spAutoFit/>
          </a:bodyPr>
          <a:lstStyle/>
          <a:p>
            <a:pPr>
              <a:spcBef>
                <a:spcPts val="600"/>
              </a:spcBef>
              <a:defRPr sz="2000" b="1"/>
            </a:pPr>
            <a:r>
              <a:rPr lang="sw-KE" dirty="0" err="1"/>
              <a:t>Ellen</a:t>
            </a:r>
            <a:r>
              <a:rPr lang="sw-KE" dirty="0"/>
              <a:t> </a:t>
            </a:r>
            <a:r>
              <a:rPr lang="sw-KE" dirty="0" err="1"/>
              <a:t>Gould</a:t>
            </a:r>
            <a:r>
              <a:rPr lang="sw-KE" dirty="0"/>
              <a:t> </a:t>
            </a:r>
            <a:r>
              <a:rPr lang="sw-KE" dirty="0" err="1"/>
              <a:t>Harmon</a:t>
            </a:r>
            <a:r>
              <a:rPr lang="sw-KE" dirty="0"/>
              <a:t> alipata maono yake ya kwanza mwezi Desemba mwaka 1844, alipokuwa na umri wa miaka 17.</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3107684"/>
            <a:ext cx="10230679" cy="1323439"/>
          </a:xfrm>
          <a:prstGeom prst="rect">
            <a:avLst/>
          </a:prstGeom>
          <a:noFill/>
        </p:spPr>
        <p:txBody>
          <a:bodyPr wrap="square">
            <a:spAutoFit/>
          </a:bodyPr>
          <a:lstStyle/>
          <a:p>
            <a:pPr lvl="0">
              <a:spcBef>
                <a:spcPts val="600"/>
              </a:spcBef>
              <a:defRPr sz="2000" b="1">
                <a:solidFill>
                  <a:prstClr val="black"/>
                </a:solidFill>
              </a:defRPr>
            </a:pPr>
            <a:r>
              <a:rPr lang="sw-KE" dirty="0"/>
              <a:t>Kwa maono haya, Mungu aliwahakikishia waumini kwamba walikuwa katika njia sahihi. Ingawa ni wachache waliomwamini </a:t>
            </a:r>
            <a:r>
              <a:rPr lang="sw-KE" dirty="0" err="1"/>
              <a:t>Ellen</a:t>
            </a:r>
            <a:r>
              <a:rPr lang="sw-KE" dirty="0"/>
              <a:t> mwanzoni, hatimaye alikubaliwa kama nabii. Ujumbe wake ulihimiza na kuwaongoza watu wa </a:t>
            </a:r>
            <a:r>
              <a:rPr lang="sw-KE" dirty="0" err="1"/>
              <a:t>Kiadventista</a:t>
            </a:r>
            <a:r>
              <a:rPr lang="sw-KE" dirty="0"/>
              <a:t> tangu mwanzo wake, na unaendelea kufanya hivyo leo.</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60390"/>
            <a:ext cx="11652869" cy="1323439"/>
          </a:xfrm>
          <a:prstGeom prst="rect">
            <a:avLst/>
          </a:prstGeom>
          <a:noFill/>
        </p:spPr>
        <p:txBody>
          <a:bodyPr wrap="square">
            <a:spAutoFit/>
          </a:bodyPr>
          <a:lstStyle/>
          <a:p>
            <a:pPr lvl="0">
              <a:spcBef>
                <a:spcPts val="600"/>
              </a:spcBef>
              <a:defRPr sz="2000" b="1">
                <a:solidFill>
                  <a:prstClr val="black"/>
                </a:solidFill>
              </a:defRPr>
            </a:pPr>
            <a:r>
              <a:rPr lang="sw-KE" dirty="0"/>
              <a:t>Katika muktadha huo, </a:t>
            </a:r>
            <a:r>
              <a:rPr lang="sw-KE" dirty="0" err="1"/>
              <a:t>Ellen</a:t>
            </a:r>
            <a:r>
              <a:rPr lang="sw-KE" dirty="0"/>
              <a:t> alionyeshwa njia inayoongoza kutoka duniani hadi Yerusalemu ya mbinguni, na waumini wa </a:t>
            </a:r>
            <a:r>
              <a:rPr lang="sw-KE" dirty="0" err="1"/>
              <a:t>Kiadventista</a:t>
            </a:r>
            <a:r>
              <a:rPr lang="sw-KE" dirty="0"/>
              <a:t> walikuwa wakisafiri kuelekea Jiji Takatifu, wakiongozwa na Yesu. Ikiwa macho yao yangeendelea kumtazama Yesu, wangesonga mbele kwenye njia. Ikiwa waligeuza macho yao, walianguka kutoka juu yake.</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228649"/>
            <a:ext cx="11661913" cy="707886"/>
          </a:xfrm>
          <a:prstGeom prst="rect">
            <a:avLst/>
          </a:prstGeom>
          <a:noFill/>
        </p:spPr>
        <p:txBody>
          <a:bodyPr wrap="square">
            <a:spAutoFit/>
          </a:bodyPr>
          <a:lstStyle/>
          <a:p>
            <a:pPr lvl="0">
              <a:spcBef>
                <a:spcPts val="600"/>
              </a:spcBef>
              <a:defRPr sz="2000" b="1">
                <a:solidFill>
                  <a:prstClr val="black"/>
                </a:solidFill>
              </a:defRPr>
            </a:pPr>
            <a:r>
              <a:rPr lang="sw-KE" dirty="0"/>
              <a:t>William Miller alikuwa ametafsiri unabii wa Danieli 8:14 kama kutangaza kurudi kwa Yesu mwaka 1843. Baadaye, tarehe 22 Oktoba 1844 iliwekwa. Lakini Yesu hakufika.</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701</TotalTime>
  <Words>1774</Words>
  <Application>Microsoft Office PowerPoint</Application>
  <PresentationFormat>Panorámica</PresentationFormat>
  <Paragraphs>82</Paragraphs>
  <Slides>12</Slides>
  <Notes>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Aptos Display</vt:lpstr>
      <vt:lpstr>Comic Sans MS</vt:lpstr>
      <vt:lpstr>Arial</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134</cp:revision>
  <dcterms:created xsi:type="dcterms:W3CDTF">2026-09-11T15:58:36Z</dcterms:created>
  <dcterms:modified xsi:type="dcterms:W3CDTF">2026-10-05T06:34:23Z</dcterms:modified>
</cp:coreProperties>
</file>