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3"/>
      <p:bold r:id="rId14"/>
      <p:italic r:id="rId15"/>
      <p:boldItalic r:id="rId16"/>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75"/>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3"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defRPr b="1">
              <a:effectLst>
                <a:outerShdw blurRad="38100" dist="38100" dir="2700000" algn="tl">
                  <a:srgbClr val="000000"/>
                </a:outerShdw>
              </a:effectLst>
            </a:defRPr>
          </a:pPr>
          <a:r>
            <a:rPr lang="sw-KE"/>
            <a:t>Ni nani walioteuliwa kwa huduma ya kinabii?</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defRPr b="1">
              <a:effectLst>
                <a:outerShdw blurRad="38100" dist="38100" dir="2700000" algn="tl">
                  <a:srgbClr val="000000"/>
                </a:outerShdw>
              </a:effectLst>
            </a:defRPr>
          </a:pPr>
          <a:r>
            <a:rPr lang="sw-KE"/>
            <a:t>Manabii walitendaje?</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defRPr b="1">
              <a:effectLst>
                <a:outerShdw blurRad="38100" dist="38100" dir="2700000" algn="tl">
                  <a:srgbClr val="000000"/>
                </a:outerShdw>
              </a:effectLst>
            </a:defRPr>
          </a:pPr>
          <a:r>
            <a:rPr lang="sw-KE"/>
            <a:t>Manabii walifanya kazi gani?</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defRPr b="1">
              <a:effectLst>
                <a:outerShdw blurRad="38100" dist="38100" dir="2700000" algn="tl">
                  <a:srgbClr val="000000"/>
                </a:outerShdw>
              </a:effectLst>
            </a:defRPr>
          </a:pPr>
          <a:r>
            <a:rPr lang="sw-KE"/>
            <a:t>Ni wanawake gani waliokuwa na kipawa cha unabii?</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defRPr b="1">
              <a:effectLst>
                <a:outerShdw blurRad="38100" dist="38100" dir="2700000" algn="tl">
                  <a:srgbClr val="000000"/>
                </a:outerShdw>
              </a:effectLst>
            </a:defRPr>
          </a:pPr>
          <a:r>
            <a:rPr lang="sw-KE"/>
            <a:t>Manabii wa uwongo walikuwa na sifa gani?</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 wafalme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defRPr sz="2000" b="1"/>
          </a:pPr>
          <a:r>
            <a:rPr lang="sw-KE"/>
            <a:t>Waliwapaka mafuta</a:t>
          </a:r>
          <a:br>
            <a:rPr lang="en" sz="2000" b="1" dirty="0"/>
          </a:br>
          <a:r>
            <a:rPr lang="sw-KE"/>
            <a:t>(1 Wafalme 19:16)</a:t>
          </a:r>
          <a:endParaRPr lang="es-ES" sz="20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 makuhani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defRPr sz="2000" b="1" kern="1200">
              <a:solidFill>
                <a:prstClr val="black">
                  <a:hueOff val="0"/>
                  <a:satOff val="0"/>
                  <a:lumOff val="0"/>
                  <a:alphaOff val="0"/>
                </a:prstClr>
              </a:solidFill>
              <a:latin typeface="Aptos" panose="02110004020202020204"/>
              <a:ea typeface="+mn-ea"/>
              <a:cs typeface="+mn-cs"/>
            </a:defRPr>
          </a:pPr>
          <a:r>
            <a:rPr lang="sw-KE"/>
            <a:t>Waliwakabili walipokosea</a:t>
          </a:r>
          <a:br>
            <a:rPr lang="en" sz="2000" b="1" kern="1200" dirty="0">
              <a:solidFill>
                <a:prstClr val="black">
                  <a:hueOff val="0"/>
                  <a:satOff val="0"/>
                  <a:lumOff val="0"/>
                  <a:alphaOff val="0"/>
                </a:prstClr>
              </a:solidFill>
              <a:latin typeface="Aptos" panose="02110004020202020204"/>
              <a:ea typeface="+mn-ea"/>
              <a:cs typeface="+mn-cs"/>
            </a:rPr>
          </a:br>
          <a:r>
            <a:rPr lang="sw-KE"/>
            <a:t>(Mal.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 watu</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defRPr sz="2000" b="1"/>
          </a:pPr>
          <a:r>
            <a:rPr lang="sw-KE"/>
            <a:t>Waliwafundisha katika njia za Mungu (Mika 6:8)</a:t>
          </a:r>
          <a:endParaRPr lang="es-ES" sz="20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nasi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defRPr sz="2000" b="1" kern="1200">
              <a:solidFill>
                <a:prstClr val="black">
                  <a:hueOff val="0"/>
                  <a:satOff val="0"/>
                  <a:lumOff val="0"/>
                  <a:alphaOff val="0"/>
                </a:prstClr>
              </a:solidFill>
              <a:latin typeface="Aptos" panose="02110004020202020204"/>
              <a:ea typeface="+mn-ea"/>
              <a:cs typeface="+mn-cs"/>
            </a:defRPr>
          </a:pPr>
          <a:r>
            <a:rPr lang="sw-KE"/>
            <a:t>Waliandika ujumbe wao</a:t>
          </a:r>
          <a:br>
            <a:rPr lang="en" sz="2000" b="1" kern="1200" dirty="0">
              <a:solidFill>
                <a:prstClr val="black">
                  <a:hueOff val="0"/>
                  <a:satOff val="0"/>
                  <a:lumOff val="0"/>
                  <a:alphaOff val="0"/>
                </a:prstClr>
              </a:solidFill>
              <a:latin typeface="Aptos" panose="02110004020202020204"/>
              <a:ea typeface="+mn-ea"/>
              <a:cs typeface="+mn-cs"/>
            </a:rPr>
          </a:br>
          <a:r>
            <a:rPr lang="sw-KE"/>
            <a:t>(2Nya.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defRPr sz="2000" b="1"/>
          </a:pPr>
          <a:r>
            <a:rPr lang="sw-KE"/>
            <a:t>Waliwatia moyo walipofanya mema</a:t>
          </a:r>
          <a:br>
            <a:rPr lang="en" sz="2000" b="1" dirty="0"/>
          </a:br>
          <a:r>
            <a:rPr lang="sw-KE"/>
            <a:t>(2Nya. 15:8).</a:t>
          </a:r>
          <a:endParaRPr lang="es-ES" sz="20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defRPr sz="2000" b="1"/>
          </a:pPr>
          <a:r>
            <a:rPr lang="sw-KE"/>
            <a:t>Waliwakabili walipokosea</a:t>
          </a:r>
          <a:br>
            <a:rPr lang="en" sz="2000" b="1" dirty="0"/>
          </a:br>
          <a:r>
            <a:rPr lang="sw-KE"/>
            <a:t>(1 Wafalme 21:20)</a:t>
          </a:r>
          <a:endParaRPr lang="es-ES" sz="20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defRPr sz="2000" b="1"/>
          </a:pPr>
          <a:r>
            <a:rPr lang="sw-KE"/>
            <a:t>Waliwaambia dhambi zao (Isa. 58:1)</a:t>
          </a:r>
          <a:endParaRPr lang="es-ES" sz="20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defRPr sz="2000" b="1"/>
          </a:pPr>
          <a:r>
            <a:rPr lang="sw-KE"/>
            <a:t>Aliwaita watubu (Ezekieli 18:32)</a:t>
          </a:r>
          <a:endParaRPr lang="es-ES" sz="20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3" qsCatId="simple" csTypeId="urn:microsoft.com/office/officeart/2005/8/colors/colorful4#2"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pPr>
            <a:defRPr sz="2000" b="1">
              <a:solidFill>
                <a:schemeClr val="tx1"/>
              </a:solidFill>
            </a:defRPr>
          </a:pPr>
          <a:r>
            <a:rPr lang="sw-KE" sz="1600" dirty="0"/>
            <a:t>Walivumbua unabii wao wenyewe (</a:t>
          </a:r>
          <a:r>
            <a:rPr lang="sw-KE" sz="1600" dirty="0" err="1"/>
            <a:t>Eze</a:t>
          </a:r>
          <a:r>
            <a:rPr lang="sw-KE" sz="1600" dirty="0"/>
            <a:t>. 13:2, 17)</a:t>
          </a:r>
          <a:endParaRPr lang="en-US" sz="16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pPr>
            <a:defRPr sz="2000" b="1">
              <a:solidFill>
                <a:schemeClr val="tx1"/>
              </a:solidFill>
            </a:defRPr>
          </a:pPr>
          <a:r>
            <a:rPr lang="sw-KE" sz="1600" dirty="0"/>
            <a:t>Walisema kile ambacho watu walitaka kusikia (Ezekieli 13:16)</a:t>
          </a:r>
          <a:endParaRPr lang="en-US" sz="16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pPr>
            <a:defRPr sz="2000" b="1">
              <a:solidFill>
                <a:schemeClr val="tx1"/>
              </a:solidFill>
            </a:defRPr>
          </a:pPr>
          <a:r>
            <a:rPr lang="sw-KE" sz="1600" dirty="0"/>
            <a:t>Hawakusema dhidi ya dhambi (Ezekieli 13:22)</a:t>
          </a:r>
          <a:endParaRPr lang="en-US" sz="16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pPr>
            <a:defRPr sz="2000" b="1">
              <a:solidFill>
                <a:schemeClr val="tx1"/>
              </a:solidFill>
            </a:defRPr>
          </a:pPr>
          <a:r>
            <a:rPr lang="sw-KE" sz="1600" dirty="0"/>
            <a:t>Walikuwa wakitafuta faida binafsi (Ezekieli 13:19)</a:t>
          </a:r>
          <a:endParaRPr lang="en-US" sz="16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defRPr b="1">
              <a:effectLst>
                <a:outerShdw blurRad="38100" dist="38100" dir="2700000" algn="tl">
                  <a:srgbClr val="000000"/>
                </a:outerShdw>
              </a:effectLst>
            </a:defRPr>
          </a:pPr>
          <a:r>
            <a:rPr lang="sw-KE" sz="1800" kern="1200"/>
            <a:t>Ni nani walioteuliwa kwa huduma ya kinabii?</a:t>
          </a:r>
          <a:endParaRPr lang="en-US"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defRPr b="1">
              <a:effectLst>
                <a:outerShdw blurRad="38100" dist="38100" dir="2700000" algn="tl">
                  <a:srgbClr val="000000"/>
                </a:outerShdw>
              </a:effectLst>
            </a:defRPr>
          </a:pPr>
          <a:r>
            <a:rPr lang="sw-KE" sz="1800" kern="1200"/>
            <a:t>Manabii walitendaje?</a:t>
          </a:r>
          <a:endParaRPr lang="en-US"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defRPr b="1">
              <a:effectLst>
                <a:outerShdw blurRad="38100" dist="38100" dir="2700000" algn="tl">
                  <a:srgbClr val="000000"/>
                </a:outerShdw>
              </a:effectLst>
            </a:defRPr>
          </a:pPr>
          <a:r>
            <a:rPr lang="sw-KE" sz="1800" kern="1200"/>
            <a:t>Manabii walifanya kazi gani?</a:t>
          </a:r>
          <a:endParaRPr lang="en-US"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defRPr b="1">
              <a:effectLst>
                <a:outerShdw blurRad="38100" dist="38100" dir="2700000" algn="tl">
                  <a:srgbClr val="000000"/>
                </a:outerShdw>
              </a:effectLst>
            </a:defRPr>
          </a:pPr>
          <a:r>
            <a:rPr lang="sw-KE" sz="1800" kern="1200"/>
            <a:t>Ni wanawake gani waliokuwa na kipawa cha unabii?</a:t>
          </a:r>
          <a:endParaRPr lang="en-US"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defRPr b="1">
              <a:effectLst>
                <a:outerShdw blurRad="38100" dist="38100" dir="2700000" algn="tl">
                  <a:srgbClr val="000000"/>
                </a:outerShdw>
              </a:effectLst>
            </a:defRPr>
          </a:pPr>
          <a:r>
            <a:rPr lang="sw-KE" sz="1800" kern="1200"/>
            <a:t>Manabii wa uwongo walikuwa na sifa gani?</a:t>
          </a:r>
          <a:endParaRPr lang="en-US"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60127"/>
          <a:ext cx="2641948" cy="642641"/>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 wafalme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14517" y="-60127"/>
        <a:ext cx="2641948" cy="642641"/>
      </dsp:txXfrm>
    </dsp:sp>
    <dsp:sp modelId="{DE916DB0-9BB6-48A9-BFF3-35B5FFCB431D}">
      <dsp:nvSpPr>
        <dsp:cNvPr id="0" name=""/>
        <dsp:cNvSpPr/>
      </dsp:nvSpPr>
      <dsp:spPr>
        <a:xfrm>
          <a:off x="14517" y="585758"/>
          <a:ext cx="2641948" cy="31841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222250">
            <a:lnSpc>
              <a:spcPct val="90000"/>
            </a:lnSpc>
            <a:spcBef>
              <a:spcPct val="0"/>
            </a:spcBef>
            <a:spcAft>
              <a:spcPct val="15000"/>
            </a:spcAft>
            <a:buNone/>
            <a:defRPr sz="2000" b="1"/>
          </a:pPr>
          <a:r>
            <a:rPr lang="sw-KE" kern="1200"/>
            <a:t>Waliwapaka mafuta</a:t>
          </a:r>
          <a:br>
            <a:rPr lang="en" sz="2000" b="1" kern="1200" dirty="0"/>
          </a:br>
          <a:r>
            <a:rPr lang="sw-KE" kern="1200"/>
            <a:t>(1 Wafalme 19:16)</a:t>
          </a:r>
          <a:endParaRPr lang="es-ES" sz="2000" kern="1200" dirty="0"/>
        </a:p>
        <a:p>
          <a:pPr marL="266700" lvl="1" indent="0" algn="l" defTabSz="222250">
            <a:lnSpc>
              <a:spcPct val="90000"/>
            </a:lnSpc>
            <a:spcBef>
              <a:spcPct val="0"/>
            </a:spcBef>
            <a:spcAft>
              <a:spcPct val="15000"/>
            </a:spcAft>
            <a:buNone/>
            <a:defRPr sz="2000" b="1"/>
          </a:pPr>
          <a:r>
            <a:rPr lang="sw-KE" kern="1200"/>
            <a:t>Waliwatia moyo walipofanya mema</a:t>
          </a:r>
          <a:br>
            <a:rPr lang="en" sz="2000" b="1" kern="1200" dirty="0"/>
          </a:br>
          <a:r>
            <a:rPr lang="sw-KE" kern="1200"/>
            <a:t>(2Nya. 15:8).</a:t>
          </a:r>
          <a:endParaRPr lang="es-ES" sz="2000" kern="1200" dirty="0"/>
        </a:p>
        <a:p>
          <a:pPr marL="266700" lvl="1" indent="0" algn="l" defTabSz="222250">
            <a:lnSpc>
              <a:spcPct val="90000"/>
            </a:lnSpc>
            <a:spcBef>
              <a:spcPct val="0"/>
            </a:spcBef>
            <a:spcAft>
              <a:spcPct val="15000"/>
            </a:spcAft>
            <a:buNone/>
            <a:defRPr sz="2000" b="1"/>
          </a:pPr>
          <a:r>
            <a:rPr lang="sw-KE" kern="1200"/>
            <a:t>Waliwakabili walipokosea</a:t>
          </a:r>
          <a:br>
            <a:rPr lang="en" sz="2000" b="1" kern="1200" dirty="0"/>
          </a:br>
          <a:r>
            <a:rPr lang="sw-KE" kern="1200"/>
            <a:t>(1 Wafalme 21:20)</a:t>
          </a:r>
          <a:endParaRPr lang="es-ES" sz="2000" kern="1200" dirty="0"/>
        </a:p>
      </dsp:txBody>
      <dsp:txXfrm>
        <a:off x="14517" y="585758"/>
        <a:ext cx="2641948" cy="3184199"/>
      </dsp:txXfrm>
    </dsp:sp>
    <dsp:sp modelId="{457CBF1E-15F2-4D01-AB7E-076D7A96F0B9}">
      <dsp:nvSpPr>
        <dsp:cNvPr id="0" name=""/>
        <dsp:cNvSpPr/>
      </dsp:nvSpPr>
      <dsp:spPr>
        <a:xfrm>
          <a:off x="3025977" y="0"/>
          <a:ext cx="2639368" cy="649132"/>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 makuhani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25977" y="0"/>
        <a:ext cx="2639368" cy="649132"/>
      </dsp:txXfrm>
    </dsp:sp>
    <dsp:sp modelId="{04C60BD0-E465-45DD-864B-0D8C1C3C4F09}">
      <dsp:nvSpPr>
        <dsp:cNvPr id="0" name=""/>
        <dsp:cNvSpPr/>
      </dsp:nvSpPr>
      <dsp:spPr>
        <a:xfrm>
          <a:off x="3025977" y="649132"/>
          <a:ext cx="2639368" cy="3060698"/>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defRPr sz="2000" b="1" kern="1200">
              <a:solidFill>
                <a:prstClr val="black">
                  <a:hueOff val="0"/>
                  <a:satOff val="0"/>
                  <a:lumOff val="0"/>
                  <a:alphaOff val="0"/>
                </a:prstClr>
              </a:solidFill>
              <a:latin typeface="Aptos" panose="02110004020202020204"/>
              <a:ea typeface="+mn-ea"/>
              <a:cs typeface="+mn-cs"/>
            </a:defRPr>
          </a:pPr>
          <a:r>
            <a:rPr lang="sw-KE"/>
            <a:t>Waliwakabili walipokosea</a:t>
          </a:r>
          <a:br>
            <a:rPr lang="en" sz="2000" b="1" kern="1200" dirty="0">
              <a:solidFill>
                <a:prstClr val="black">
                  <a:hueOff val="0"/>
                  <a:satOff val="0"/>
                  <a:lumOff val="0"/>
                  <a:alphaOff val="0"/>
                </a:prstClr>
              </a:solidFill>
              <a:latin typeface="Aptos" panose="02110004020202020204"/>
              <a:ea typeface="+mn-ea"/>
              <a:cs typeface="+mn-cs"/>
            </a:rPr>
          </a:br>
          <a:r>
            <a:rPr lang="sw-KE"/>
            <a:t>(Mal.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25977" y="649132"/>
        <a:ext cx="2639368" cy="3060698"/>
      </dsp:txXfrm>
    </dsp:sp>
    <dsp:sp modelId="{C448F219-B8A8-42B4-A6CF-DB14E610DA1A}">
      <dsp:nvSpPr>
        <dsp:cNvPr id="0" name=""/>
        <dsp:cNvSpPr/>
      </dsp:nvSpPr>
      <dsp:spPr>
        <a:xfrm>
          <a:off x="6034856" y="0"/>
          <a:ext cx="2639368" cy="649132"/>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 watu</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4856" y="0"/>
        <a:ext cx="2639368" cy="649132"/>
      </dsp:txXfrm>
    </dsp:sp>
    <dsp:sp modelId="{1C67A4CD-D8D9-4790-9FCB-FE35047E44B9}">
      <dsp:nvSpPr>
        <dsp:cNvPr id="0" name=""/>
        <dsp:cNvSpPr/>
      </dsp:nvSpPr>
      <dsp:spPr>
        <a:xfrm>
          <a:off x="6034856" y="649132"/>
          <a:ext cx="2639368" cy="3060698"/>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222250">
            <a:lnSpc>
              <a:spcPct val="90000"/>
            </a:lnSpc>
            <a:spcBef>
              <a:spcPct val="0"/>
            </a:spcBef>
            <a:spcAft>
              <a:spcPct val="15000"/>
            </a:spcAft>
            <a:buNone/>
            <a:defRPr sz="2000" b="1"/>
          </a:pPr>
          <a:r>
            <a:rPr lang="sw-KE" kern="1200"/>
            <a:t>Waliwafundisha katika njia za Mungu (Mika 6:8)</a:t>
          </a:r>
          <a:endParaRPr lang="es-ES" sz="2000" kern="1200" dirty="0"/>
        </a:p>
        <a:p>
          <a:pPr marL="266700" lvl="1" indent="0" algn="l" defTabSz="222250">
            <a:lnSpc>
              <a:spcPct val="90000"/>
            </a:lnSpc>
            <a:spcBef>
              <a:spcPct val="0"/>
            </a:spcBef>
            <a:spcAft>
              <a:spcPct val="15000"/>
            </a:spcAft>
            <a:buNone/>
            <a:defRPr sz="2000" b="1"/>
          </a:pPr>
          <a:r>
            <a:rPr lang="sw-KE" kern="1200"/>
            <a:t>Waliwaambia dhambi zao (Isa. 58:1)</a:t>
          </a:r>
          <a:endParaRPr lang="es-ES" sz="2000" kern="1200" dirty="0"/>
        </a:p>
        <a:p>
          <a:pPr marL="266700" lvl="1" indent="0" algn="l" defTabSz="222250">
            <a:lnSpc>
              <a:spcPct val="90000"/>
            </a:lnSpc>
            <a:spcBef>
              <a:spcPct val="0"/>
            </a:spcBef>
            <a:spcAft>
              <a:spcPct val="15000"/>
            </a:spcAft>
            <a:buNone/>
            <a:defRPr sz="2000" b="1"/>
          </a:pPr>
          <a:r>
            <a:rPr lang="sw-KE" kern="1200"/>
            <a:t>Aliwaita watubu (Ezekieli 18:32)</a:t>
          </a:r>
          <a:endParaRPr lang="es-ES" sz="2000" kern="1200" dirty="0"/>
        </a:p>
      </dsp:txBody>
      <dsp:txXfrm>
        <a:off x="6034856" y="649132"/>
        <a:ext cx="2639368" cy="3060698"/>
      </dsp:txXfrm>
    </dsp:sp>
    <dsp:sp modelId="{596D6B8B-4CCC-48AC-963F-1A7F5F80423C}">
      <dsp:nvSpPr>
        <dsp:cNvPr id="0" name=""/>
        <dsp:cNvSpPr/>
      </dsp:nvSpPr>
      <dsp:spPr>
        <a:xfrm>
          <a:off x="9043736" y="0"/>
          <a:ext cx="2639368" cy="649132"/>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defRPr sz="2000" b="1" kern="1200">
              <a:solidFill>
                <a:prstClr val="white"/>
              </a:solidFill>
              <a:effectLst>
                <a:outerShdw blurRad="38100" dist="38100" dir="2700000" algn="tl">
                  <a:srgbClr val="000000">
                    <a:alpha val="43137"/>
                  </a:srgbClr>
                </a:outerShdw>
              </a:effectLst>
              <a:latin typeface="Aptos" panose="02110004020202020204"/>
              <a:ea typeface="+mn-ea"/>
              <a:cs typeface="+mn-cs"/>
            </a:defRPr>
          </a:pPr>
          <a:r>
            <a:rPr lang="sw-KE"/>
            <a:t>Pamoja nasi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3736" y="0"/>
        <a:ext cx="2639368" cy="649132"/>
      </dsp:txXfrm>
    </dsp:sp>
    <dsp:sp modelId="{7C107A4B-B9C0-4C78-B580-4E5C3CAE4211}">
      <dsp:nvSpPr>
        <dsp:cNvPr id="0" name=""/>
        <dsp:cNvSpPr/>
      </dsp:nvSpPr>
      <dsp:spPr>
        <a:xfrm>
          <a:off x="9043736" y="649132"/>
          <a:ext cx="2639368" cy="3060698"/>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defRPr sz="2000" b="1" kern="1200">
              <a:solidFill>
                <a:prstClr val="black">
                  <a:hueOff val="0"/>
                  <a:satOff val="0"/>
                  <a:lumOff val="0"/>
                  <a:alphaOff val="0"/>
                </a:prstClr>
              </a:solidFill>
              <a:latin typeface="Aptos" panose="02110004020202020204"/>
              <a:ea typeface="+mn-ea"/>
              <a:cs typeface="+mn-cs"/>
            </a:defRPr>
          </a:pPr>
          <a:r>
            <a:rPr lang="sw-KE"/>
            <a:t>Waliandika ujumbe wao</a:t>
          </a:r>
          <a:br>
            <a:rPr lang="en" sz="2000" b="1" kern="1200" dirty="0">
              <a:solidFill>
                <a:prstClr val="black">
                  <a:hueOff val="0"/>
                  <a:satOff val="0"/>
                  <a:lumOff val="0"/>
                  <a:alphaOff val="0"/>
                </a:prstClr>
              </a:solidFill>
              <a:latin typeface="Aptos" panose="02110004020202020204"/>
              <a:ea typeface="+mn-ea"/>
              <a:cs typeface="+mn-cs"/>
            </a:rPr>
          </a:br>
          <a:r>
            <a:rPr lang="sw-KE"/>
            <a:t>(2Nya.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43736" y="649132"/>
        <a:ext cx="2639368" cy="30606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sz="2000" b="1">
              <a:solidFill>
                <a:schemeClr val="tx1"/>
              </a:solidFill>
            </a:defRPr>
          </a:pPr>
          <a:r>
            <a:rPr lang="sw-KE" sz="1600" kern="1200" dirty="0"/>
            <a:t>Walivumbua unabii wao wenyewe (</a:t>
          </a:r>
          <a:r>
            <a:rPr lang="sw-KE" sz="1600" kern="1200" dirty="0" err="1"/>
            <a:t>Eze</a:t>
          </a:r>
          <a:r>
            <a:rPr lang="sw-KE" sz="1600" kern="1200" dirty="0"/>
            <a:t>. 13:2, 17)</a:t>
          </a:r>
          <a:endParaRPr lang="en-US" sz="1600" kern="1200" noProof="0" dirty="0">
            <a:solidFill>
              <a:schemeClr val="tx1"/>
            </a:solidFill>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sz="2000" b="1">
              <a:solidFill>
                <a:schemeClr val="tx1"/>
              </a:solidFill>
            </a:defRPr>
          </a:pPr>
          <a:r>
            <a:rPr lang="sw-KE" sz="1600" kern="1200" dirty="0"/>
            <a:t>Walisema kile ambacho watu walitaka kusikia (Ezekieli 13:16)</a:t>
          </a:r>
          <a:endParaRPr lang="en-US" sz="1600" kern="1200" noProof="0" dirty="0">
            <a:solidFill>
              <a:schemeClr val="tx1"/>
            </a:solidFill>
          </a:endParaRP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sz="2000" b="1">
              <a:solidFill>
                <a:schemeClr val="tx1"/>
              </a:solidFill>
            </a:defRPr>
          </a:pPr>
          <a:r>
            <a:rPr lang="sw-KE" sz="1600" kern="1200" dirty="0"/>
            <a:t>Hawakusema dhidi ya dhambi (Ezekieli 13:22)</a:t>
          </a:r>
          <a:endParaRPr lang="en-US" sz="1600" kern="1200" noProof="0" dirty="0">
            <a:solidFill>
              <a:schemeClr val="tx1"/>
            </a:solidFill>
          </a:endParaRP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sz="2000" b="1">
              <a:solidFill>
                <a:schemeClr val="tx1"/>
              </a:solidFill>
            </a:defRPr>
          </a:pPr>
          <a:r>
            <a:rPr lang="sw-KE" sz="1600" kern="1200" dirty="0"/>
            <a:t>Walikuwa wakitafuta faida binafsi (Ezekieli 13:19)</a:t>
          </a:r>
          <a:endParaRPr lang="en-US" sz="1600" kern="1200" noProof="0" dirty="0">
            <a:solidFill>
              <a:schemeClr val="tx1"/>
            </a:solidFill>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23/09/2026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defRPr sz="4400" b="1">
                <a:ln w="13462">
                  <a:noFill/>
                  <a:prstDash val="solid"/>
                </a:ln>
                <a:solidFill>
                  <a:schemeClr val="accent2">
                    <a:lumMod val="60000"/>
                    <a:lumOff val="40000"/>
                  </a:schemeClr>
                </a:solidFill>
                <a:effectLst>
                  <a:outerShdw dist="50800" dir="2700000" algn="bl" rotWithShape="0">
                    <a:srgbClr val="663300"/>
                  </a:outerShdw>
                </a:effectLst>
              </a:defRPr>
            </a:pPr>
            <a:r>
              <a:rPr lang="sw-KE"/>
              <a:t>MANABII WA AGANO LA KALE</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2463837" cy="584775"/>
          </a:xfrm>
          <a:prstGeom prst="rect">
            <a:avLst/>
          </a:prstGeom>
          <a:noFill/>
        </p:spPr>
        <p:txBody>
          <a:bodyPr wrap="square">
            <a:spAutoFit/>
          </a:bodyPr>
          <a:lstStyle/>
          <a:p>
            <a:pPr algn="ctr">
              <a:defRPr sz="1600" b="1">
                <a:solidFill>
                  <a:srgbClr val="D5CDC0"/>
                </a:solidFill>
                <a:effectLst>
                  <a:outerShdw blurRad="38100" dist="38100" dir="2700000" algn="tl">
                    <a:srgbClr val="000000">
                      <a:alpha val="43137"/>
                    </a:srgbClr>
                  </a:outerShdw>
                </a:effectLst>
              </a:defRPr>
            </a:pPr>
            <a:r>
              <a:rPr lang="sw-KE" dirty="0" err="1"/>
              <a:t>Lessoni</a:t>
            </a:r>
            <a:r>
              <a:rPr lang="sw-KE" dirty="0"/>
              <a:t> ya 3 kwa ajili ya 17 Oktoba,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492442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sz="2600" b="1" kern="1200">
                <a:ln>
                  <a:noFill/>
                </a:ln>
                <a:solidFill>
                  <a:srgbClr val="CC3399">
                    <a:lumMod val="50000"/>
                  </a:srgbClr>
                </a:solidFill>
                <a:effectLst/>
                <a:uLnTx/>
                <a:uFillTx/>
                <a:latin typeface="Comic Sans MS" panose="030F0702030302020204" pitchFamily="66" charset="0"/>
                <a:ea typeface="+mn-ea"/>
                <a:cs typeface="+mn-cs"/>
              </a:defRPr>
            </a:pPr>
            <a:r>
              <a:rPr lang="sw-KE" dirty="0"/>
              <a:t>«</a:t>
            </a:r>
            <a:r>
              <a:rPr lang="sw-KE" dirty="0" err="1"/>
              <a:t>Yehoshafati</a:t>
            </a:r>
            <a:r>
              <a:rPr lang="sw-KE" dirty="0"/>
              <a:t> akasimama na kusema, “</a:t>
            </a:r>
            <a:r>
              <a:rPr lang="sw-KE" dirty="0" err="1"/>
              <a:t>Nisikilizeni</a:t>
            </a:r>
            <a:r>
              <a:rPr lang="sw-KE" dirty="0"/>
              <a:t>, enyi </a:t>
            </a:r>
            <a:r>
              <a:rPr lang="sw-KE" dirty="0" err="1"/>
              <a:t>Yuda</a:t>
            </a:r>
            <a:r>
              <a:rPr lang="sw-KE" dirty="0"/>
              <a:t> na ninyi wenyeji wa Yerusalemu: Mwaminini Bwana, Mungu wenu, nanyi </a:t>
            </a:r>
            <a:r>
              <a:rPr lang="sw-KE" dirty="0" err="1"/>
              <a:t>mtathibitishwa</a:t>
            </a:r>
            <a:r>
              <a:rPr lang="sw-KE" dirty="0"/>
              <a:t>; waaminini manabii wake, nanyi </a:t>
            </a:r>
            <a:r>
              <a:rPr lang="sw-KE" dirty="0" err="1"/>
              <a:t>mtafanikiwa</a:t>
            </a:r>
            <a:r>
              <a:rPr lang="sw-KE" dirty="0"/>
              <a:t>.”»</a:t>
            </a:r>
          </a:p>
          <a:p>
            <a:pPr marL="0" marR="0" lvl="0" indent="0" algn="ctr" defTabSz="914400" rtl="0" eaLnBrk="1" fontAlgn="auto" latinLnBrk="0" hangingPunct="1">
              <a:lnSpc>
                <a:spcPct val="100000"/>
              </a:lnSpc>
              <a:spcBef>
                <a:spcPts val="1200"/>
              </a:spcBef>
              <a:spcAft>
                <a:spcPts val="0"/>
              </a:spcAft>
              <a:buClrTx/>
              <a:buSzTx/>
              <a:buFontTx/>
              <a:buNone/>
              <a:tabLst/>
              <a:defRPr b="1" kern="1200">
                <a:ln>
                  <a:noFill/>
                </a:ln>
                <a:solidFill>
                  <a:srgbClr val="CC3399">
                    <a:lumMod val="50000"/>
                  </a:srgbClr>
                </a:solidFill>
                <a:effectLst/>
                <a:uLnTx/>
                <a:uFillTx/>
                <a:latin typeface="Comic Sans MS" panose="030F0702030302020204" pitchFamily="66" charset="0"/>
                <a:ea typeface="+mn-ea"/>
                <a:cs typeface="+mn-cs"/>
              </a:defRPr>
            </a:pPr>
            <a:r>
              <a:rPr lang="sw-KE" sz="1800" dirty="0"/>
              <a:t>(2 Mambo ya Nyakati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4135316853"/>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8020049" cy="707886"/>
          </a:xfrm>
          <a:prstGeom prst="rect">
            <a:avLst/>
          </a:prstGeom>
          <a:noFill/>
        </p:spPr>
        <p:txBody>
          <a:bodyPr wrap="square">
            <a:spAutoFit/>
          </a:bodyPr>
          <a:lstStyle/>
          <a:p>
            <a:pPr>
              <a:spcBef>
                <a:spcPts val="600"/>
              </a:spcBef>
              <a:defRPr sz="2000" b="1"/>
            </a:pPr>
            <a:r>
              <a:rPr lang="sw-KE"/>
              <a:t>Katika nyakati za Agano la Kale, watu waliopokea ujumbe kutoka kwa Mungu ili kuwasiliana na wengine waliitwa waonaji au manabii (1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707886"/>
          </a:xfrm>
          <a:prstGeom prst="rect">
            <a:avLst/>
          </a:prstGeom>
          <a:noFill/>
        </p:spPr>
        <p:txBody>
          <a:bodyPr wrap="square">
            <a:spAutoFit/>
          </a:bodyPr>
          <a:lstStyle/>
          <a:p>
            <a:pPr lvl="0">
              <a:spcBef>
                <a:spcPts val="600"/>
              </a:spcBef>
              <a:defRPr sz="2000" b="1">
                <a:solidFill>
                  <a:prstClr val="black"/>
                </a:solidFill>
              </a:defRPr>
            </a:pPr>
            <a:r>
              <a:rPr lang="sw-KE"/>
              <a:t>Lakini pia kulikuwa na manabii wa uwongo ambao walinena "maono ya mioyo yao wenyewe" (Yer. 23:16 </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09823"/>
            <a:ext cx="7896227" cy="1323439"/>
          </a:xfrm>
          <a:prstGeom prst="rect">
            <a:avLst/>
          </a:prstGeom>
          <a:noFill/>
        </p:spPr>
        <p:txBody>
          <a:bodyPr wrap="square">
            <a:spAutoFit/>
          </a:bodyPr>
          <a:lstStyle/>
          <a:p>
            <a:pPr lvl="0">
              <a:spcBef>
                <a:spcPts val="600"/>
              </a:spcBef>
              <a:defRPr sz="2000" b="1">
                <a:solidFill>
                  <a:prstClr val="black"/>
                </a:solidFill>
              </a:defRPr>
            </a:pPr>
            <a:r>
              <a:rPr lang="sw-KE" dirty="0"/>
              <a:t>Walikuwa na uwezo wa kujua mambo yaliyofichika, na hata yale ambayo bado </a:t>
            </a:r>
            <a:r>
              <a:rPr lang="sw-KE" dirty="0" err="1"/>
              <a:t>hayajatokea</a:t>
            </a:r>
            <a:r>
              <a:rPr lang="sw-KE" dirty="0"/>
              <a:t> (1 Sam. 9:6), lakini kazi yao haikukomea hapo; ilijumuisha mengi zaidi. Bila shaka, uwezo huu haukutoka kwao wenyewe, bali ulitoka kwa Mungu.</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584775"/>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defRPr sz="3600" b="1">
                <a:ln w="22225">
                  <a:noFill/>
                  <a:prstDash val="solid"/>
                </a:ln>
                <a:solidFill>
                  <a:srgbClr val="FFFF75"/>
                </a:solidFill>
                <a:effectLst>
                  <a:outerShdw blurRad="38100" dist="38100" dir="2700000" algn="tl">
                    <a:srgbClr val="000000">
                      <a:alpha val="43137"/>
                    </a:srgbClr>
                  </a:outerShdw>
                </a:effectLst>
              </a:defRPr>
            </a:pPr>
            <a:r>
              <a:rPr lang="sw-KE" sz="3200" dirty="0"/>
              <a:t>NI AKINA NANI WALIOITWA KWENYE HUDUMA YA UNABII?</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defRPr b="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defRPr>
            </a:pPr>
            <a:r>
              <a:rPr lang="sw-KE"/>
              <a:t>“Eliya alikuwa mwanadamu kama sisi. Aliomba kwa bidii kwamba mvua isinyeshe, na mvua haikunyesha juu ya nchi kwa miaka mitatu na nusu.” </a:t>
            </a:r>
            <a:r>
              <a:rPr lang="sw-KE" sz="1400"/>
              <a:t>(Yakobo 5:17 </a:t>
            </a:r>
            <a:r>
              <a:rPr lang="sw-KE" sz="1100"/>
              <a:t>NIV</a:t>
            </a:r>
            <a:r>
              <a:rPr lang="sw-KE" sz="1400"/>
              <a:t>)</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204407"/>
            <a:ext cx="6033160" cy="1938992"/>
          </a:xfrm>
          <a:prstGeom prst="rect">
            <a:avLst/>
          </a:prstGeom>
          <a:noFill/>
        </p:spPr>
        <p:txBody>
          <a:bodyPr wrap="square">
            <a:spAutoFit/>
          </a:bodyPr>
          <a:lstStyle/>
          <a:p>
            <a:pPr>
              <a:spcBef>
                <a:spcPts val="600"/>
              </a:spcBef>
              <a:defRPr sz="2000" b="1"/>
            </a:pPr>
            <a:r>
              <a:rPr lang="sw-KE" dirty="0"/>
              <a:t>Tunaweza kuanguka katika kosa la kuamini kwamba manabii walikuwa "wasimamiaji." Lakini Musa alijitetea kwa sababu alikuwa na matatizo ya kuongea (</a:t>
            </a:r>
            <a:r>
              <a:rPr lang="sw-KE" dirty="0" err="1"/>
              <a:t>Kut</a:t>
            </a:r>
            <a:r>
              <a:rPr lang="sw-KE" dirty="0"/>
              <a:t>. 4:10); Isaya alisema alikuwa na midomo michafu (Isa. 6:5); Yeremia alidhani alikuwa mdogo sana kwa kazi hiyo (</a:t>
            </a:r>
            <a:r>
              <a:rPr lang="sw-KE" dirty="0" err="1"/>
              <a:t>Yer</a:t>
            </a:r>
            <a:r>
              <a:rPr lang="sw-KE" dirty="0"/>
              <a:t>. 1:6). </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5" y="3971419"/>
            <a:ext cx="4686001" cy="1323439"/>
          </a:xfrm>
          <a:prstGeom prst="rect">
            <a:avLst/>
          </a:prstGeom>
          <a:noFill/>
        </p:spPr>
        <p:txBody>
          <a:bodyPr wrap="square">
            <a:spAutoFit/>
          </a:bodyPr>
          <a:lstStyle/>
          <a:p>
            <a:pPr>
              <a:spcBef>
                <a:spcPts val="600"/>
              </a:spcBef>
              <a:defRPr sz="2000" b="1"/>
            </a:pPr>
            <a:r>
              <a:rPr lang="sw-KE" dirty="0"/>
              <a:t>Baada ya kufanya muujiza mkubwa, Eliya alianguka kabisa chini ya tishio la kifo kutoka kwa Malkia </a:t>
            </a:r>
            <a:r>
              <a:rPr lang="sw-KE" dirty="0" err="1"/>
              <a:t>Yezebeli</a:t>
            </a:r>
            <a:r>
              <a:rPr lang="sw-KE" dirty="0"/>
              <a:t> </a:t>
            </a:r>
            <a:br>
              <a:rPr lang="en-US" sz="2000" b="1" dirty="0"/>
            </a:br>
            <a:r>
              <a:rPr lang="sw-KE" dirty="0"/>
              <a:t>(1 Wafalme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90325" y="3046304"/>
            <a:ext cx="6159389" cy="1323439"/>
          </a:xfrm>
          <a:prstGeom prst="rect">
            <a:avLst/>
          </a:prstGeom>
          <a:noFill/>
        </p:spPr>
        <p:txBody>
          <a:bodyPr wrap="square">
            <a:spAutoFit/>
          </a:bodyPr>
          <a:lstStyle/>
          <a:p>
            <a:pPr lvl="0">
              <a:spcBef>
                <a:spcPts val="600"/>
              </a:spcBef>
              <a:defRPr b="1">
                <a:solidFill>
                  <a:prstClr val="black"/>
                </a:solidFill>
              </a:defRPr>
            </a:pPr>
            <a:r>
              <a:rPr lang="sw-KE" sz="2000" dirty="0"/>
              <a:t>Eliya, ambaye alithubutu kumtishia Mfalme </a:t>
            </a:r>
            <a:r>
              <a:rPr lang="sw-KE" sz="2000" dirty="0" err="1"/>
              <a:t>Ahabu</a:t>
            </a:r>
            <a:r>
              <a:rPr lang="sw-KE" sz="2000" dirty="0"/>
              <a:t> kwa ukame mkubwa kwa sababu ya </a:t>
            </a:r>
            <a:r>
              <a:rPr lang="sw-KE" sz="2000" dirty="0" err="1"/>
              <a:t>kutomcha</a:t>
            </a:r>
            <a:r>
              <a:rPr lang="sw-KE" sz="2000" dirty="0"/>
              <a:t> Mungu kwake, anasemekana: “alikuwa mwanadamu kama sisi” (Yakobo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5" y="5183310"/>
            <a:ext cx="4845112" cy="1631216"/>
          </a:xfrm>
          <a:prstGeom prst="rect">
            <a:avLst/>
          </a:prstGeom>
          <a:noFill/>
        </p:spPr>
        <p:txBody>
          <a:bodyPr wrap="square">
            <a:spAutoFit/>
          </a:bodyPr>
          <a:lstStyle/>
          <a:p>
            <a:pPr lvl="0">
              <a:spcBef>
                <a:spcPts val="600"/>
              </a:spcBef>
              <a:defRPr sz="2000" b="1">
                <a:solidFill>
                  <a:prstClr val="black"/>
                </a:solidFill>
              </a:defRPr>
            </a:pPr>
            <a:r>
              <a:rPr lang="sw-KE" dirty="0"/>
              <a:t>Ni wazi kwamba Mungu hawachagui manabii wake kwa sababu wao ni wakamilifu. Anaona nini ndani yao? Upendo wao kwa Mungu na </a:t>
            </a:r>
            <a:r>
              <a:rPr lang="sw-KE" dirty="0" err="1"/>
              <a:t>utayari</a:t>
            </a:r>
            <a:r>
              <a:rPr lang="sw-KE" dirty="0"/>
              <a:t> wao wa kumtii.</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47625"/>
            <a:ext cx="12191999" cy="769441"/>
          </a:xfrm>
          <a:prstGeom prst="rect">
            <a:avLst/>
          </a:prstGeom>
          <a:noFill/>
        </p:spPr>
        <p:txBody>
          <a:bodyPr wrap="square">
            <a:spAutoFit/>
          </a:bodyPr>
          <a:lstStyle/>
          <a:p>
            <a:pPr algn="ctr">
              <a:defRPr sz="4400" b="1">
                <a:ln w="10160">
                  <a:solidFill>
                    <a:schemeClr val="accent5"/>
                  </a:solidFill>
                  <a:prstDash val="solid"/>
                </a:ln>
                <a:solidFill>
                  <a:srgbClr val="FFFFFF"/>
                </a:solidFill>
                <a:effectLst>
                  <a:outerShdw blurRad="38100" dist="22860" dir="5400000" algn="tl" rotWithShape="0">
                    <a:srgbClr val="000000">
                      <a:alpha val="30000"/>
                    </a:srgbClr>
                  </a:outerShdw>
                </a:effectLst>
              </a:defRPr>
            </a:pPr>
            <a:r>
              <a:rPr lang="sw-KE"/>
              <a:t>MANABII WALIENENDAJE?</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578941"/>
            <a:ext cx="12192000" cy="646331"/>
          </a:xfrm>
          <a:prstGeom prst="rect">
            <a:avLst/>
          </a:prstGeom>
          <a:noFill/>
        </p:spPr>
        <p:txBody>
          <a:bodyPr wrap="square">
            <a:spAutoFit/>
          </a:bodyPr>
          <a:lstStyle/>
          <a:p>
            <a:pPr algn="ctr">
              <a:defRPr b="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defRPr>
            </a:pPr>
            <a:r>
              <a:rPr lang="sw-KE" dirty="0"/>
              <a:t>“Lakini </a:t>
            </a:r>
            <a:r>
              <a:rPr lang="sw-KE" dirty="0" err="1"/>
              <a:t>Mikaya</a:t>
            </a:r>
            <a:r>
              <a:rPr lang="sw-KE" dirty="0"/>
              <a:t> akasema, 'Hakika kama Bwana aishivyo, ninaweza kumwambia tu kile ambacho Bwana ananiambia' ” </a:t>
            </a:r>
            <a:r>
              <a:rPr lang="sw-KE" sz="1200" dirty="0"/>
              <a:t>(1 Wafalme 22:14)</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a:spAutoFit/>
          </a:bodyPr>
          <a:lstStyle/>
          <a:p>
            <a:pPr>
              <a:spcBef>
                <a:spcPts val="600"/>
              </a:spcBef>
              <a:defRPr sz="2000" b="1"/>
            </a:pPr>
            <a:r>
              <a:rPr lang="sw-KE"/>
              <a:t>Kama wasemaji wa Mungu, manabii na manabii wa kike walijitahidi kuishi kulingana na wito wao</a:t>
            </a:r>
            <a:br>
              <a:rPr lang="en-US" sz="2000" b="1" dirty="0"/>
            </a:br>
            <a:r>
              <a:rPr lang="sw-KE"/>
              <a:t>(1 Sam. 12:3-4). Watu waliwajua kama "mtu wa Mungu," "mtu mwenye heshima"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7570" y="3621506"/>
            <a:ext cx="6118922" cy="1938992"/>
          </a:xfrm>
          <a:prstGeom prst="rect">
            <a:avLst/>
          </a:prstGeom>
          <a:noFill/>
        </p:spPr>
        <p:txBody>
          <a:bodyPr wrap="square">
            <a:spAutoFit/>
          </a:bodyPr>
          <a:lstStyle/>
          <a:p>
            <a:pPr>
              <a:spcBef>
                <a:spcPts val="600"/>
              </a:spcBef>
              <a:defRPr sz="2000" b="1"/>
            </a:pPr>
            <a:r>
              <a:rPr lang="sw-KE" dirty="0" err="1"/>
              <a:t>Mikaya</a:t>
            </a:r>
            <a:r>
              <a:rPr lang="sw-KE" dirty="0"/>
              <a:t> alitokea mbele ya wafalme wawili, manabii 400 waliotoa ujumbe wa kupendeza, na mlinzi aliyemshauri </a:t>
            </a:r>
            <a:r>
              <a:rPr lang="sw-KE" dirty="0" err="1"/>
              <a:t>abadilike</a:t>
            </a:r>
            <a:r>
              <a:rPr lang="sw-KE" dirty="0"/>
              <a:t> kulingana na hali. (1 Wafalme 22:10-13). Hata hivyo, alisimama imara na kukataa kusema chochote isipokuwa kile ambacho Mungu alimfunulia  (1 Wafalme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sz="2000" b="1">
                <a:solidFill>
                  <a:prstClr val="black"/>
                </a:solidFill>
              </a:defRPr>
            </a:pPr>
            <a:r>
              <a:rPr lang="sw-KE"/>
              <a:t>Wale waliokataa kukubali ujumbe wao waliwachukia na kuwatishia (1 Wafalme 22:8, 27). Lakini licha ya shinikizo walilokabiliana nalo, manabii walitoa ujumbe wao kwa uaminifu.</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3315" y="5569413"/>
            <a:ext cx="6065532" cy="1015663"/>
          </a:xfrm>
          <a:prstGeom prst="rect">
            <a:avLst/>
          </a:prstGeom>
          <a:noFill/>
        </p:spPr>
        <p:txBody>
          <a:bodyPr wrap="square">
            <a:spAutoFit/>
          </a:bodyPr>
          <a:lstStyle/>
          <a:p>
            <a:pPr lvl="0">
              <a:spcBef>
                <a:spcPts val="600"/>
              </a:spcBef>
              <a:defRPr sz="2000" b="1">
                <a:solidFill>
                  <a:prstClr val="black"/>
                </a:solidFill>
              </a:defRPr>
            </a:pPr>
            <a:r>
              <a:rPr lang="sw-KE" dirty="0"/>
              <a:t>Hawakuwa wakamilifu, lakini walikuwa wanaume na wanawake wa maombi, waaminifu kwa Neno, na watumishi wa Mungu na watu wake (1 Sam. 12:23; </a:t>
            </a:r>
            <a:r>
              <a:rPr lang="sw-KE" dirty="0" err="1"/>
              <a:t>Yer</a:t>
            </a:r>
            <a:r>
              <a:rPr lang="sw-KE" dirty="0"/>
              <a:t>.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499973532"/>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defRPr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defRPr>
            </a:pPr>
            <a:r>
              <a:rPr lang="sw-KE"/>
              <a:t>NI KAZI GANI AMBAYO MANABII WALIFANYA?</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defRPr b="1">
                <a:solidFill>
                  <a:schemeClr val="tx2">
                    <a:lumMod val="20000"/>
                    <a:lumOff val="80000"/>
                  </a:schemeClr>
                </a:solidFill>
                <a:effectLst>
                  <a:glow rad="101600">
                    <a:srgbClr val="436C00"/>
                  </a:glow>
                </a:effectLst>
                <a:latin typeface="Comic Sans MS" panose="030F0702030302020204" pitchFamily="66" charset="0"/>
              </a:defRPr>
            </a:pPr>
            <a:r>
              <a:rPr lang="sw-KE" dirty="0"/>
              <a:t>“Pia, </a:t>
            </a:r>
            <a:r>
              <a:rPr lang="sw-KE" dirty="0" err="1"/>
              <a:t>mtie</a:t>
            </a:r>
            <a:r>
              <a:rPr lang="sw-KE" dirty="0"/>
              <a:t> mafuta </a:t>
            </a:r>
            <a:r>
              <a:rPr lang="sw-KE" dirty="0" err="1"/>
              <a:t>Yehu</a:t>
            </a:r>
            <a:r>
              <a:rPr lang="sw-KE" dirty="0"/>
              <a:t> mwana wa </a:t>
            </a:r>
            <a:r>
              <a:rPr lang="sw-KE" dirty="0" err="1"/>
              <a:t>Nimshi</a:t>
            </a:r>
            <a:r>
              <a:rPr lang="sw-KE" dirty="0"/>
              <a:t> awe mfalme juu ya Israeli, na </a:t>
            </a:r>
            <a:r>
              <a:rPr lang="sw-KE" dirty="0" err="1"/>
              <a:t>umtie</a:t>
            </a:r>
            <a:r>
              <a:rPr lang="sw-KE" dirty="0"/>
              <a:t> mafuta Elisha mwana wa </a:t>
            </a:r>
            <a:r>
              <a:rPr lang="sw-KE" dirty="0" err="1"/>
              <a:t>Shafati</a:t>
            </a:r>
            <a:r>
              <a:rPr lang="sw-KE" dirty="0"/>
              <a:t> kutoka Abeli-</a:t>
            </a:r>
            <a:r>
              <a:rPr lang="sw-KE" dirty="0" err="1"/>
              <a:t>Mehola</a:t>
            </a:r>
            <a:r>
              <a:rPr lang="sw-KE" dirty="0"/>
              <a:t> awe mrithi wako kama nabii.” </a:t>
            </a:r>
            <a:r>
              <a:rPr lang="sw-KE" sz="1400" dirty="0"/>
              <a:t>(1 Wafalme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245992"/>
            <a:ext cx="2532411" cy="1323439"/>
          </a:xfrm>
          <a:prstGeom prst="rect">
            <a:avLst/>
          </a:prstGeom>
          <a:noFill/>
        </p:spPr>
        <p:txBody>
          <a:bodyPr wrap="square">
            <a:spAutoFit/>
          </a:bodyPr>
          <a:lstStyle/>
          <a:p>
            <a:pPr>
              <a:spcBef>
                <a:spcPts val="600"/>
              </a:spcBef>
              <a:defRPr sz="2000" b="1"/>
            </a:pPr>
            <a:r>
              <a:rPr lang="sw-KE" dirty="0"/>
              <a:t>Miongoni mwa mambo mengine, manabii walitekeleza majukumu haya:</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605595"/>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523488"/>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700787"/>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68179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71459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58567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497709"/>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686018"/>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584775"/>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defRPr sz="4000" b="1">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defRPr>
            </a:pPr>
            <a:r>
              <a:rPr lang="sw-KE" sz="3200" dirty="0"/>
              <a:t>NI WANAWAKE GANI WALIOKUWA NA KARAMA YA UNABII?</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19051" y="678390"/>
            <a:ext cx="12172948" cy="369332"/>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5">
                    <a:lumMod val="75000"/>
                  </a:schemeClr>
                </a:solidFill>
                <a:latin typeface="Comic Sans MS" panose="030F0702030302020204" pitchFamily="66" charset="0"/>
              </a:defRPr>
            </a:pPr>
            <a:r>
              <a:rPr lang="sw-KE" dirty="0"/>
              <a:t>“Basi Debora, nabii wa kike, mkewe Lapidothi, alikuwa akiwaongoza Waisraeli wakati huo” </a:t>
            </a:r>
            <a:r>
              <a:rPr lang="sw-KE" sz="1400" dirty="0"/>
              <a:t>(Waamuzi 4:4 </a:t>
            </a:r>
            <a:r>
              <a:rPr lang="sw-KE" sz="1100" dirty="0"/>
              <a:t>NIV</a:t>
            </a:r>
            <a:r>
              <a:rPr lang="sw-KE" sz="1400" dirty="0"/>
              <a:t>)</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171575"/>
            <a:ext cx="9677400" cy="923330"/>
          </a:xfrm>
          <a:prstGeom prst="rect">
            <a:avLst/>
          </a:prstGeom>
          <a:noFill/>
        </p:spPr>
        <p:txBody>
          <a:bodyPr wrap="square">
            <a:spAutoFit/>
          </a:bodyPr>
          <a:lstStyle/>
          <a:p>
            <a:pPr>
              <a:spcBef>
                <a:spcPts val="600"/>
              </a:spcBef>
              <a:defRPr b="1"/>
            </a:pPr>
            <a:r>
              <a:rPr lang="sw-KE" dirty="0"/>
              <a:t>Agano la Kale linataja manabii watano wa kike. Mmoja wao, </a:t>
            </a:r>
            <a:r>
              <a:rPr lang="sw-KE" dirty="0" err="1"/>
              <a:t>Noadia</a:t>
            </a:r>
            <a:r>
              <a:rPr lang="sw-KE" dirty="0"/>
              <a:t>, alikuwa nabii wa uwongo (</a:t>
            </a:r>
            <a:r>
              <a:rPr lang="sw-KE" dirty="0" err="1"/>
              <a:t>Neh</a:t>
            </a:r>
            <a:r>
              <a:rPr lang="sw-KE" dirty="0"/>
              <a:t>. 6:14 Kuhusu mwingine, mke wa Isaya, hatujui ikiwa anaitwa nabii kwa sababu alikuwa na kipawa hicho, au kwa sababu alikuwa mke wa nabii (Isa.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defRPr sz="2000" b="1">
                <a:effectLst>
                  <a:outerShdw blurRad="38100" dist="38100" dir="2700000" algn="tl">
                    <a:srgbClr val="000000">
                      <a:alpha val="43137"/>
                    </a:srgbClr>
                  </a:outerShdw>
                </a:effectLst>
              </a:defRPr>
            </a:pPr>
            <a:r>
              <a:rPr lang="sw-KE" sz="1600" dirty="0">
                <a:solidFill>
                  <a:schemeClr val="accent1">
                    <a:lumMod val="40000"/>
                    <a:lumOff val="60000"/>
                  </a:schemeClr>
                </a:solidFill>
              </a:rPr>
              <a:t>HULDA. </a:t>
            </a:r>
            <a:r>
              <a:rPr lang="sw-KE" sz="1600" dirty="0" err="1">
                <a:solidFill>
                  <a:schemeClr val="bg1"/>
                </a:solidFill>
              </a:rPr>
              <a:t>Yosia</a:t>
            </a:r>
            <a:r>
              <a:rPr lang="sw-KE" sz="1600" dirty="0">
                <a:solidFill>
                  <a:schemeClr val="bg1"/>
                </a:solidFill>
              </a:rPr>
              <a:t> </a:t>
            </a:r>
            <a:r>
              <a:rPr lang="sw-KE" sz="1600" dirty="0" err="1">
                <a:solidFill>
                  <a:schemeClr val="bg1"/>
                </a:solidFill>
              </a:rPr>
              <a:t>alimshauriana</a:t>
            </a:r>
            <a:r>
              <a:rPr lang="sw-KE" sz="1600" dirty="0">
                <a:solidFill>
                  <a:schemeClr val="bg1"/>
                </a:solidFill>
              </a:rPr>
              <a:t> naye kuhusu kitabu cha Sheria kilichokuwa kimepatikana. Mbali na kujibu swali la mfalme, alimwambia maneno ya kumtia moyo</a:t>
            </a:r>
            <a:br>
              <a:rPr lang="en-US" sz="1600" b="1" dirty="0">
                <a:solidFill>
                  <a:schemeClr val="bg1"/>
                </a:solidFill>
                <a:effectLst>
                  <a:outerShdw blurRad="38100" dist="38100" dir="2700000" algn="tl">
                    <a:srgbClr val="000000">
                      <a:alpha val="43137"/>
                    </a:srgbClr>
                  </a:outerShdw>
                </a:effectLst>
              </a:rPr>
            </a:br>
            <a:r>
              <a:rPr lang="sw-KE" sz="1600" dirty="0">
                <a:solidFill>
                  <a:schemeClr val="bg1"/>
                </a:solidFill>
              </a:rPr>
              <a:t>(2 Wafalme 22:14-20).</a:t>
            </a:r>
            <a:endParaRPr lang="en-US" sz="16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defRPr sz="2000" b="1">
                <a:effectLst>
                  <a:outerShdw blurRad="38100" dist="38100" dir="2700000" algn="tl">
                    <a:srgbClr val="000000">
                      <a:alpha val="43137"/>
                    </a:srgbClr>
                  </a:outerShdw>
                </a:effectLst>
              </a:defRPr>
            </a:pPr>
            <a:r>
              <a:rPr lang="sw-KE" sz="1600" dirty="0">
                <a:solidFill>
                  <a:schemeClr val="accent2">
                    <a:lumMod val="40000"/>
                    <a:lumOff val="60000"/>
                  </a:schemeClr>
                </a:solidFill>
              </a:rPr>
              <a:t>DEBORA </a:t>
            </a:r>
            <a:r>
              <a:rPr lang="sw-KE" sz="1600" dirty="0">
                <a:solidFill>
                  <a:schemeClr val="bg1"/>
                </a:solidFill>
              </a:rPr>
              <a:t>Alishikilia nafasi mbili za kuwa nabii wa kike na mwamuzi, na aliwaongoza watu katika vita dhidi ya </a:t>
            </a:r>
            <a:r>
              <a:rPr lang="sw-KE" sz="1600" dirty="0" err="1">
                <a:solidFill>
                  <a:schemeClr val="bg1"/>
                </a:solidFill>
              </a:rPr>
              <a:t>Sisera</a:t>
            </a:r>
            <a:r>
              <a:rPr lang="sw-KE" sz="1600" dirty="0">
                <a:solidFill>
                  <a:schemeClr val="bg1"/>
                </a:solidFill>
              </a:rPr>
              <a:t>, pamoja na </a:t>
            </a:r>
            <a:r>
              <a:rPr lang="sw-KE" sz="1600" dirty="0" err="1">
                <a:solidFill>
                  <a:schemeClr val="bg1"/>
                </a:solidFill>
              </a:rPr>
              <a:t>Baraki</a:t>
            </a:r>
            <a:r>
              <a:rPr lang="sw-KE" sz="1600" dirty="0">
                <a:solidFill>
                  <a:schemeClr val="bg1"/>
                </a:solidFill>
              </a:rPr>
              <a:t>. Baada ya ushindi, aliimba wimbo wa kinabii wa sifa (Waamuzi 4:4-9; 5:1).</a:t>
            </a:r>
            <a:endParaRPr lang="en-US" sz="1600"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defRPr sz="2000" b="1">
                <a:effectLst>
                  <a:outerShdw blurRad="38100" dist="38100" dir="2700000" algn="tl">
                    <a:srgbClr val="000000">
                      <a:alpha val="43137"/>
                    </a:srgbClr>
                  </a:outerShdw>
                </a:effectLst>
              </a:defRPr>
            </a:pPr>
            <a:r>
              <a:rPr lang="sw-KE" sz="1600" dirty="0">
                <a:solidFill>
                  <a:schemeClr val="accent4">
                    <a:lumMod val="40000"/>
                    <a:lumOff val="60000"/>
                  </a:schemeClr>
                </a:solidFill>
              </a:rPr>
              <a:t>Mariamu </a:t>
            </a:r>
            <a:r>
              <a:rPr lang="sw-KE" sz="1600" dirty="0">
                <a:solidFill>
                  <a:schemeClr val="bg1"/>
                </a:solidFill>
              </a:rPr>
              <a:t>Kama nabii wa kike, aliwaongoza wanawake kuimba baada ya kuvuka Bahari ya </a:t>
            </a:r>
            <a:r>
              <a:rPr lang="sw-KE" sz="1600" dirty="0" err="1">
                <a:solidFill>
                  <a:schemeClr val="bg1"/>
                </a:solidFill>
              </a:rPr>
              <a:t>Shamu</a:t>
            </a:r>
            <a:r>
              <a:rPr lang="sw-KE" sz="1600" dirty="0">
                <a:solidFill>
                  <a:schemeClr val="bg1"/>
                </a:solidFill>
              </a:rPr>
              <a:t>. Pia aliwasaidia ndugu zake kuwaongoza watu wakati wa safari yao ya kidini jangwani</a:t>
            </a:r>
            <a:br>
              <a:rPr lang="en-US" sz="1600" b="1" dirty="0">
                <a:solidFill>
                  <a:schemeClr val="bg1"/>
                </a:solidFill>
                <a:effectLst>
                  <a:outerShdw blurRad="38100" dist="38100" dir="2700000" algn="tl">
                    <a:srgbClr val="000000">
                      <a:alpha val="43137"/>
                    </a:srgbClr>
                  </a:outerShdw>
                </a:effectLst>
              </a:rPr>
            </a:br>
            <a:r>
              <a:rPr lang="sw-KE" sz="1600" dirty="0">
                <a:solidFill>
                  <a:schemeClr val="bg1"/>
                </a:solidFill>
              </a:rPr>
              <a:t>(</a:t>
            </a:r>
            <a:r>
              <a:rPr lang="sw-KE" sz="1600" dirty="0" err="1">
                <a:solidFill>
                  <a:schemeClr val="bg1"/>
                </a:solidFill>
              </a:rPr>
              <a:t>Kut</a:t>
            </a:r>
            <a:r>
              <a:rPr lang="sw-KE" sz="1600" dirty="0">
                <a:solidFill>
                  <a:schemeClr val="bg1"/>
                </a:solidFill>
              </a:rPr>
              <a:t>. 15:20; </a:t>
            </a:r>
            <a:r>
              <a:rPr lang="sw-KE" sz="1600" dirty="0" err="1">
                <a:solidFill>
                  <a:schemeClr val="bg1"/>
                </a:solidFill>
              </a:rPr>
              <a:t>Mik</a:t>
            </a:r>
            <a:r>
              <a:rPr lang="sw-KE" sz="1600" dirty="0">
                <a:solidFill>
                  <a:schemeClr val="bg1"/>
                </a:solidFill>
              </a:rPr>
              <a:t>. 6:4).</a:t>
            </a:r>
            <a:endParaRPr lang="en-US" sz="16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523220"/>
          </a:xfrm>
          <a:prstGeom prst="rect">
            <a:avLst/>
          </a:prstGeom>
          <a:noFill/>
        </p:spPr>
        <p:txBody>
          <a:bodyPr wrap="square">
            <a:spAutoFit/>
          </a:bodyPr>
          <a:lstStyle/>
          <a:p>
            <a:pPr algn="ctr">
              <a:defRPr sz="3600" b="1">
                <a:ln w="0"/>
                <a:solidFill>
                  <a:schemeClr val="bg1"/>
                </a:solidFill>
                <a:effectLst>
                  <a:innerShdw blurRad="63500" dist="50800" dir="13500000">
                    <a:srgbClr val="000000">
                      <a:alpha val="50000"/>
                    </a:srgbClr>
                  </a:innerShdw>
                </a:effectLst>
              </a:defRPr>
            </a:pPr>
            <a:r>
              <a:rPr lang="sw-KE" sz="2800" dirty="0"/>
              <a:t>NI TABIA GANI AMBAZO MANABII WA UWONGO WALIKUWA NAZO?</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923330"/>
          </a:xfrm>
          <a:prstGeom prst="rect">
            <a:avLst/>
          </a:prstGeom>
          <a:noFill/>
        </p:spPr>
        <p:txBody>
          <a:bodyPr wrap="square">
            <a:spAutoFit/>
          </a:bodyPr>
          <a:lstStyle/>
          <a:p>
            <a:pPr algn="ctr">
              <a:defRPr b="1">
                <a:solidFill>
                  <a:schemeClr val="bg2">
                    <a:lumMod val="60000"/>
                    <a:lumOff val="40000"/>
                  </a:schemeClr>
                </a:solidFill>
                <a:effectLst>
                  <a:outerShdw blurRad="38100" dist="38100" dir="2700000" algn="tl">
                    <a:srgbClr val="000000"/>
                  </a:outerShdw>
                </a:effectLst>
                <a:latin typeface="Comic Sans MS" panose="030F0702030302020204" pitchFamily="66" charset="0"/>
              </a:defRPr>
            </a:pPr>
            <a:r>
              <a:rPr lang="sw-KE" dirty="0"/>
              <a:t>“Ndipo Bwana </a:t>
            </a:r>
            <a:r>
              <a:rPr lang="sw-KE" dirty="0" err="1"/>
              <a:t>akaniambia</a:t>
            </a:r>
            <a:r>
              <a:rPr lang="sw-KE" dirty="0"/>
              <a:t>, ‘Manabii wanatabiri uwongo kwa jina langu. </a:t>
            </a:r>
            <a:r>
              <a:rPr lang="sw-KE" dirty="0" err="1"/>
              <a:t>Sikuwatuma</a:t>
            </a:r>
            <a:r>
              <a:rPr lang="sw-KE" dirty="0"/>
              <a:t> wala </a:t>
            </a:r>
            <a:r>
              <a:rPr lang="sw-KE" dirty="0" err="1"/>
              <a:t>sikuwaweka</a:t>
            </a:r>
            <a:r>
              <a:rPr lang="sw-KE" dirty="0"/>
              <a:t> wala sikuzungumza nao. Wanawatabiria ninyi maono ya uwongo, uaguzi, ibada za sanamu na udanganyifu wa akili zao wenyewe.' ” </a:t>
            </a:r>
            <a:r>
              <a:rPr lang="sw-KE" sz="1400" dirty="0"/>
              <a:t>(Yeremia 14:14 </a:t>
            </a:r>
            <a:r>
              <a:rPr lang="sw-KE" sz="1100" dirty="0" err="1"/>
              <a:t>N</a:t>
            </a:r>
            <a:r>
              <a:rPr lang="sw-KE" sz="1400" dirty="0"/>
              <a:t>)</a:t>
            </a:r>
            <a:endPar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0" y="1284857"/>
            <a:ext cx="8620124" cy="707886"/>
          </a:xfrm>
          <a:prstGeom prst="rect">
            <a:avLst/>
          </a:prstGeom>
          <a:noFill/>
        </p:spPr>
        <p:txBody>
          <a:bodyPr wrap="square">
            <a:spAutoFit/>
          </a:bodyPr>
          <a:lstStyle/>
          <a:p>
            <a:pPr>
              <a:spcBef>
                <a:spcPts val="600"/>
              </a:spcBef>
              <a:defRPr sz="2000" b="1"/>
            </a:pPr>
            <a:r>
              <a:rPr lang="sw-KE" dirty="0"/>
              <a:t>Si wote waliotabiri walifanya hivyo kwa sababu walikuwa wamepokea ujumbe kutoka kwa Mungu (</a:t>
            </a:r>
            <a:r>
              <a:rPr lang="sw-KE" dirty="0" err="1"/>
              <a:t>Yer</a:t>
            </a:r>
            <a:r>
              <a:rPr lang="sw-KE" dirty="0"/>
              <a:t>. 14:14) Ujumbe wao ulikuwa nini, na kwa nini waliutoa?</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2693353230"/>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a:spAutoFit/>
          </a:bodyPr>
          <a:lstStyle/>
          <a:p>
            <a:pPr>
              <a:spcBef>
                <a:spcPts val="600"/>
              </a:spcBef>
              <a:defRPr sz="2000" b="1"/>
            </a:pPr>
            <a:r>
              <a:rPr lang="sw-KE" dirty="0"/>
              <a:t>Kwa nini mtu adai kuzungumza kwa niaba ya Mungu akiwa anajua kwamba si kweli? Kujidanganya? Tamaa ya kutambuliwa au faida ya kifedha au nyingine?</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defRPr sz="2000" b="1"/>
            </a:pPr>
            <a:r>
              <a:rPr lang="sw-KE"/>
              <a:t>Nabii wa kweli sikuzote huonya kuhusu hatari za dhambi, na kuwahimiza watu wawe waaminifu bila kujali matokeo.</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sz="2000" b="1">
                <a:solidFill>
                  <a:prstClr val="black"/>
                </a:solidFill>
              </a:defRPr>
            </a:pPr>
            <a:r>
              <a:rPr lang="sw-KE"/>
              <a:t>Jambo la kusikitisha zaidi kuhusu manabii wa uongo ni kwamba kuna watu wanaowasikiliza na kuwafuata. Wanapenda kile wanachosema kwa sababu hakihitaji juhudi na hakichochei dhamiri zao. Lakini kufuata njia yao hupelekea kifo tu.</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4832092"/>
          </a:xfrm>
          <a:prstGeom prst="rect">
            <a:avLst/>
          </a:prstGeom>
          <a:noFill/>
        </p:spPr>
        <p:txBody>
          <a:bodyPr wrap="square">
            <a:spAutoFit/>
          </a:bodyPr>
          <a:lstStyle/>
          <a:p>
            <a:pPr>
              <a:spcBef>
                <a:spcPts val="600"/>
              </a:spcBef>
              <a:defRPr sz="2800" b="1">
                <a:solidFill>
                  <a:srgbClr val="522E00"/>
                </a:solidFill>
                <a:latin typeface="Constantia" panose="02030602050306030303" pitchFamily="18" charset="0"/>
              </a:defRPr>
            </a:pPr>
            <a:r>
              <a:rPr lang="sw-KE"/>
              <a:t>“Hakuna hata mmoja wa mitume na manabii aliyewahi kudai kwamba hana dhambi. Wale ambao wameishi karibu na Mungu, wale ambao wangetoa maisha yenyewe badala ya kufanya tendo baya kwa kujua, wale ambao Mungu alikuwa amewaheshimu kwa nuru na nguvu ya kimungu, wamekiri dhambi ya asili yao wenyewe. Hawakuweka tumaini lao katika mwili, wala hawakudai haki yao wenyewe, bali wameitumainia kabisa haki ya Kristo. </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a:spAutoFit/>
          </a:bodyPr>
          <a:lstStyle/>
          <a:p>
            <a:pPr algn="r">
              <a:defRPr sz="1600" b="1">
                <a:solidFill>
                  <a:srgbClr val="522E00"/>
                </a:solidFill>
              </a:defRPr>
            </a:pPr>
            <a:r>
              <a:rPr lang="sw-KE"/>
              <a:t>EGW (The Acts of the Apostles, uk. 591)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a:spAutoFit/>
          </a:bodyPr>
          <a:lstStyle/>
          <a:p>
            <a:pPr algn="ctr">
              <a:defRPr sz="3600" b="1">
                <a:solidFill>
                  <a:srgbClr val="FFFFFF"/>
                </a:solidFill>
              </a:defRPr>
            </a:pPr>
            <a:r>
              <a:rPr lang="sw-KE" dirty="0">
                <a:ln w="6600">
                  <a:solidFill>
                    <a:srgbClr val="FF66F9"/>
                  </a:solidFill>
                  <a:prstDash val="solid"/>
                </a:ln>
                <a:effectLst>
                  <a:outerShdw dist="38100" dir="2700000" algn="tl" rotWithShape="0">
                    <a:srgbClr val="FF66F9"/>
                  </a:outerShdw>
                </a:effectLst>
              </a:rPr>
              <a:t>KIAMBATISHO:</a:t>
            </a:r>
            <a:r>
              <a:rPr lang="sw-KE" dirty="0">
                <a:ln w="6600">
                  <a:solidFill>
                    <a:schemeClr val="accent2"/>
                  </a:solidFill>
                  <a:prstDash val="solid"/>
                </a:ln>
                <a:effectLst>
                  <a:outerShdw dist="38100" dir="2700000" algn="tl" rotWithShape="0">
                    <a:schemeClr val="accent2"/>
                  </a:outerShdw>
                </a:effectLst>
              </a:rPr>
              <a:t> </a:t>
            </a:r>
            <a:r>
              <a:rPr lang="sw-KE" dirty="0">
                <a:ln w="6600">
                  <a:solidFill>
                    <a:schemeClr val="bg2"/>
                  </a:solidFill>
                  <a:prstDash val="solid"/>
                </a:ln>
                <a:effectLst>
                  <a:outerShdw dist="38100" dir="2700000" algn="tl" rotWithShape="0">
                    <a:schemeClr val="bg2">
                      <a:lumMod val="40000"/>
                      <a:lumOff val="60000"/>
                    </a:schemeClr>
                  </a:outerShdw>
                </a:effectLst>
              </a:rPr>
              <a:t>MWITO WA UNABII WA ELLEN G. </a:t>
            </a:r>
            <a:r>
              <a:rPr lang="sw-KE">
                <a:ln w="6600">
                  <a:solidFill>
                    <a:schemeClr val="bg2"/>
                  </a:solidFill>
                  <a:prstDash val="solid"/>
                </a:ln>
                <a:effectLst>
                  <a:outerShdw dist="38100" dir="2700000" algn="tl" rotWithShape="0">
                    <a:schemeClr val="bg2">
                      <a:lumMod val="40000"/>
                      <a:lumOff val="60000"/>
                    </a:schemeClr>
                  </a:outerShdw>
                </a:effectLst>
              </a:rPr>
              <a:t>WHITE</a:t>
            </a:r>
            <a:endParaRPr lang="sw-KE" dirty="0">
              <a:ln w="6600">
                <a:solidFill>
                  <a:schemeClr val="bg2"/>
                </a:solidFill>
                <a:prstDash val="solid"/>
              </a:ln>
              <a:effectLst>
                <a:outerShdw dist="38100" dir="2700000" algn="tl" rotWithShape="0">
                  <a:schemeClr val="bg2">
                    <a:lumMod val="40000"/>
                    <a:lumOff val="60000"/>
                  </a:schemeClr>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323166" y="653514"/>
            <a:ext cx="9420908" cy="1015663"/>
          </a:xfrm>
          <a:prstGeom prst="rect">
            <a:avLst/>
          </a:prstGeom>
          <a:noFill/>
        </p:spPr>
        <p:txBody>
          <a:bodyPr wrap="square">
            <a:spAutoFit/>
          </a:bodyPr>
          <a:lstStyle/>
          <a:p>
            <a:pPr>
              <a:spcBef>
                <a:spcPts val="600"/>
              </a:spcBef>
              <a:defRPr sz="2000" b="1"/>
            </a:pPr>
            <a:r>
              <a:rPr lang="sw-KE" dirty="0"/>
              <a:t>Baada ya maono yake ya kwanza, </a:t>
            </a:r>
            <a:r>
              <a:rPr lang="sw-KE" dirty="0" err="1"/>
              <a:t>Ellen</a:t>
            </a:r>
            <a:r>
              <a:rPr lang="sw-KE" dirty="0"/>
              <a:t> alihisi hajajiandaa vya kutosha kutimiza huduma yake ya kinabii. Akiwa na afya duni na elimu ndogo, msichana huyo mwenye umri wa miaka 17 alijihisi hastahili na hawezi kutekeleza wajibu wake.</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49159"/>
            <a:ext cx="3733799" cy="2862322"/>
          </a:xfrm>
          <a:prstGeom prst="rect">
            <a:avLst/>
          </a:prstGeom>
          <a:noFill/>
        </p:spPr>
        <p:txBody>
          <a:bodyPr wrap="square">
            <a:spAutoFit/>
          </a:bodyPr>
          <a:lstStyle/>
          <a:p>
            <a:pPr>
              <a:spcBef>
                <a:spcPts val="600"/>
              </a:spcBef>
              <a:defRPr sz="2000" b="1"/>
            </a:pPr>
            <a:r>
              <a:rPr lang="sw-KE" dirty="0"/>
              <a:t>Huduma yake ilikuwa muhimu katika kuanzisha mifumo ya afya na elimu ya Waadventista, na aliacha takribani kurasa 100,000 za maandishi yaliyoongozwa na Roho ambayo yanaendelea kuwasilisha maagizo ya kimungu ulimwenguni kote.</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767345" y="809626"/>
            <a:ext cx="2101489" cy="2031326"/>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323166" y="2717278"/>
            <a:ext cx="9201831" cy="1015663"/>
          </a:xfrm>
          <a:prstGeom prst="rect">
            <a:avLst/>
          </a:prstGeom>
          <a:noFill/>
        </p:spPr>
        <p:txBody>
          <a:bodyPr wrap="square">
            <a:spAutoFit/>
          </a:bodyPr>
          <a:lstStyle/>
          <a:p>
            <a:pPr lvl="0">
              <a:spcBef>
                <a:spcPts val="600"/>
              </a:spcBef>
              <a:defRPr sz="2000" b="1">
                <a:solidFill>
                  <a:prstClr val="black"/>
                </a:solidFill>
              </a:defRPr>
            </a:pPr>
            <a:r>
              <a:rPr lang="sw-KE" dirty="0"/>
              <a:t>Chini ya miaka ishirini, baada ya kupokea maono mengi, na kuungwa mkono na mumewe –James White–, alikuwa amesaidia kuweka misingi ya Kanisa la Waadventista Wasabato (lililoanzishwa rasmi mwaka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323167" y="1685396"/>
            <a:ext cx="9420908" cy="1015663"/>
          </a:xfrm>
          <a:prstGeom prst="rect">
            <a:avLst/>
          </a:prstGeom>
          <a:noFill/>
        </p:spPr>
        <p:txBody>
          <a:bodyPr wrap="square">
            <a:spAutoFit/>
          </a:bodyPr>
          <a:lstStyle/>
          <a:p>
            <a:pPr lvl="0">
              <a:spcBef>
                <a:spcPts val="600"/>
              </a:spcBef>
              <a:defRPr sz="2000" b="1">
                <a:solidFill>
                  <a:prstClr val="black"/>
                </a:solidFill>
              </a:defRPr>
            </a:pPr>
            <a:r>
              <a:rPr lang="sw-KE" dirty="0"/>
              <a:t>Wiki moja baada ya maono yake ya kwanza, alipata maono ya pili ambapo alionywa kuhusu changamoto ambazo angekabili. Baada ya maombi mengi, na kuhimizwa na baadhi ya ndugu na dada zake, hatimaye Ellen alikubali wito wake.</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656</TotalTime>
  <Words>1293</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vt:i4>
      </vt:variant>
    </vt:vector>
  </HeadingPairs>
  <TitlesOfParts>
    <vt:vector size="16" baseType="lpstr">
      <vt:lpstr>Aptos Display</vt:lpstr>
      <vt:lpstr>Aptos</vt:lpstr>
      <vt:lpstr>Comic Sans MS</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98</cp:revision>
  <dcterms:created xsi:type="dcterms:W3CDTF">2026-09-19T14:53:33Z</dcterms:created>
  <dcterms:modified xsi:type="dcterms:W3CDTF">2026-09-23T15:15:50Z</dcterms:modified>
</cp:coreProperties>
</file>