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75"/>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pPr>
            <a:defRPr sz="2000" b="1">
              <a:effectLst>
                <a:outerShdw blurRad="38100" dist="38100" dir="2700000" algn="tl">
                  <a:srgbClr val="000000">
                    <a:alpha val="43137"/>
                  </a:srgbClr>
                </a:outerShdw>
              </a:effectLst>
            </a:defRPr>
          </a:pPr>
          <a:r>
            <a:rPr lang="sw-KE" sz="1600" dirty="0"/>
            <a:t>Mungu anafunua ujumbe wake kwa Yesu</a:t>
          </a:r>
          <a:endParaRPr lang="es-ES" sz="16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pPr>
            <a:defRPr sz="2000" b="1">
              <a:effectLst>
                <a:outerShdw blurRad="38100" dist="38100" dir="2700000" algn="tl">
                  <a:srgbClr val="000000">
                    <a:alpha val="43137"/>
                  </a:srgbClr>
                </a:outerShdw>
              </a:effectLst>
            </a:defRPr>
          </a:pPr>
          <a:r>
            <a:rPr lang="sw-KE" sz="1600" dirty="0"/>
            <a:t>Yesu anamfunulia malaika ujumbe</a:t>
          </a:r>
          <a:endParaRPr lang="es-ES" sz="16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pPr>
            <a:defRPr sz="2000" b="1">
              <a:effectLst>
                <a:outerShdw blurRad="38100" dist="38100" dir="2700000" algn="tl">
                  <a:srgbClr val="000000">
                    <a:alpha val="43137"/>
                  </a:srgbClr>
                </a:outerShdw>
              </a:effectLst>
            </a:defRPr>
          </a:pPr>
          <a:r>
            <a:rPr lang="sw-KE" sz="1600" dirty="0"/>
            <a:t>Malaika anamfunulia Yohana, nabii, ujumbe huo</a:t>
          </a:r>
          <a:endParaRPr lang="es-ES" sz="16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pPr>
            <a:defRPr sz="2000" b="1">
              <a:effectLst>
                <a:outerShdw blurRad="38100" dist="38100" dir="2700000" algn="tl">
                  <a:srgbClr val="000000">
                    <a:alpha val="43137"/>
                  </a:srgbClr>
                </a:outerShdw>
              </a:effectLst>
            </a:defRPr>
          </a:pPr>
          <a:r>
            <a:rPr lang="sw-KE" sz="1600" dirty="0"/>
            <a:t>John anaandika ujumbe aliopokea</a:t>
          </a:r>
          <a:endParaRPr lang="es-ES" sz="16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pPr>
            <a:defRPr sz="1800" b="1">
              <a:solidFill>
                <a:srgbClr val="3399FF"/>
              </a:solidFill>
            </a:defRPr>
          </a:pPr>
          <a:r>
            <a:rPr lang="sw-KE"/>
            <a:t>Kupitia maono na ndoto (Hesabu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pPr>
            <a:defRPr sz="1800" b="1">
              <a:solidFill>
                <a:srgbClr val="CC0099"/>
              </a:solidFill>
            </a:defRPr>
          </a:pPr>
          <a:r>
            <a:rPr lang="sw-KE"/>
            <a:t>Kupitia uzoefu binafsi (1 Yohana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pPr>
            <a:defRPr sz="1800" b="1">
              <a:solidFill>
                <a:srgbClr val="009900"/>
              </a:solidFill>
            </a:defRPr>
          </a:pPr>
          <a:r>
            <a:rPr lang="sw-KE"/>
            <a:t>Kupitia utafiti wa kihistoria (Lk. 1:3). </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pPr>
            <a:defRPr sz="1800" b="1">
              <a:solidFill>
                <a:srgbClr val="C46200"/>
              </a:solidFill>
            </a:defRPr>
          </a:pPr>
          <a:r>
            <a:rPr lang="sw-KE"/>
            <a:t>Kupitia hisia za kimungu (2Pet.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pPr>
            <a:defRPr sz="1800" b="1">
              <a:solidFill>
                <a:schemeClr val="bg1"/>
              </a:solidFill>
              <a:effectLst>
                <a:outerShdw blurRad="38100" dist="38100" dir="2700000" algn="tl">
                  <a:srgbClr val="000000">
                    <a:alpha val="43137"/>
                  </a:srgbClr>
                </a:outerShdw>
              </a:effectLst>
            </a:defRPr>
          </a:pPr>
          <a:r>
            <a:rPr lang="sw-KE" dirty="0"/>
            <a:t>Kwa Adam na Hawa</a:t>
          </a:r>
          <a:br>
            <a:rPr lang="en" sz="1800" b="1" noProof="0" dirty="0">
              <a:solidFill>
                <a:schemeClr val="bg1"/>
              </a:solidFill>
              <a:effectLst>
                <a:outerShdw blurRad="38100" dist="38100" dir="2700000" algn="tl">
                  <a:srgbClr val="000000">
                    <a:alpha val="43137"/>
                  </a:srgbClr>
                </a:outerShdw>
              </a:effectLst>
            </a:rPr>
          </a:br>
          <a:r>
            <a:rPr lang="sw-KE" dirty="0"/>
            <a:t>(Mwa.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pPr>
            <a:defRPr sz="1800" b="1">
              <a:effectLst>
                <a:outerShdw blurRad="38100" dist="38100" dir="2700000" algn="tl">
                  <a:srgbClr val="000000">
                    <a:alpha val="43137"/>
                  </a:srgbClr>
                </a:outerShdw>
              </a:effectLst>
            </a:defRPr>
          </a:pPr>
          <a:r>
            <a:rPr lang="sw-KE" dirty="0"/>
            <a:t>Wakati wa kutoa amri 10 (Kum.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pPr>
            <a:defRPr sz="1800" b="1">
              <a:effectLst>
                <a:outerShdw blurRad="38100" dist="38100" dir="2700000" algn="tl">
                  <a:srgbClr val="000000">
                    <a:alpha val="43137"/>
                  </a:srgbClr>
                </a:outerShdw>
              </a:effectLst>
            </a:defRPr>
          </a:pPr>
          <a:r>
            <a:rPr lang="sw-KE" dirty="0"/>
            <a:t>Katika ubatizo wa Yesu (Mt. 3:17) </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pPr>
            <a:defRPr sz="1800" b="1">
              <a:effectLst>
                <a:outerShdw blurRad="38100" dist="38100" dir="2700000" algn="tl">
                  <a:srgbClr val="000000">
                    <a:alpha val="43137"/>
                  </a:srgbClr>
                </a:outerShdw>
              </a:effectLst>
            </a:defRPr>
          </a:pPr>
          <a:r>
            <a:rPr lang="en-US" dirty="0"/>
            <a:t>Katika </a:t>
          </a:r>
          <a:r>
            <a:rPr lang="en-US" dirty="0" err="1"/>
            <a:t>kubadilika</a:t>
          </a:r>
          <a:r>
            <a:rPr lang="en-US" dirty="0"/>
            <a:t> </a:t>
          </a:r>
          <a:r>
            <a:rPr lang="sw-KE" dirty="0"/>
            <a:t> </a:t>
          </a:r>
          <a:br>
            <a:rPr lang="en" sz="1800" b="1" noProof="0" dirty="0">
              <a:effectLst>
                <a:outerShdw blurRad="38100" dist="38100" dir="2700000" algn="tl">
                  <a:srgbClr val="000000">
                    <a:alpha val="43137"/>
                  </a:srgbClr>
                </a:outerShdw>
              </a:effectLst>
            </a:rPr>
          </a:br>
          <a:r>
            <a:rPr lang="sw-KE" dirty="0"/>
            <a:t>(Mark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pPr>
            <a:defRPr sz="2000" b="1">
              <a:effectLst>
                <a:outerShdw blurRad="38100" dist="38100" dir="2700000" algn="tl">
                  <a:srgbClr val="000000">
                    <a:alpha val="43137"/>
                  </a:srgbClr>
                </a:outerShdw>
              </a:effectLst>
            </a:defRPr>
          </a:pPr>
          <a:r>
            <a:rPr lang="sw-KE"/>
            <a:t>Ili kukumbuka matukio (Kut. 17:14 </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pPr>
            <a:defRPr sz="2000" b="1">
              <a:effectLst>
                <a:outerShdw blurRad="38100" dist="38100" dir="2700000" algn="tl">
                  <a:srgbClr val="000000">
                    <a:alpha val="43137"/>
                  </a:srgbClr>
                </a:outerShdw>
              </a:effectLst>
            </a:defRPr>
          </a:pPr>
          <a:r>
            <a:rPr lang="sw-KE"/>
            <a:t>Ili kutufundisha (Mhu.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pPr>
            <a:defRPr sz="2000" b="1">
              <a:effectLst>
                <a:outerShdw blurRad="38100" dist="38100" dir="2700000" algn="tl">
                  <a:srgbClr val="000000">
                    <a:alpha val="43137"/>
                  </a:srgbClr>
                </a:outerShdw>
              </a:effectLst>
            </a:defRPr>
          </a:pPr>
          <a:r>
            <a:rPr lang="sw-KE"/>
            <a:t>Kutualika tutubu (Yer.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pPr>
            <a:defRPr sz="2000" b="1">
              <a:effectLst>
                <a:outerShdw blurRad="38100" dist="38100" dir="2700000" algn="tl">
                  <a:srgbClr val="000000">
                    <a:alpha val="43137"/>
                  </a:srgbClr>
                </a:outerShdw>
              </a:effectLst>
            </a:defRPr>
          </a:pPr>
          <a:r>
            <a:rPr lang="sw-KE"/>
            <a:t>Ili kutupatia mifano ya kuiga au kukataa (1 Kor. 10:11</a:t>
          </a:r>
          <a:endParaRPr lang="es-ES" sz="20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pPr>
            <a:defRPr sz="2000" b="1">
              <a:effectLst>
                <a:outerShdw blurRad="38100" dist="38100" dir="2700000" algn="tl">
                  <a:srgbClr val="000000">
                    <a:alpha val="43137"/>
                  </a:srgbClr>
                </a:outerShdw>
              </a:effectLst>
            </a:defRPr>
          </a:pPr>
          <a:r>
            <a:rPr lang="sw-KE"/>
            <a:t>Ili tupate kujua yatakayotokea baadaye (Ufu.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199021"/>
          <a:ext cx="1653793" cy="1109942"/>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sz="1600" kern="1200" dirty="0"/>
            <a:t>Mungu anafunua ujumbe wake kwa Yesu</a:t>
          </a:r>
          <a:endParaRPr lang="es-ES" sz="1600" kern="1200" dirty="0">
            <a:effectLst>
              <a:outerShdw blurRad="38100" dist="38100" dir="2700000" algn="tl">
                <a:srgbClr val="000000">
                  <a:alpha val="43137"/>
                </a:srgbClr>
              </a:outerShdw>
            </a:effectLst>
          </a:endParaRPr>
        </a:p>
      </dsp:txBody>
      <dsp:txXfrm>
        <a:off x="38117" y="231530"/>
        <a:ext cx="1588775" cy="1044924"/>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199021"/>
          <a:ext cx="1653793" cy="1109942"/>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sz="1600" kern="1200" dirty="0"/>
            <a:t>Yesu anamfunulia malaika ujumbe</a:t>
          </a:r>
          <a:endParaRPr lang="es-ES" sz="1600" kern="1200" dirty="0">
            <a:effectLst>
              <a:outerShdw blurRad="38100" dist="38100" dir="2700000" algn="tl">
                <a:srgbClr val="000000">
                  <a:alpha val="43137"/>
                </a:srgbClr>
              </a:outerShdw>
            </a:effectLst>
          </a:endParaRPr>
        </a:p>
      </dsp:txBody>
      <dsp:txXfrm>
        <a:off x="1963820" y="231530"/>
        <a:ext cx="1588775" cy="1044924"/>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199021"/>
          <a:ext cx="1653793" cy="1109942"/>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sz="1600" kern="1200" dirty="0"/>
            <a:t>Malaika anamfunulia Yohana, nabii, ujumbe huo</a:t>
          </a:r>
          <a:endParaRPr lang="es-ES" sz="1600" kern="1200" dirty="0">
            <a:effectLst>
              <a:outerShdw blurRad="38100" dist="38100" dir="2700000" algn="tl">
                <a:srgbClr val="000000">
                  <a:alpha val="43137"/>
                </a:srgbClr>
              </a:outerShdw>
            </a:effectLst>
          </a:endParaRPr>
        </a:p>
      </dsp:txBody>
      <dsp:txXfrm>
        <a:off x="3889522" y="231530"/>
        <a:ext cx="1588775" cy="1044924"/>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199021"/>
          <a:ext cx="1653793" cy="1109942"/>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sz="1600" kern="1200" dirty="0"/>
            <a:t>John anaandika ujumbe aliopokea</a:t>
          </a:r>
          <a:endParaRPr lang="es-ES" sz="1600" kern="1200" dirty="0">
            <a:effectLst>
              <a:outerShdw blurRad="38100" dist="38100" dir="2700000" algn="tl">
                <a:srgbClr val="000000">
                  <a:alpha val="43137"/>
                </a:srgbClr>
              </a:outerShdw>
            </a:effectLst>
          </a:endParaRPr>
        </a:p>
      </dsp:txBody>
      <dsp:txXfrm>
        <a:off x="5815225" y="231530"/>
        <a:ext cx="1588775" cy="1044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0" numCol="1" spcCol="1270" anchor="t" anchorCtr="0">
          <a:noAutofit/>
          <a:scene3d>
            <a:camera prst="orthographicFront"/>
            <a:lightRig rig="threePt" dir="t"/>
          </a:scene3d>
          <a:sp3d extrusionH="57150">
            <a:bevelT w="38100" h="38100"/>
          </a:sp3d>
        </a:bodyPr>
        <a:lstStyle/>
        <a:p>
          <a:pPr marL="0" lvl="0" indent="0" algn="ctr" defTabSz="2889250">
            <a:lnSpc>
              <a:spcPct val="90000"/>
            </a:lnSpc>
            <a:spcBef>
              <a:spcPct val="0"/>
            </a:spcBef>
            <a:spcAft>
              <a:spcPct val="35000"/>
            </a:spcAft>
            <a:buNone/>
            <a:defRPr sz="1800" b="1">
              <a:solidFill>
                <a:srgbClr val="3399FF"/>
              </a:solidFill>
            </a:defRPr>
          </a:pPr>
          <a:r>
            <a:rPr lang="sw-KE" kern="1200"/>
            <a:t>Kupitia maono na ndoto (Hesabu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0" numCol="1" spcCol="1270" anchor="t" anchorCtr="0">
          <a:noAutofit/>
          <a:scene3d>
            <a:camera prst="orthographicFront"/>
            <a:lightRig rig="threePt" dir="t"/>
          </a:scene3d>
          <a:sp3d extrusionH="57150">
            <a:bevelT w="38100" h="38100"/>
          </a:sp3d>
        </a:bodyPr>
        <a:lstStyle/>
        <a:p>
          <a:pPr marL="0" lvl="0" indent="0" algn="ctr" defTabSz="2889250">
            <a:lnSpc>
              <a:spcPct val="90000"/>
            </a:lnSpc>
            <a:spcBef>
              <a:spcPct val="0"/>
            </a:spcBef>
            <a:spcAft>
              <a:spcPct val="35000"/>
            </a:spcAft>
            <a:buNone/>
            <a:defRPr sz="1800" b="1">
              <a:solidFill>
                <a:srgbClr val="CC0099"/>
              </a:solidFill>
            </a:defRPr>
          </a:pPr>
          <a:r>
            <a:rPr lang="sw-KE" kern="1200"/>
            <a:t>Kupitia uzoefu binafsi (1 Yohana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0" numCol="1" spcCol="1270" anchor="t" anchorCtr="0">
          <a:noAutofit/>
          <a:scene3d>
            <a:camera prst="orthographicFront"/>
            <a:lightRig rig="threePt" dir="t"/>
          </a:scene3d>
          <a:sp3d extrusionH="57150">
            <a:bevelT w="38100" h="38100"/>
          </a:sp3d>
        </a:bodyPr>
        <a:lstStyle/>
        <a:p>
          <a:pPr marL="0" lvl="0" indent="0" algn="ctr" defTabSz="2889250">
            <a:lnSpc>
              <a:spcPct val="90000"/>
            </a:lnSpc>
            <a:spcBef>
              <a:spcPct val="0"/>
            </a:spcBef>
            <a:spcAft>
              <a:spcPct val="35000"/>
            </a:spcAft>
            <a:buNone/>
            <a:defRPr sz="1800" b="1">
              <a:solidFill>
                <a:srgbClr val="009900"/>
              </a:solidFill>
            </a:defRPr>
          </a:pPr>
          <a:r>
            <a:rPr lang="sw-KE" kern="1200"/>
            <a:t>Kupitia utafiti wa kihistoria (Lk. 1:3). </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6032" tIns="256032" rIns="256032" bIns="0" numCol="1" spcCol="1270" anchor="t" anchorCtr="0">
          <a:noAutofit/>
          <a:scene3d>
            <a:camera prst="orthographicFront"/>
            <a:lightRig rig="threePt" dir="t"/>
          </a:scene3d>
          <a:sp3d extrusionH="57150">
            <a:bevelT w="38100" h="38100"/>
          </a:sp3d>
        </a:bodyPr>
        <a:lstStyle/>
        <a:p>
          <a:pPr marL="0" lvl="0" indent="0" algn="ctr" defTabSz="2889250">
            <a:lnSpc>
              <a:spcPct val="90000"/>
            </a:lnSpc>
            <a:spcBef>
              <a:spcPct val="0"/>
            </a:spcBef>
            <a:spcAft>
              <a:spcPct val="35000"/>
            </a:spcAft>
            <a:buNone/>
            <a:defRPr sz="1800" b="1">
              <a:solidFill>
                <a:srgbClr val="C46200"/>
              </a:solidFill>
            </a:defRPr>
          </a:pPr>
          <a:r>
            <a:rPr lang="sw-KE" kern="1200"/>
            <a:t>Kupitia hisia za kimungu (2Pet.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1800" b="1">
              <a:solidFill>
                <a:schemeClr val="bg1"/>
              </a:solidFill>
              <a:effectLst>
                <a:outerShdw blurRad="38100" dist="38100" dir="2700000" algn="tl">
                  <a:srgbClr val="000000">
                    <a:alpha val="43137"/>
                  </a:srgbClr>
                </a:outerShdw>
              </a:effectLst>
            </a:defRPr>
          </a:pPr>
          <a:r>
            <a:rPr lang="sw-KE" kern="1200" dirty="0"/>
            <a:t>Kwa Adam na Hawa</a:t>
          </a:r>
          <a:br>
            <a:rPr lang="en" sz="1800" b="1" kern="1200" noProof="0" dirty="0">
              <a:solidFill>
                <a:schemeClr val="bg1"/>
              </a:solidFill>
              <a:effectLst>
                <a:outerShdw blurRad="38100" dist="38100" dir="2700000" algn="tl">
                  <a:srgbClr val="000000">
                    <a:alpha val="43137"/>
                  </a:srgbClr>
                </a:outerShdw>
              </a:effectLst>
            </a:rPr>
          </a:br>
          <a:r>
            <a:rPr lang="sw-KE" kern="1200" dirty="0"/>
            <a:t>(Mwa. 2:16-17)</a:t>
          </a:r>
          <a:endParaRPr lang="es-ES" sz="1800" kern="1200" dirty="0">
            <a:solidFill>
              <a:schemeClr val="bg1"/>
            </a:solidFill>
            <a:effectLst>
              <a:outerShdw blurRad="38100" dist="38100" dir="2700000" algn="tl">
                <a:srgbClr val="000000">
                  <a:alpha val="43137"/>
                </a:srgbClr>
              </a:outerShdw>
            </a:effectLst>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1800" b="1">
              <a:effectLst>
                <a:outerShdw blurRad="38100" dist="38100" dir="2700000" algn="tl">
                  <a:srgbClr val="000000">
                    <a:alpha val="43137"/>
                  </a:srgbClr>
                </a:outerShdw>
              </a:effectLst>
            </a:defRPr>
          </a:pPr>
          <a:r>
            <a:rPr lang="sw-KE" kern="1200" dirty="0"/>
            <a:t>Wakati wa kutoa amri 10 (Kum. 4:12)</a:t>
          </a:r>
          <a:endParaRPr lang="es-ES" sz="1800" kern="1200" dirty="0">
            <a:effectLst>
              <a:outerShdw blurRad="38100" dist="38100" dir="2700000" algn="tl">
                <a:srgbClr val="000000">
                  <a:alpha val="43137"/>
                </a:srgbClr>
              </a:outerShdw>
            </a:effectLst>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1800" b="1">
              <a:effectLst>
                <a:outerShdw blurRad="38100" dist="38100" dir="2700000" algn="tl">
                  <a:srgbClr val="000000">
                    <a:alpha val="43137"/>
                  </a:srgbClr>
                </a:outerShdw>
              </a:effectLst>
            </a:defRPr>
          </a:pPr>
          <a:r>
            <a:rPr lang="sw-KE" kern="1200" dirty="0"/>
            <a:t>Katika ubatizo wa Yesu (Mt. 3:17) </a:t>
          </a:r>
          <a:endParaRPr lang="es-ES" sz="1800" kern="1200" dirty="0">
            <a:effectLst>
              <a:outerShdw blurRad="38100" dist="38100" dir="2700000" algn="tl">
                <a:srgbClr val="000000">
                  <a:alpha val="43137"/>
                </a:srgbClr>
              </a:outerShdw>
            </a:effectLst>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1800" b="1">
              <a:effectLst>
                <a:outerShdw blurRad="38100" dist="38100" dir="2700000" algn="tl">
                  <a:srgbClr val="000000">
                    <a:alpha val="43137"/>
                  </a:srgbClr>
                </a:outerShdw>
              </a:effectLst>
            </a:defRPr>
          </a:pPr>
          <a:r>
            <a:rPr lang="en-US" kern="1200" dirty="0"/>
            <a:t>Katika </a:t>
          </a:r>
          <a:r>
            <a:rPr lang="en-US" kern="1200" dirty="0" err="1"/>
            <a:t>kubadilika</a:t>
          </a:r>
          <a:r>
            <a:rPr lang="en-US" kern="1200" dirty="0"/>
            <a:t> </a:t>
          </a:r>
          <a:r>
            <a:rPr lang="sw-KE" kern="1200" dirty="0"/>
            <a:t> </a:t>
          </a:r>
          <a:br>
            <a:rPr lang="en" sz="1800" b="1" kern="1200" noProof="0" dirty="0">
              <a:effectLst>
                <a:outerShdw blurRad="38100" dist="38100" dir="2700000" algn="tl">
                  <a:srgbClr val="000000">
                    <a:alpha val="43137"/>
                  </a:srgbClr>
                </a:outerShdw>
              </a:effectLst>
            </a:rPr>
          </a:br>
          <a:r>
            <a:rPr lang="sw-KE" kern="1200" dirty="0"/>
            <a:t>(Mark 9:7)</a:t>
          </a:r>
          <a:endParaRPr lang="es-ES" sz="1800" kern="1200" dirty="0">
            <a:effectLst>
              <a:outerShdw blurRad="38100" dist="38100" dir="2700000" algn="tl">
                <a:srgbClr val="000000">
                  <a:alpha val="43137"/>
                </a:srgbClr>
              </a:outerShdw>
            </a:effectLst>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137160" rIns="256032"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kern="1200"/>
            <a:t>Ili kukumbuka matukio (Kut. 17:14 </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137160" rIns="256032"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kern="1200"/>
            <a:t>Ili kutufundisha (Mhu. 12:10).</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137160" rIns="256032"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kern="1200"/>
            <a:t>Kutualika tutubu (Yer. 36:2-3)</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137160" rIns="256032"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kern="1200"/>
            <a:t>Ili kutupatia mifano ya kuiga au kukataa (1 Kor. 10:11</a:t>
          </a:r>
          <a:endParaRPr lang="es-ES" sz="20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137160" rIns="256032"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alpha val="43137"/>
                  </a:srgbClr>
                </a:outerShdw>
              </a:effectLst>
            </a:defRPr>
          </a:pPr>
          <a:r>
            <a:rPr lang="sw-KE" kern="1200"/>
            <a:t>Ili tupate kujua yatakayotokea baadaye (Ufu. 1:19)</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18/10/2026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18/10/2026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18/10/2026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defRPr sz="6600" b="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defRPr>
            </a:pPr>
            <a:r>
              <a:rPr lang="sw-KE"/>
              <a:t>UFUNUO</a:t>
            </a:r>
          </a:p>
          <a:p>
            <a:pPr algn="ctr">
              <a:defRPr sz="6600" b="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defRPr>
            </a:pPr>
            <a:r>
              <a:rPr lang="sw-KE"/>
              <a:t>NA </a:t>
            </a:r>
          </a:p>
          <a:p>
            <a:pPr algn="ctr">
              <a:defRPr sz="6600" b="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defRPr>
            </a:pPr>
            <a:r>
              <a:rPr lang="sw-KE"/>
              <a:t>UVUVIO</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75304" y="5986016"/>
            <a:ext cx="1796527" cy="830997"/>
          </a:xfrm>
          <a:prstGeom prst="rect">
            <a:avLst/>
          </a:prstGeom>
          <a:noFill/>
        </p:spPr>
        <p:txBody>
          <a:bodyPr wrap="square">
            <a:spAutoFit/>
          </a:bodyPr>
          <a:lstStyle/>
          <a:p>
            <a:pPr>
              <a:defRPr sz="1600" b="1">
                <a:solidFill>
                  <a:schemeClr val="accent1">
                    <a:lumMod val="50000"/>
                  </a:schemeClr>
                </a:solidFill>
              </a:defRPr>
            </a:pPr>
            <a:r>
              <a:rPr lang="sw-KE" dirty="0" err="1"/>
              <a:t>Lessoni</a:t>
            </a:r>
            <a:r>
              <a:rPr lang="sw-KE" dirty="0"/>
              <a:t> ya 5 kwa ajili ya tarehe 31 Oktoba,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75450" y="1022261"/>
            <a:ext cx="4967444" cy="4431983"/>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b="1" kern="1200">
                <a:ln>
                  <a:noFill/>
                </a:ln>
                <a:solidFill>
                  <a:srgbClr val="9E3939"/>
                </a:solidFill>
                <a:effectLst/>
                <a:uLnTx/>
                <a:uFillTx/>
                <a:latin typeface="Comic Sans MS" panose="030F0702030302020204" pitchFamily="66" charset="0"/>
                <a:ea typeface="+mn-ea"/>
                <a:cs typeface="+mn-cs"/>
              </a:defRPr>
            </a:pPr>
            <a:r>
              <a:rPr lang="sw-KE" sz="2400" dirty="0"/>
              <a:t>“Ufunuo wa Yesu Kristo, ambao Mungu alimpa ili awaonyeshe watumishi wake mambo ambayo hayana budi kutukia hivi karibuni. Naye akatuma na kuonyesha kwa njia ya malaika wake kwa mtumwa wake Yohana, ambaye alitoa ushahidi kuhusu neno la Mungu na ushuhuda wa Yesu Kristo, yaani, mambo yote aliyoyaona.” </a:t>
            </a:r>
            <a:r>
              <a:rPr lang="sw-KE" sz="1800" dirty="0"/>
              <a:t>(Ufunuo 1:1-2)</a:t>
            </a:r>
            <a:endPar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a:spAutoFit/>
            <a:scene3d>
              <a:camera prst="orthographicFront"/>
              <a:lightRig rig="threePt" dir="t"/>
            </a:scene3d>
            <a:sp3d extrusionH="57150">
              <a:bevelT w="38100" h="38100"/>
            </a:sp3d>
          </a:bodyPr>
          <a:lstStyle/>
          <a:p>
            <a:pPr>
              <a:spcBef>
                <a:spcPts val="600"/>
              </a:spcBef>
              <a:defRPr sz="2000" b="1">
                <a:solidFill>
                  <a:srgbClr val="FA46B9"/>
                </a:solidFill>
              </a:defRPr>
            </a:pPr>
            <a:r>
              <a:rPr lang="sw-KE"/>
              <a:t>Ufunuo na Uvuvio:</a:t>
            </a:r>
          </a:p>
          <a:p>
            <a:pPr lvl="1">
              <a:spcBef>
                <a:spcPts val="600"/>
              </a:spcBef>
              <a:defRPr sz="2000" b="1"/>
            </a:pPr>
            <a:r>
              <a:rPr lang="sw-KE"/>
              <a:t>Ufunuo wa jumla na maalumu</a:t>
            </a:r>
            <a:endParaRPr lang="es-ES" sz="2000" b="1" dirty="0"/>
          </a:p>
          <a:p>
            <a:pPr lvl="1">
              <a:spcBef>
                <a:spcPts val="600"/>
              </a:spcBef>
              <a:defRPr sz="2000" b="1"/>
            </a:pPr>
            <a:r>
              <a:rPr lang="sw-KE"/>
              <a:t>Mchakato wa kupata uvuvio</a:t>
            </a:r>
            <a:endParaRPr lang="es-ES" sz="2000" b="1" dirty="0"/>
          </a:p>
          <a:p>
            <a:pPr>
              <a:spcBef>
                <a:spcPts val="1800"/>
              </a:spcBef>
              <a:defRPr sz="2000" b="1">
                <a:solidFill>
                  <a:srgbClr val="3E5EF9"/>
                </a:solidFill>
              </a:defRPr>
            </a:pPr>
            <a:r>
              <a:rPr lang="sw-KE"/>
              <a:t>Aina za mawasiliano ya kinabii:</a:t>
            </a:r>
          </a:p>
          <a:p>
            <a:pPr lvl="1">
              <a:spcBef>
                <a:spcPts val="600"/>
              </a:spcBef>
              <a:defRPr sz="2000" b="1"/>
            </a:pPr>
            <a:r>
              <a:rPr lang="sw-KE"/>
              <a:t>Ujumbe wa mdomo</a:t>
            </a:r>
            <a:endParaRPr lang="es-ES" sz="2000" b="1" dirty="0"/>
          </a:p>
          <a:p>
            <a:pPr lvl="1">
              <a:spcBef>
                <a:spcPts val="600"/>
              </a:spcBef>
              <a:defRPr sz="2000" b="1"/>
            </a:pPr>
            <a:r>
              <a:rPr lang="sw-KE"/>
              <a:t>Ujumbe ulioandikwa</a:t>
            </a:r>
            <a:endParaRPr lang="es-ES" sz="2000" b="1" dirty="0"/>
          </a:p>
          <a:p>
            <a:pPr lvl="1">
              <a:spcBef>
                <a:spcPts val="600"/>
              </a:spcBef>
              <a:defRPr sz="2000" b="1"/>
            </a:pPr>
            <a:r>
              <a:rPr lang="sw-KE"/>
              <a:t>Mchezo wa kuigiza, alama, mifano.</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a:spAutoFit/>
          </a:bodyPr>
          <a:lstStyle/>
          <a:p>
            <a:pPr>
              <a:spcBef>
                <a:spcPts val="600"/>
              </a:spcBef>
              <a:defRPr sz="2000" b="1"/>
            </a:pPr>
            <a:r>
              <a:rPr lang="sw-KE"/>
              <a:t>Ufunuo 1:1-2 una mfano wa jinsi Mungu anavyotufunulia ujumbe wake kupitia nabii:</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3022703366"/>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a:spAutoFit/>
          </a:bodyPr>
          <a:lstStyle/>
          <a:p>
            <a:pPr>
              <a:spcBef>
                <a:spcPts val="600"/>
              </a:spcBef>
              <a:defRPr sz="2000" b="1"/>
            </a:pPr>
            <a:r>
              <a:rPr lang="sw-KE" dirty="0"/>
              <a:t>Lakini hii si njia pekee ambayo Mungu amejifunua kwa manabii, wala si njia pekee ambayo ujumbe wa kimungu uliwasilishwa kupitia kwao. </a:t>
            </a:r>
            <a:r>
              <a:rPr lang="sw-KE" dirty="0" err="1"/>
              <a:t>Tutajifunza</a:t>
            </a:r>
            <a:r>
              <a:rPr lang="sw-KE" dirty="0"/>
              <a:t> njia mbalimbali ambazo Mungu alijifunua kwa manabii na kuwahamasisha.</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7" y="4015357"/>
            <a:ext cx="6049930" cy="1938992"/>
          </a:xfrm>
          <a:prstGeom prst="rect">
            <a:avLst/>
          </a:prstGeom>
          <a:noFill/>
        </p:spPr>
        <p:txBody>
          <a:bodyPr wrap="square">
            <a:spAutoFit/>
          </a:bodyPr>
          <a:lstStyle/>
          <a:p>
            <a:pPr algn="ctr">
              <a:defRPr sz="60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defRPr>
            </a:pPr>
            <a:r>
              <a:rPr lang="sw-KE" dirty="0"/>
              <a:t>UFUNUO NA UVUVIO</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85725"/>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defRPr sz="4400" b="1">
                <a:ln/>
              </a:defRPr>
            </a:pPr>
            <a:r>
              <a:rPr lang="sw-KE">
                <a:solidFill>
                  <a:schemeClr val="tx2">
                    <a:lumMod val="50000"/>
                    <a:lumOff val="50000"/>
                  </a:schemeClr>
                </a:solidFill>
              </a:rPr>
              <a:t>UFUNUO WA </a:t>
            </a:r>
            <a:r>
              <a:rPr lang="sw-KE">
                <a:solidFill>
                  <a:schemeClr val="accent3">
                    <a:lumMod val="75000"/>
                  </a:schemeClr>
                </a:solidFill>
              </a:rPr>
              <a:t>JUMLA NA</a:t>
            </a:r>
            <a:r>
              <a:rPr lang="sw-KE">
                <a:solidFill>
                  <a:schemeClr val="accent6">
                    <a:lumMod val="75000"/>
                  </a:schemeClr>
                </a:solidFill>
              </a:rPr>
              <a:t> </a:t>
            </a:r>
            <a:r>
              <a:rPr lang="sw-KE">
                <a:solidFill>
                  <a:schemeClr val="accent4"/>
                </a:solidFill>
              </a:rPr>
              <a:t> </a:t>
            </a:r>
            <a:r>
              <a:rPr lang="sw-KE">
                <a:solidFill>
                  <a:schemeClr val="accent3">
                    <a:lumMod val="75000"/>
                  </a:schemeClr>
                </a:solidFill>
              </a:rPr>
              <a:t>MAALUMU</a:t>
            </a:r>
            <a:endParaRPr lang="es-ES" sz="4400"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861774"/>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defRPr b="1">
                <a:effectLst>
                  <a:outerShdw blurRad="38100" dist="38100" dir="2700000" algn="tl">
                    <a:srgbClr val="000000">
                      <a:alpha val="43137"/>
                    </a:srgbClr>
                  </a:outerShdw>
                </a:effectLst>
                <a:latin typeface="Comic Sans MS" panose="030F0702030302020204" pitchFamily="66" charset="0"/>
              </a:defRPr>
            </a:pPr>
            <a:r>
              <a:rPr lang="sw-KE"/>
              <a:t>Mbingu zinatangaza utukufu wa Mungu; mbingu zinatangaza kazi ya mikono yake. </a:t>
            </a:r>
          </a:p>
          <a:p>
            <a:pPr algn="ctr">
              <a:defRPr b="1">
                <a:effectLst>
                  <a:outerShdw blurRad="38100" dist="38100" dir="2700000" algn="tl">
                    <a:srgbClr val="000000">
                      <a:alpha val="43137"/>
                    </a:srgbClr>
                  </a:outerShdw>
                </a:effectLst>
                <a:latin typeface="Comic Sans MS" panose="030F0702030302020204" pitchFamily="66" charset="0"/>
              </a:defRPr>
            </a:pPr>
            <a:r>
              <a:rPr lang="sw-KE" sz="1100"/>
              <a:t>Zaburi 19: 1</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58461"/>
            <a:ext cx="6157912" cy="861774"/>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defRPr b="1">
                <a:effectLst>
                  <a:outerShdw blurRad="38100" dist="38100" dir="2700000" algn="tl">
                    <a:srgbClr val="000000">
                      <a:alpha val="43137"/>
                    </a:srgbClr>
                  </a:outerShdw>
                </a:effectLst>
                <a:latin typeface="Comic Sans MS" panose="030F0702030302020204" pitchFamily="66" charset="0"/>
              </a:defRPr>
            </a:pPr>
            <a:r>
              <a:rPr lang="sw-KE" dirty="0"/>
              <a:t>“Akiwa nabii yupo kwenu, Mimi BWANA, hujidhihirisha kwake katika maono, huzungumza naye katika ndoto” </a:t>
            </a:r>
            <a:r>
              <a:rPr lang="sw-KE" sz="1400" dirty="0"/>
              <a:t>(Hesabu 12:6)</a:t>
            </a:r>
            <a:endParaRPr lang="en-US"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421469" cy="1077218"/>
          </a:xfrm>
          <a:prstGeom prst="rect">
            <a:avLst/>
          </a:prstGeom>
          <a:noFill/>
        </p:spPr>
        <p:txBody>
          <a:bodyPr wrap="square">
            <a:spAutoFit/>
          </a:bodyPr>
          <a:lstStyle/>
          <a:p>
            <a:pPr algn="just">
              <a:spcBef>
                <a:spcPts val="600"/>
              </a:spcBef>
              <a:defRPr sz="2000" b="1"/>
            </a:pPr>
            <a:r>
              <a:rPr lang="sw-KE" sz="1600" dirty="0"/>
              <a:t>Paulo anasema kwamba wale wanaokana kuwepo kwa Mungu "hawana udhuru," kwa maana maumbile yanafunua "sifa zake zisizoonekana zinaonekana waziwazi, […] hata nguvu yake ya milele na Uungu wake"(</a:t>
            </a:r>
            <a:r>
              <a:rPr lang="sw-KE" sz="1600" dirty="0" err="1"/>
              <a:t>Rum</a:t>
            </a:r>
            <a:r>
              <a:rPr lang="sw-KE" sz="1600" dirty="0"/>
              <a:t>. 1:20; </a:t>
            </a:r>
            <a:r>
              <a:rPr lang="sw-KE" sz="1600" dirty="0" err="1"/>
              <a:t>Zab</a:t>
            </a:r>
            <a:r>
              <a:rPr lang="sw-KE" sz="1600" dirty="0"/>
              <a:t>.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323439"/>
          </a:xfrm>
          <a:prstGeom prst="rect">
            <a:avLst/>
          </a:prstGeom>
          <a:noFill/>
        </p:spPr>
        <p:txBody>
          <a:bodyPr wrap="square">
            <a:spAutoFit/>
          </a:bodyPr>
          <a:lstStyle/>
          <a:p>
            <a:pPr algn="just">
              <a:spcBef>
                <a:spcPts val="600"/>
              </a:spcBef>
              <a:defRPr sz="2000" b="1"/>
            </a:pPr>
            <a:r>
              <a:rPr lang="sw-KE" sz="1600" dirty="0"/>
              <a:t>Kwa sababu hii, Mungu ametumia njia za moja kwa moja zaidi kujidhihirisha: ufunuo maalumu kupitia manabii na Yesu Kristo, kama ilivyoandikwa katika Biblia, Neno la Mungu (</a:t>
            </a:r>
            <a:r>
              <a:rPr lang="sw-KE" sz="1600" dirty="0" err="1"/>
              <a:t>Ebr</a:t>
            </a:r>
            <a:r>
              <a:rPr lang="sw-KE" sz="1600" dirty="0"/>
              <a:t>. 1:1-2). </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584775"/>
          </a:xfrm>
          <a:prstGeom prst="rect">
            <a:avLst/>
          </a:prstGeom>
          <a:noFill/>
        </p:spPr>
        <p:txBody>
          <a:bodyPr wrap="square">
            <a:spAutoFit/>
          </a:bodyPr>
          <a:lstStyle/>
          <a:p>
            <a:pPr>
              <a:defRPr sz="2000" b="1"/>
            </a:pPr>
            <a:r>
              <a:rPr lang="sw-KE" sz="1600" dirty="0"/>
              <a:t>Lakini asili, tangu anguko la Adamu na Hawa, pia ina matokeo ya dhambi (kuwindwa, matetemeko ya ardhi, …)</a:t>
            </a: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0" y="2534572"/>
            <a:ext cx="7421470" cy="1077218"/>
          </a:xfrm>
          <a:prstGeom prst="rect">
            <a:avLst/>
          </a:prstGeom>
          <a:noFill/>
        </p:spPr>
        <p:txBody>
          <a:bodyPr wrap="square">
            <a:spAutoFit/>
          </a:bodyPr>
          <a:lstStyle/>
          <a:p>
            <a:pPr lvl="0" algn="just">
              <a:spcBef>
                <a:spcPts val="600"/>
              </a:spcBef>
              <a:defRPr sz="2000" b="1">
                <a:solidFill>
                  <a:prstClr val="black"/>
                </a:solidFill>
              </a:defRPr>
            </a:pPr>
            <a:r>
              <a:rPr lang="sw-KE" sz="1600" dirty="0"/>
              <a:t>Tunaweza kuona jinsi Mungu alivyotabiri kuingia kwa dhambi katika nguvu ya kuzaliwa upya aliyotekeleza katika viumbe hai. </a:t>
            </a:r>
            <a:r>
              <a:rPr lang="sw-KE" sz="1600" dirty="0" err="1"/>
              <a:t>Tunapojeruhiwa</a:t>
            </a:r>
            <a:r>
              <a:rPr lang="sw-KE" sz="1600" dirty="0"/>
              <a:t>, mifumo huanza kufanya kazi ili kufunga jeraha na kuzalisha upya tishu. Na mifumo hiyo ilikuwepo tayari kabla ya jeraha kutokea!</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123825"/>
            <a:ext cx="8778242" cy="769441"/>
          </a:xfrm>
          <a:prstGeom prst="rect">
            <a:avLst/>
          </a:prstGeom>
          <a:noFill/>
        </p:spPr>
        <p:txBody>
          <a:bodyPr wrap="square">
            <a:spAutoFit/>
          </a:bodyPr>
          <a:lstStyle/>
          <a:p>
            <a:pPr algn="ctr">
              <a:defRPr sz="4400" b="1">
                <a:ln w="19050">
                  <a:solidFill>
                    <a:srgbClr val="996600"/>
                  </a:solidFill>
                  <a:prstDash val="solid"/>
                </a:ln>
                <a:solidFill>
                  <a:schemeClr val="bg1"/>
                </a:solidFill>
                <a:effectLst>
                  <a:outerShdw dist="38100" dir="2700000" algn="bl" rotWithShape="0">
                    <a:srgbClr val="7E5400"/>
                  </a:outerShdw>
                </a:effectLst>
              </a:defRPr>
            </a:pPr>
            <a:r>
              <a:rPr lang="sw-KE"/>
              <a:t>MCHAKATO WA UVUVIO</a:t>
            </a:r>
            <a:endParaRPr lang="es-ES" sz="4400" b="1" dirty="0">
              <a:ln w="19050">
                <a:solidFill>
                  <a:srgbClr val="996600"/>
                </a:solidFill>
                <a:prstDash val="solid"/>
              </a:ln>
              <a:solidFill>
                <a:schemeClr val="bg1"/>
              </a:solidFill>
              <a:effectLst>
                <a:outerShdw dist="38100" dir="2700000" algn="bl" rotWithShape="0">
                  <a:srgbClr val="7E5400"/>
                </a:outerShdw>
              </a:effectLst>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1" y="523457"/>
            <a:ext cx="8778241" cy="861774"/>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3">
                    <a:lumMod val="75000"/>
                  </a:schemeClr>
                </a:solidFill>
                <a:latin typeface="Comic Sans MS" panose="030F0702030302020204" pitchFamily="66" charset="0"/>
              </a:defRPr>
            </a:pPr>
            <a:r>
              <a:rPr lang="sw-KE" dirty="0"/>
              <a:t>"Kila Andiko, lenye pumzi ya Mungu, lafaa kwa mafundisho, na kwa kuwaonya watu makosa yao, na kwa kuwaongoza, na kwa kuwaadibisha katika haki.“</a:t>
            </a:r>
          </a:p>
          <a:p>
            <a:pPr algn="ctr">
              <a:defRPr b="1">
                <a:solidFill>
                  <a:schemeClr val="accent3">
                    <a:lumMod val="75000"/>
                  </a:schemeClr>
                </a:solidFill>
                <a:latin typeface="Comic Sans MS" panose="030F0702030302020204" pitchFamily="66" charset="0"/>
              </a:defRPr>
            </a:pPr>
            <a:r>
              <a:rPr lang="sw-KE" sz="1400" dirty="0"/>
              <a:t>(2 Timotheo 3:16)</a:t>
            </a:r>
            <a:endParaRPr lang="en-US"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1015663"/>
          </a:xfrm>
          <a:prstGeom prst="rect">
            <a:avLst/>
          </a:prstGeom>
          <a:noFill/>
        </p:spPr>
        <p:txBody>
          <a:bodyPr wrap="square">
            <a:spAutoFit/>
          </a:bodyPr>
          <a:lstStyle/>
          <a:p>
            <a:pPr>
              <a:spcBef>
                <a:spcPts val="600"/>
              </a:spcBef>
              <a:defRPr sz="2000" b="1"/>
            </a:pPr>
            <a:r>
              <a:rPr lang="sw-KE"/>
              <a:t>Kwa karne nyingi, matendo na ujumbe wa Mungu yalipitishwa kwa njia ya mdomo, hadi Mungu alipompa Musa msukumo wa kuandika matendo na maneno haya kwa maandishi.</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483622104"/>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268230"/>
            <a:ext cx="8645332" cy="1323439"/>
          </a:xfrm>
          <a:prstGeom prst="rect">
            <a:avLst/>
          </a:prstGeom>
          <a:noFill/>
        </p:spPr>
        <p:txBody>
          <a:bodyPr wrap="square">
            <a:spAutoFit/>
          </a:bodyPr>
          <a:lstStyle/>
          <a:p>
            <a:pPr>
              <a:spcBef>
                <a:spcPts val="600"/>
              </a:spcBef>
              <a:defRPr sz="2000" b="1"/>
            </a:pPr>
            <a:r>
              <a:rPr lang="sw-KE" dirty="0"/>
              <a:t>Kuanzia wakati huo, ujumbe ambao Mungu alitaka kuhifadhi uliandikwa na watu "walioongozwa na Roho," yaani, walioongozwa na Roho Mtakatifu (2 Petro 1:21). Hii inafanya Biblia kuwa kitabu cha </a:t>
            </a:r>
            <a:r>
              <a:rPr lang="sw-KE" dirty="0" err="1"/>
              <a:t>kipekee</a:t>
            </a:r>
            <a:r>
              <a:rPr lang="sw-KE" dirty="0"/>
              <a:t>, chenye ufunuo kamili wa kimungu.</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591669"/>
            <a:ext cx="7006248" cy="400110"/>
          </a:xfrm>
          <a:prstGeom prst="rect">
            <a:avLst/>
          </a:prstGeom>
          <a:noFill/>
        </p:spPr>
        <p:txBody>
          <a:bodyPr wrap="square">
            <a:spAutoFit/>
          </a:bodyPr>
          <a:lstStyle/>
          <a:p>
            <a:pPr lvl="0">
              <a:spcBef>
                <a:spcPts val="600"/>
              </a:spcBef>
              <a:defRPr sz="2000" b="1">
                <a:solidFill>
                  <a:prstClr val="black"/>
                </a:solidFill>
              </a:defRPr>
            </a:pPr>
            <a:r>
              <a:rPr lang="sw-KE" dirty="0"/>
              <a:t>Mchakato huu wa kupata msukumo ulikuwa wa aina gani?</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defRPr sz="54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defRPr>
            </a:pPr>
            <a:r>
              <a:rPr lang="sw-KE"/>
              <a:t>AINA ZA MAWASILIANO YA KINABII</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defRPr sz="4400" b="1">
                <a:ln w="6600">
                  <a:solidFill>
                    <a:schemeClr val="accent3"/>
                  </a:solidFill>
                  <a:prstDash val="solid"/>
                </a:ln>
                <a:solidFill>
                  <a:srgbClr val="FFFFFF"/>
                </a:solidFill>
                <a:effectLst>
                  <a:outerShdw dist="38100" dir="2700000" algn="tl" rotWithShape="0">
                    <a:schemeClr val="accent3">
                      <a:lumMod val="60000"/>
                      <a:lumOff val="40000"/>
                    </a:schemeClr>
                  </a:outerShdw>
                </a:effectLst>
              </a:defRPr>
            </a:pPr>
            <a:r>
              <a:rPr lang="sw-KE"/>
              <a:t>UJUMBE WA MANENO</a:t>
            </a:r>
            <a:endPar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1138773"/>
          </a:xfrm>
          <a:prstGeom prst="rect">
            <a:avLst/>
          </a:prstGeom>
          <a:noFill/>
        </p:spPr>
        <p:txBody>
          <a:bodyPr wrap="square">
            <a:spAutoFit/>
          </a:bodyPr>
          <a:lstStyle/>
          <a:p>
            <a:pPr algn="ctr">
              <a:defRPr b="1">
                <a:solidFill>
                  <a:srgbClr val="FFFF99"/>
                </a:solidFill>
                <a:effectLst>
                  <a:outerShdw blurRad="38100" dist="38100" dir="2700000" algn="tl">
                    <a:srgbClr val="000000">
                      <a:alpha val="43137"/>
                    </a:srgbClr>
                  </a:outerShdw>
                </a:effectLst>
                <a:latin typeface="Comic Sans MS" panose="030F0702030302020204" pitchFamily="66" charset="0"/>
              </a:defRPr>
            </a:pPr>
            <a:r>
              <a:rPr lang="sw-KE"/>
              <a:t>“Akawaweka Walawi katika hekalu la BWANA wakiwa na matari, vinubi na vinanda kwa njia iliyoamriwa na Daudi na Gadi mwonaji wa mfalme na nabii Nathani; hili liliamriwa na BWANA kupitia manabii wake. Basi Walawi wakasimama tayari wakiwa na vyombo vya Daudi, na makuhani wakiwa na tarumbeta zao.”</a:t>
            </a:r>
          </a:p>
          <a:p>
            <a:pPr algn="ctr">
              <a:defRPr sz="1400" b="1">
                <a:solidFill>
                  <a:srgbClr val="FFFF99"/>
                </a:solidFill>
                <a:effectLst>
                  <a:outerShdw blurRad="38100" dist="38100" dir="2700000" algn="tl">
                    <a:srgbClr val="000000">
                      <a:alpha val="43137"/>
                    </a:srgbClr>
                  </a:outerShdw>
                </a:effectLst>
                <a:latin typeface="Comic Sans MS" panose="030F0702030302020204" pitchFamily="66" charset="0"/>
              </a:defRPr>
            </a:pPr>
            <a:r>
              <a:rPr lang="sw-KE"/>
              <a:t>(2 Mambo ya Nyakati 29:25)</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707886"/>
          </a:xfrm>
          <a:prstGeom prst="rect">
            <a:avLst/>
          </a:prstGeom>
          <a:noFill/>
        </p:spPr>
        <p:txBody>
          <a:bodyPr wrap="square">
            <a:spAutoFit/>
          </a:bodyPr>
          <a:lstStyle/>
          <a:p>
            <a:pPr>
              <a:spcBef>
                <a:spcPts val="600"/>
              </a:spcBef>
              <a:defRPr sz="2000" b="1"/>
            </a:pPr>
            <a:r>
              <a:rPr lang="sw-KE"/>
              <a:t>Kwa upande wao, manabii walipitisha kwa mdomo maneno yaliyofikishwa na Mungu, wakisema waziwazi hivi: “Yehova asema hivi” (Amu. 6:8). Ujumbe huu—kama ilivyokuwa kwa Nuhu—haukuandikwa kila wakati.</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1966401462"/>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pPr>
              <a:defRPr sz="2000" b="1"/>
            </a:pPr>
            <a:r>
              <a:rPr lang="sw-KE"/>
              <a:t>Mungu amezungumza moja kwa moja na wanadamu mara nne:</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1938992"/>
          </a:xfrm>
          <a:prstGeom prst="rect">
            <a:avLst/>
          </a:prstGeom>
          <a:noFill/>
        </p:spPr>
        <p:txBody>
          <a:bodyPr wrap="square">
            <a:spAutoFit/>
          </a:bodyPr>
          <a:lstStyle/>
          <a:p>
            <a:pPr algn="just">
              <a:spcBef>
                <a:spcPts val="600"/>
              </a:spcBef>
              <a:defRPr sz="2000" b="1"/>
            </a:pPr>
            <a:r>
              <a:rPr lang="sw-KE" dirty="0"/>
              <a:t>Tunajua tu maneno ya manabii wengi kupitia maandishi ya wengine, lakini walikuwa na mamlaka sawa na wale walioacha ujumbe wao kwa njia ya maandishi. Miongoni mwao ni </a:t>
            </a:r>
            <a:r>
              <a:rPr lang="sw-KE" dirty="0" err="1"/>
              <a:t>Nathani</a:t>
            </a:r>
            <a:r>
              <a:rPr lang="sw-KE" dirty="0"/>
              <a:t>, Eliya, Elisha, na Yohana Mbatizaji.</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defRPr sz="4400" b="1">
                <a:ln w="22225">
                  <a:noFill/>
                  <a:prstDash val="solid"/>
                </a:ln>
                <a:solidFill>
                  <a:srgbClr val="FFFFAF"/>
                </a:solidFill>
                <a:effectLst>
                  <a:outerShdw blurRad="50800" dist="50800" dir="5400000" algn="ctr" rotWithShape="0">
                    <a:schemeClr val="tx1"/>
                  </a:outerShdw>
                </a:effectLst>
              </a:defRPr>
            </a:pPr>
            <a:r>
              <a:rPr lang="sw-KE"/>
              <a:t>UJUMBE WA MAANDISHI</a:t>
            </a:r>
            <a:endParaRPr lang="es-ES" sz="4400" b="1" spc="600" dirty="0">
              <a:ln w="22225">
                <a:noFill/>
                <a:prstDash val="solid"/>
              </a:ln>
              <a:solidFill>
                <a:srgbClr val="FFFFAF"/>
              </a:solidFill>
              <a:effectLst>
                <a:outerShdw blurRad="50800" dist="50800" dir="5400000" algn="ctr" rotWithShape="0">
                  <a:schemeClr val="tx1"/>
                </a:outerShdw>
              </a:effectLst>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1" y="641925"/>
            <a:ext cx="12192000" cy="369332"/>
          </a:xfrm>
          <a:prstGeom prst="rect">
            <a:avLst/>
          </a:prstGeom>
          <a:noFill/>
        </p:spPr>
        <p:txBody>
          <a:bodyPr wrap="square">
            <a:spAutoFit/>
          </a:bodyPr>
          <a:lstStyle/>
          <a:p>
            <a:pPr algn="ctr">
              <a:defRPr b="1">
                <a:solidFill>
                  <a:srgbClr val="EEC3F5"/>
                </a:solidFill>
                <a:effectLst>
                  <a:outerShdw blurRad="38100" dist="38100" dir="2700000" algn="tl">
                    <a:srgbClr val="000000">
                      <a:alpha val="43137"/>
                    </a:srgbClr>
                  </a:outerShdw>
                </a:effectLst>
                <a:latin typeface="Comic Sans MS" panose="030F0702030302020204" pitchFamily="66" charset="0"/>
              </a:defRPr>
            </a:pPr>
            <a:r>
              <a:rPr lang="sw-KE" dirty="0"/>
              <a:t>“Kisha Bwana akamwambia Musa, ‘Andika haya katika kitabu ili yawe ukumbusho’ ” </a:t>
            </a:r>
            <a:r>
              <a:rPr lang="sw-KE" sz="1400" dirty="0"/>
              <a:t>(Kutoka 17:14a)</a:t>
            </a:r>
            <a:endParaRPr lang="en-U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a:spAutoFit/>
          </a:bodyPr>
          <a:lstStyle/>
          <a:p>
            <a:pPr>
              <a:spcBef>
                <a:spcPts val="600"/>
              </a:spcBef>
              <a:defRPr sz="2000" b="1"/>
            </a:pPr>
            <a:r>
              <a:rPr lang="sw-KE"/>
              <a:t>Baadhi ya sababu za Mungu kuamua kuandika ujumbe Wake zilikuwa zipi?</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68763606"/>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a:spAutoFit/>
          </a:bodyPr>
          <a:lstStyle/>
          <a:p>
            <a:pPr algn="just">
              <a:spcBef>
                <a:spcPts val="600"/>
              </a:spcBef>
              <a:defRPr sz="2000" b="1"/>
            </a:pPr>
            <a:r>
              <a:rPr lang="sw-KE" dirty="0"/>
              <a:t>Katika Biblia, manabii walionyesha hisia zao wenyewe za kibinadamu, na pia hisia za watu wengine. Ina mashairi, masimulizi ya kihistoria na mahubiri yaliyoandikwa. Wakati mwingine inajumuisha nukuu kutoka kwa waandishi wasio wa Biblia au amri kutoka kwa wafalme wa </a:t>
            </a:r>
            <a:r>
              <a:rPr lang="sw-KE" dirty="0" err="1"/>
              <a:t>kipagani</a:t>
            </a:r>
            <a:r>
              <a:rPr lang="sw-KE" dirty="0"/>
              <a:t>.</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lvl="0" algn="just">
              <a:spcBef>
                <a:spcPts val="600"/>
              </a:spcBef>
              <a:defRPr sz="2000" b="1">
                <a:solidFill>
                  <a:prstClr val="black"/>
                </a:solidFill>
              </a:defRPr>
            </a:pPr>
            <a:r>
              <a:rPr lang="sw-KE" dirty="0"/>
              <a:t>Hata hivyo, hakuna viwango vya uongozi wa Mungu ndani ya Biblia. Iwe inarekodi mahubiri, matukio, au unabii, yote </a:t>
            </a:r>
            <a:r>
              <a:rPr lang="sw-KE" dirty="0" err="1"/>
              <a:t>yalivuviiwa</a:t>
            </a:r>
            <a:r>
              <a:rPr lang="sw-KE" dirty="0"/>
              <a:t> na Mungu na </a:t>
            </a:r>
            <a:r>
              <a:rPr lang="sw-KE" dirty="0" err="1"/>
              <a:t>hutupelekea</a:t>
            </a:r>
            <a:r>
              <a:rPr lang="sw-KE" dirty="0"/>
              <a:t> ujumbe wake kwa uaminifu katika nyakati zote (2 </a:t>
            </a:r>
            <a:r>
              <a:rPr lang="sw-KE" dirty="0" err="1"/>
              <a:t>Tim</a:t>
            </a:r>
            <a:r>
              <a:rPr lang="sw-KE" dirty="0"/>
              <a:t>. 3:16-17). </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defRPr sz="4000" b="1">
                <a:ln/>
                <a:solidFill>
                  <a:schemeClr val="accent1">
                    <a:lumMod val="75000"/>
                  </a:schemeClr>
                </a:solidFill>
              </a:defRPr>
            </a:pPr>
            <a:r>
              <a:rPr lang="sw-KE"/>
              <a:t>MAIGIZO, ALAMA, MIFANO</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defRPr b="1">
                <a:solidFill>
                  <a:schemeClr val="accent3">
                    <a:lumMod val="75000"/>
                  </a:schemeClr>
                </a:solidFill>
                <a:latin typeface="Comic Sans MS" panose="030F0702030302020204" pitchFamily="66" charset="0"/>
              </a:defRPr>
            </a:pPr>
            <a:r>
              <a:rPr lang="sw-KE"/>
              <a:t>“Nimesema pia kwa njia ya manabii, nami nimezifanya njozi nyingi; nimefanya mifano kwa njia ya ushuhuda wa manabii” </a:t>
            </a:r>
            <a:r>
              <a:rPr lang="sw-KE" sz="1400"/>
              <a:t>(Hosea 12:10)</a:t>
            </a:r>
            <a:endParaRPr lang="en-U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6324" cy="1015663"/>
          </a:xfrm>
          <a:prstGeom prst="rect">
            <a:avLst/>
          </a:prstGeom>
          <a:noFill/>
        </p:spPr>
        <p:txBody>
          <a:bodyPr wrap="square">
            <a:spAutoFit/>
          </a:bodyPr>
          <a:lstStyle/>
          <a:p>
            <a:pPr>
              <a:spcBef>
                <a:spcPts val="600"/>
              </a:spcBef>
              <a:defRPr sz="2000" b="1"/>
            </a:pPr>
            <a:r>
              <a:rPr lang="sw-KE" dirty="0"/>
              <a:t>Mbali na masimulizi ya kihistoria, methali, mashairi, au hotuba, Biblia ina ujumbe mwingi unaowasilishwa kupitia maigizo, alama, na mifano.</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spcBef>
                <a:spcPts val="600"/>
              </a:spcBef>
              <a:defRPr sz="2000" b="1">
                <a:solidFill>
                  <a:schemeClr val="accent3">
                    <a:lumMod val="75000"/>
                  </a:schemeClr>
                </a:solidFill>
              </a:defRPr>
            </a:pPr>
            <a:r>
              <a:rPr lang="sw-KE"/>
              <a:t>MAIGIZO</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0060" y="2225535"/>
            <a:ext cx="6211874" cy="1015663"/>
          </a:xfrm>
          <a:prstGeom prst="rect">
            <a:avLst/>
          </a:prstGeom>
          <a:noFill/>
        </p:spPr>
        <p:txBody>
          <a:bodyPr wrap="square">
            <a:spAutoFit/>
            <a:scene3d>
              <a:camera prst="orthographicFront"/>
              <a:lightRig rig="threePt" dir="t"/>
            </a:scene3d>
            <a:sp3d extrusionH="57150">
              <a:bevelT w="38100" h="38100"/>
            </a:sp3d>
          </a:bodyPr>
          <a:lstStyle/>
          <a:p>
            <a:pPr algn="just">
              <a:spcBef>
                <a:spcPts val="600"/>
              </a:spcBef>
              <a:defRPr sz="2000" b="1"/>
            </a:pPr>
            <a:r>
              <a:rPr lang="sw-KE" dirty="0">
                <a:solidFill>
                  <a:schemeClr val="accent3"/>
                </a:solidFill>
              </a:rPr>
              <a:t>Ezekieli 4:1-8</a:t>
            </a:r>
            <a:r>
              <a:rPr lang="sw-KE" dirty="0"/>
              <a:t>. Mungu alimwomba Ezekieli </a:t>
            </a:r>
            <a:r>
              <a:rPr lang="sw-KE" dirty="0" err="1"/>
              <a:t>atengeneze</a:t>
            </a:r>
            <a:r>
              <a:rPr lang="sw-KE" dirty="0"/>
              <a:t> kielelezo cha Yerusalemu ili kuwakilisha kuzingirwa na kuanguka kwa jiji hilo.</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245693"/>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defRPr sz="2000" b="1"/>
            </a:pPr>
            <a:r>
              <a:rPr lang="sw-KE" dirty="0">
                <a:solidFill>
                  <a:schemeClr val="accent1"/>
                </a:solidFill>
              </a:rPr>
              <a:t>1 Wafalme 20:37-42 </a:t>
            </a:r>
            <a:r>
              <a:rPr lang="sw-KE" dirty="0"/>
              <a:t>. Nabii anamwomba mwingine ampigie na kujifanya amejeruhiwa vitani ili kukemea dhambi ya Ahabu.</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235614"/>
            <a:ext cx="6208147" cy="1015663"/>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sz="2000" b="1"/>
            </a:pPr>
            <a:r>
              <a:rPr lang="sw-KE" dirty="0">
                <a:solidFill>
                  <a:srgbClr val="CC9900">
                    <a:lumMod val="75000"/>
                  </a:srgbClr>
                </a:solidFill>
              </a:rPr>
              <a:t>Hosea</a:t>
            </a:r>
            <a:r>
              <a:rPr lang="sw-KE" kern="1200" dirty="0">
                <a:ln>
                  <a:noFill/>
                </a:ln>
                <a:solidFill>
                  <a:srgbClr val="CC9900">
                    <a:lumMod val="75000"/>
                  </a:srgbClr>
                </a:solidFill>
                <a:effectLst/>
                <a:uLnTx/>
                <a:uFillTx/>
                <a:latin typeface="Aptos" panose="02110004020202020204"/>
                <a:ea typeface="+mn-ea"/>
                <a:cs typeface="+mn-cs"/>
              </a:rPr>
              <a:t> 1:2-9</a:t>
            </a:r>
            <a:r>
              <a:rPr lang="sw-KE" kern="1200" dirty="0">
                <a:ln>
                  <a:noFill/>
                </a:ln>
                <a:solidFill>
                  <a:prstClr val="black"/>
                </a:solidFill>
                <a:effectLst/>
                <a:uLnTx/>
                <a:uFillTx/>
                <a:latin typeface="Aptos" panose="02110004020202020204"/>
                <a:ea typeface="+mn-ea"/>
                <a:cs typeface="+mn-cs"/>
              </a:rPr>
              <a:t>. </a:t>
            </a:r>
            <a:r>
              <a:rPr lang="sw-KE" dirty="0">
                <a:solidFill>
                  <a:prstClr val="black"/>
                </a:solidFill>
              </a:rPr>
              <a:t>Mungu alimwamuru Hosea </a:t>
            </a:r>
            <a:r>
              <a:rPr lang="sw-KE" dirty="0" err="1">
                <a:solidFill>
                  <a:prstClr val="black"/>
                </a:solidFill>
              </a:rPr>
              <a:t>amwoe</a:t>
            </a:r>
            <a:r>
              <a:rPr lang="sw-KE" dirty="0">
                <a:solidFill>
                  <a:prstClr val="black"/>
                </a:solidFill>
              </a:rPr>
              <a:t> mwanamke mzinzi ili kuwakilisha ukosefu wa uaminifu wa Israeli.</a:t>
            </a:r>
            <a:endParaRPr lang="sw-KE" dirty="0">
              <a:solidFill>
                <a:srgbClr val="CC9900">
                  <a:lumMod val="75000"/>
                </a:srgbClr>
              </a:solidFill>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255771"/>
            <a:ext cx="5322777" cy="1631216"/>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sz="2000" b="1"/>
            </a:pPr>
            <a:r>
              <a:rPr lang="sw-KE" dirty="0">
                <a:solidFill>
                  <a:srgbClr val="0099CC"/>
                </a:solidFill>
              </a:rPr>
              <a:t>Jeremiah</a:t>
            </a:r>
            <a:r>
              <a:rPr lang="sw-KE" kern="1200" dirty="0">
                <a:ln>
                  <a:noFill/>
                </a:ln>
                <a:solidFill>
                  <a:srgbClr val="0099CC"/>
                </a:solidFill>
                <a:effectLst/>
                <a:uLnTx/>
                <a:uFillTx/>
                <a:latin typeface="Aptos" panose="02110004020202020204"/>
              </a:rPr>
              <a:t> 13:1-11</a:t>
            </a:r>
            <a:r>
              <a:rPr lang="sw-KE" kern="1200" dirty="0">
                <a:ln>
                  <a:noFill/>
                </a:ln>
                <a:solidFill>
                  <a:prstClr val="black"/>
                </a:solidFill>
                <a:effectLst/>
                <a:uLnTx/>
                <a:uFillTx/>
                <a:latin typeface="Aptos" panose="02110004020202020204"/>
              </a:rPr>
              <a:t>. </a:t>
            </a:r>
            <a:r>
              <a:rPr lang="sw-KE" dirty="0">
                <a:solidFill>
                  <a:prstClr val="black"/>
                </a:solidFill>
              </a:rPr>
              <a:t>Kwa amri ya Mungu, Yeremia alinunua mkanda na kuuficha. Baadaye, Mungu alimwambia arudi kuichukua ili kuonyesha hali ya maadili ya Yerusalemu.</a:t>
            </a:r>
            <a:endParaRPr lang="sw-KE" dirty="0">
              <a:solidFill>
                <a:srgbClr val="0099CC"/>
              </a:solidFill>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sw-KE"/>
              <a:t>MAIGIZO, ALAMA, MIFANO</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sw-KE"/>
              <a:t>ISHARA</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defRPr sz="2000" b="1"/>
            </a:pPr>
            <a:r>
              <a:rPr lang="sw-KE" dirty="0">
                <a:solidFill>
                  <a:srgbClr val="2F3195"/>
                </a:solidFill>
              </a:rPr>
              <a:t>Kutoka 25:8</a:t>
            </a:r>
            <a:r>
              <a:rPr lang="sw-KE" dirty="0"/>
              <a:t>. Makuhani, patakatifu, na huduma zake ni ishara za kuelezea kwa kina Mpango wa Ukombozi.</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sw-KE"/>
              <a:t>MIFANO</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87035"/>
            <a:ext cx="5747584" cy="707886"/>
          </a:xfrm>
          <a:prstGeom prst="rect">
            <a:avLst/>
          </a:prstGeom>
          <a:noFill/>
        </p:spPr>
        <p:txBody>
          <a:bodyPr wrap="square">
            <a:spAutoFit/>
            <a:scene3d>
              <a:camera prst="orthographicFront"/>
              <a:lightRig rig="threePt" dir="t"/>
            </a:scene3d>
            <a:sp3d extrusionH="57150">
              <a:bevelT w="38100" h="38100"/>
            </a:sp3d>
          </a:bodyPr>
          <a:lstStyle/>
          <a:p>
            <a:pPr>
              <a:spcBef>
                <a:spcPts val="600"/>
              </a:spcBef>
              <a:defRPr sz="2000" b="1"/>
            </a:pPr>
            <a:r>
              <a:rPr lang="sw-KE">
                <a:solidFill>
                  <a:schemeClr val="accent1">
                    <a:lumMod val="75000"/>
                  </a:schemeClr>
                </a:solidFill>
              </a:rPr>
              <a:t>Isaya 5:1-7 </a:t>
            </a:r>
            <a:r>
              <a:rPr lang="sw-KE"/>
              <a:t>. Manabii walitumia mifano kuwasihi watu watafakari juu ya hali yao ya kiroho.</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sz="2000" b="1"/>
            </a:pPr>
            <a:r>
              <a:rPr lang="sw-KE" dirty="0">
                <a:solidFill>
                  <a:srgbClr val="BEA60B"/>
                </a:solidFill>
              </a:rPr>
              <a:t>Yohana</a:t>
            </a:r>
            <a:r>
              <a:rPr lang="sw-KE" kern="1200" dirty="0">
                <a:ln>
                  <a:noFill/>
                </a:ln>
                <a:solidFill>
                  <a:srgbClr val="BEA60B"/>
                </a:solidFill>
                <a:effectLst/>
                <a:uLnTx/>
                <a:uFillTx/>
                <a:latin typeface="Aptos" panose="02110004020202020204"/>
                <a:ea typeface="+mn-ea"/>
                <a:cs typeface="+mn-cs"/>
              </a:rPr>
              <a:t> 15:1</a:t>
            </a:r>
            <a:r>
              <a:rPr lang="sw-KE" kern="1200" dirty="0">
                <a:ln>
                  <a:noFill/>
                </a:ln>
                <a:solidFill>
                  <a:prstClr val="black"/>
                </a:solidFill>
                <a:effectLst/>
                <a:uLnTx/>
                <a:uFillTx/>
                <a:latin typeface="Aptos" panose="02110004020202020204"/>
                <a:ea typeface="+mn-ea"/>
                <a:cs typeface="+mn-cs"/>
              </a:rPr>
              <a:t>. Yesu alitumia </a:t>
            </a:r>
            <a:r>
              <a:rPr lang="sw-KE" dirty="0">
                <a:solidFill>
                  <a:prstClr val="black"/>
                </a:solidFill>
                <a:latin typeface="Aptos" panose="02110004020202020204"/>
              </a:rPr>
              <a:t>ishara kama nuru, mzabibu, mchungaji mwema... kuelezea utume wake</a:t>
            </a:r>
            <a:endParaRPr lang="sw-KE" dirty="0">
              <a:solidFill>
                <a:srgbClr val="BEA60B"/>
              </a:solidFill>
            </a:endParaRP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432720"/>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sz="2000" b="1"/>
            </a:pPr>
            <a:r>
              <a:rPr lang="sw-KE" dirty="0">
                <a:solidFill>
                  <a:srgbClr val="CC0000"/>
                </a:solidFill>
              </a:rPr>
              <a:t>Ufunuo</a:t>
            </a:r>
            <a:r>
              <a:rPr lang="sw-KE" kern="1200" dirty="0">
                <a:ln>
                  <a:noFill/>
                </a:ln>
                <a:solidFill>
                  <a:srgbClr val="CC0000"/>
                </a:solidFill>
                <a:effectLst/>
                <a:uLnTx/>
                <a:uFillTx/>
                <a:latin typeface="Aptos" panose="02110004020202020204"/>
                <a:ea typeface="+mn-ea"/>
                <a:cs typeface="+mn-cs"/>
              </a:rPr>
              <a:t> 13:2</a:t>
            </a:r>
            <a:r>
              <a:rPr lang="sw-KE" kern="1200" dirty="0">
                <a:ln>
                  <a:noFill/>
                </a:ln>
                <a:solidFill>
                  <a:prstClr val="black"/>
                </a:solidFill>
                <a:effectLst/>
                <a:uLnTx/>
                <a:uFillTx/>
                <a:latin typeface="Aptos" panose="02110004020202020204"/>
                <a:ea typeface="+mn-ea"/>
                <a:cs typeface="+mn-cs"/>
              </a:rPr>
              <a:t>. </a:t>
            </a:r>
            <a:r>
              <a:rPr lang="sw-KE" dirty="0">
                <a:solidFill>
                  <a:prstClr val="black"/>
                </a:solidFill>
              </a:rPr>
              <a:t>Danieli </a:t>
            </a:r>
            <a:r>
              <a:rPr lang="sw-KE" dirty="0" err="1">
                <a:solidFill>
                  <a:prstClr val="black"/>
                </a:solidFill>
              </a:rPr>
              <a:t>and</a:t>
            </a:r>
            <a:r>
              <a:rPr lang="sw-KE" dirty="0">
                <a:solidFill>
                  <a:prstClr val="black"/>
                </a:solidFill>
              </a:rPr>
              <a:t> Ufunuo hutumia ishara (kama wanyama, pembe, ...) kuwakilisha kweli za kihistoria</a:t>
            </a:r>
            <a:endParaRPr lang="sw-KE" dirty="0">
              <a:solidFill>
                <a:srgbClr val="CC0000"/>
              </a:solidFill>
            </a:endParaRP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sz="2000" b="1"/>
            </a:pPr>
            <a:r>
              <a:rPr lang="sw-KE" dirty="0">
                <a:solidFill>
                  <a:srgbClr val="339933"/>
                </a:solidFill>
              </a:rPr>
              <a:t>Mathayo</a:t>
            </a:r>
            <a:r>
              <a:rPr lang="sw-KE" kern="1200" dirty="0">
                <a:ln>
                  <a:noFill/>
                </a:ln>
                <a:solidFill>
                  <a:srgbClr val="339933"/>
                </a:solidFill>
                <a:effectLst/>
                <a:uLnTx/>
                <a:uFillTx/>
                <a:latin typeface="Aptos" panose="02110004020202020204"/>
                <a:ea typeface="+mn-ea"/>
                <a:cs typeface="+mn-cs"/>
              </a:rPr>
              <a:t> 13:5</a:t>
            </a:r>
            <a:r>
              <a:rPr lang="sw-KE" kern="1200" dirty="0">
                <a:ln>
                  <a:noFill/>
                </a:ln>
                <a:solidFill>
                  <a:prstClr val="black"/>
                </a:solidFill>
                <a:effectLst/>
                <a:uLnTx/>
                <a:uFillTx/>
                <a:latin typeface="Aptos" panose="02110004020202020204"/>
                <a:ea typeface="+mn-ea"/>
                <a:cs typeface="+mn-cs"/>
              </a:rPr>
              <a:t>. </a:t>
            </a:r>
            <a:r>
              <a:rPr lang="sw-KE" dirty="0">
                <a:solidFill>
                  <a:prstClr val="black"/>
                </a:solidFill>
              </a:rPr>
              <a:t>Yesu alitumia sana mifano kufundisha kweli za kiroho.</a:t>
            </a:r>
            <a:endParaRPr lang="sw-KE" dirty="0">
              <a:solidFill>
                <a:srgbClr val="339933"/>
              </a:solidFill>
            </a:endParaRP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1111835"/>
            <a:ext cx="9044299" cy="4524315"/>
          </a:xfrm>
          <a:prstGeom prst="rect">
            <a:avLst/>
          </a:prstGeom>
          <a:noFill/>
        </p:spPr>
        <p:txBody>
          <a:bodyPr wrap="square">
            <a:spAutoFit/>
          </a:bodyPr>
          <a:lstStyle/>
          <a:p>
            <a:pPr algn="just">
              <a:spcBef>
                <a:spcPts val="600"/>
              </a:spcBef>
              <a:defRPr sz="2400" b="1">
                <a:latin typeface="Constantia" panose="02030602050306030303" pitchFamily="18" charset="0"/>
              </a:defRPr>
            </a:pPr>
            <a:r>
              <a:rPr lang="sw-KE" dirty="0"/>
              <a:t>“Biblia inafunua ukweli kwa unyenyekevu na marekebisho kamili kwa mahitaji na hamu ya moyo wa mwanadamu, ambayo imeshangaza na kuvutia akili zilizokuzwa sana, wakati </a:t>
            </a:r>
            <a:r>
              <a:rPr lang="sw-KE" dirty="0" err="1"/>
              <a:t>inawawezesha</a:t>
            </a:r>
            <a:r>
              <a:rPr lang="sw-KE" dirty="0"/>
              <a:t> wanyenyekevu na wasio na utamaduni kutambua njia ya wokovu. […] Kwa hivyo mpango wa ukombozi umefunuliwa kwetu, ili kila nafsi </a:t>
            </a:r>
            <a:r>
              <a:rPr lang="sw-KE" dirty="0" err="1"/>
              <a:t>iweze</a:t>
            </a:r>
            <a:r>
              <a:rPr lang="sw-KE" dirty="0"/>
              <a:t> kuona hatua </a:t>
            </a:r>
            <a:r>
              <a:rPr lang="sw-KE" dirty="0" err="1"/>
              <a:t>anazopaswa</a:t>
            </a:r>
            <a:r>
              <a:rPr lang="sw-KE" dirty="0"/>
              <a:t> kuchukua katika toba kwa Mungu na imani kwa Bwana wetu Yesu Kristo, ili kuokolewa kwa njia iliyowekwa na Mungu. […] Kadiri anavyozidi kuichunguza Biblia, ndivyo anavyozidi kuamini kwamba ni neno la Mungu aliye hai, na akili za kibinadamu zinainama mbele ya ukuu wa ufunuo wa kimungu.”</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a:spAutoFit/>
          </a:bodyPr>
          <a:lstStyle/>
          <a:p>
            <a:pPr algn="r">
              <a:defRPr sz="1600" b="1"/>
            </a:pPr>
            <a:r>
              <a:rPr lang="sw-KE"/>
              <a:t>EGW (Steps to Christ, uk.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14481" y="4506593"/>
            <a:ext cx="5165387" cy="1938992"/>
          </a:xfrm>
          <a:prstGeom prst="rect">
            <a:avLst/>
          </a:prstGeom>
          <a:noFill/>
        </p:spPr>
        <p:txBody>
          <a:bodyPr wrap="square">
            <a:spAutoFit/>
          </a:bodyPr>
          <a:lstStyle/>
          <a:p>
            <a:pPr algn="just">
              <a:spcBef>
                <a:spcPts val="600"/>
              </a:spcBef>
              <a:defRPr sz="2000" b="1"/>
            </a:pPr>
            <a:r>
              <a:rPr lang="sw-KE" dirty="0"/>
              <a:t>Alionyesha kwamba si matukio yote ya kibinadamu na mawasiliano </a:t>
            </a:r>
            <a:r>
              <a:rPr lang="sw-KE" dirty="0" err="1"/>
              <a:t>aliyoyafikisha</a:t>
            </a:r>
            <a:r>
              <a:rPr lang="sw-KE" dirty="0"/>
              <a:t> yaliyoongozwa na roho. Ni muhimu kukumbuka tofauti hii wakati wa kusoma na kushiriki katika maandishi na uzoefu wake, hasa barua zake na shajara.</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pPr>
              <a:defRPr sz="3200"/>
            </a:pPr>
            <a:r>
              <a:rPr lang="sw-KE" dirty="0">
                <a:ln w="6600">
                  <a:solidFill>
                    <a:srgbClr val="78BEFD"/>
                  </a:solidFill>
                  <a:prstDash val="solid"/>
                </a:ln>
                <a:effectLst>
                  <a:outerShdw dist="38100" dir="2700000" algn="tl" rotWithShape="0">
                    <a:srgbClr val="78BEFD"/>
                  </a:outerShdw>
                </a:effectLst>
              </a:rPr>
              <a:t>KIAMBATISHO:</a:t>
            </a:r>
            <a:r>
              <a:rPr lang="sw-KE" dirty="0"/>
              <a:t> UFUNUO NA UVUVIO KWA ELLEN G. WHITE</a:t>
            </a:r>
            <a:endParaRPr lang="es-ES" sz="32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6" y="2511077"/>
            <a:ext cx="8046373" cy="1938992"/>
          </a:xfrm>
          <a:prstGeom prst="rect">
            <a:avLst/>
          </a:prstGeom>
          <a:noFill/>
        </p:spPr>
        <p:txBody>
          <a:bodyPr wrap="square">
            <a:spAutoFit/>
          </a:bodyPr>
          <a:lstStyle/>
          <a:p>
            <a:pPr lvl="0" algn="just">
              <a:spcBef>
                <a:spcPts val="600"/>
              </a:spcBef>
              <a:defRPr sz="2000" b="1">
                <a:solidFill>
                  <a:prstClr val="black"/>
                </a:solidFill>
              </a:defRPr>
            </a:pPr>
            <a:r>
              <a:rPr lang="sw-KE" dirty="0"/>
              <a:t>Alitambua kwamba mchakato wa uvuvio ulihusisha mwingiliano kati ya kimungu na kibinadamu. Mungu alitoa ujumbe wake, lakini kisha nabii alitoa maagizo ya kimungu kwa kutumia maneno yake mwenyewe. Alielewa uongozi wa kimungu wa mawazo ya wanadamu kama muungano kati ya ufunuo wa kimungu na uzoefu wa kibinadamu.</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631216"/>
          </a:xfrm>
          <a:prstGeom prst="rect">
            <a:avLst/>
          </a:prstGeom>
          <a:noFill/>
        </p:spPr>
        <p:txBody>
          <a:bodyPr wrap="square">
            <a:spAutoFit/>
          </a:bodyPr>
          <a:lstStyle/>
          <a:p>
            <a:pPr algn="just">
              <a:spcBef>
                <a:spcPts val="600"/>
              </a:spcBef>
              <a:defRPr sz="2000" b="1"/>
            </a:pPr>
            <a:r>
              <a:rPr lang="sw-KE" dirty="0" err="1"/>
              <a:t>Ellen</a:t>
            </a:r>
            <a:r>
              <a:rPr lang="sw-KE" dirty="0"/>
              <a:t> White aliongozwa na Mungu. Maandishi yake, maisha yake, na huduma yake ni ya nabii wa kweli. Alikuwa na msukumo uleule kama wa manabii wa Biblia, ingawa hakuwahi kufikiria maandishi yake kuwa sawa na yale ya Maandiko. Siku zote aliliona Biblia kuwa ufunuo wa mamlaka na usio na makosa wa Mungu.</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592</TotalTime>
  <Words>1374</Words>
  <Application>Microsoft Office PowerPoint</Application>
  <PresentationFormat>Panorámica</PresentationFormat>
  <Paragraphs>81</Paragraphs>
  <Slides>13</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vt:i4>
      </vt:variant>
    </vt:vector>
  </HeadingPairs>
  <TitlesOfParts>
    <vt:vector size="19" baseType="lpstr">
      <vt:lpstr>Aptos Display</vt:lpstr>
      <vt:lpstr>Comic Sans MS</vt:lpstr>
      <vt:lpstr>Aptos</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80</cp:revision>
  <dcterms:created xsi:type="dcterms:W3CDTF">2026-10-10T16:05:30Z</dcterms:created>
  <dcterms:modified xsi:type="dcterms:W3CDTF">2026-10-18T06:51:35Z</dcterms:modified>
</cp:coreProperties>
</file>