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168" autoAdjust="0"/>
  </p:normalViewPr>
  <p:slideViewPr>
    <p:cSldViewPr snapToGrid="0">
      <p:cViewPr varScale="1">
        <p:scale>
          <a:sx n="98" d="100"/>
          <a:sy n="98" d="100"/>
        </p:scale>
        <p:origin x="72"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n" sz="2700" b="1" dirty="0">
              <a:solidFill>
                <a:schemeClr val="bg2">
                  <a:lumMod val="50000"/>
                </a:schemeClr>
              </a:solidFill>
            </a:rPr>
            <a:t>Jesu thokitna</a:t>
          </a:r>
          <a:endParaRPr lang="es-ES" sz="27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en" sz="2100" b="1" dirty="0">
              <a:effectLst>
                <a:outerShdw blurRad="38100" dist="38100" dir="2700000" algn="tl">
                  <a:srgbClr val="000000">
                    <a:alpha val="43137"/>
                  </a:srgbClr>
                </a:outerShdw>
              </a:effectLst>
            </a:rPr>
            <a:t>Athokitna khangthusim a um mong hi nam?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n" sz="2700" b="1" dirty="0">
              <a:solidFill>
                <a:schemeClr val="accent3">
                  <a:lumMod val="50000"/>
                </a:schemeClr>
              </a:solidFill>
            </a:rPr>
            <a:t>Jesu thokit jieh a chanvou ho</a:t>
          </a:r>
          <a:endParaRPr lang="es-ES" sz="27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en" sz="2100" b="1" dirty="0">
              <a:effectLst>
                <a:outerShdw blurRad="38100" dist="38100" dir="2700000" algn="tl">
                  <a:srgbClr val="000000">
                    <a:alpha val="43137"/>
                  </a:srgbClr>
                </a:outerShdw>
              </a:effectLst>
            </a:rPr>
            <a:t>Christa thoukit lou ana hita leh iti tan tem?</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n" sz="2100" b="1" dirty="0">
              <a:effectLst>
                <a:outerShdw blurRad="38100" dist="38100" dir="2700000" algn="tl">
                  <a:srgbClr val="000000">
                    <a:alpha val="43137"/>
                  </a:srgbClr>
                </a:outerShdw>
              </a:effectLst>
            </a:rPr>
            <a:t>Thokitna um mong ahi  ipi’n aphotchet em?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n" sz="2700" b="1" dirty="0">
              <a:solidFill>
                <a:schemeClr val="accent5">
                  <a:lumMod val="50000"/>
                </a:schemeClr>
              </a:solidFill>
            </a:rPr>
            <a:t>Eiho thokitna</a:t>
          </a:r>
          <a:endParaRPr lang="es-ES" sz="27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n" sz="2100" b="1" dirty="0">
              <a:effectLst>
                <a:outerShdw blurRad="38100" dist="38100" dir="2700000" algn="tl">
                  <a:srgbClr val="000000">
                    <a:alpha val="43137"/>
                  </a:srgbClr>
                </a:outerShdw>
              </a:effectLst>
            </a:rPr>
            <a:t>Itobang tahsa mel toh ithokit diu ham?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n" sz="2100" b="1" dirty="0">
              <a:effectLst>
                <a:outerShdw blurRad="38100" dist="38100" dir="2700000" algn="tl">
                  <a:srgbClr val="000000">
                    <a:alpha val="43137"/>
                  </a:srgbClr>
                </a:outerShdw>
              </a:effectLst>
            </a:rPr>
            <a:t>Itih tah leh ithokit diu ham?</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en" sz="2000" b="1" dirty="0">
              <a:effectLst>
                <a:outerShdw blurRad="38100" dist="38100" dir="2700000" algn="tl">
                  <a:srgbClr val="000000">
                    <a:alpha val="43137"/>
                  </a:srgbClr>
                </a:outerShdw>
              </a:effectLst>
            </a:rPr>
            <a:t>Sapphuong</a:t>
          </a:r>
          <a:r>
            <a:rPr lang="en" sz="2100" b="1" dirty="0">
              <a:effectLst>
                <a:outerShdw blurRad="38100" dist="38100" dir="2700000" algn="tl">
                  <a:srgbClr val="000000">
                    <a:alpha val="43137"/>
                  </a:srgbClr>
                </a:outerShdw>
              </a:effectLst>
            </a:rPr>
            <a:t> ahi</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100" b="1" dirty="0">
              <a:effectLst>
                <a:outerShdw blurRad="38100" dist="38100" dir="2700000" algn="tl">
                  <a:srgbClr val="000000">
                    <a:alpha val="43137"/>
                  </a:srgbClr>
                </a:outerShdw>
              </a:effectLst>
            </a:rPr>
            <a:t>Akisaan uve</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 sz="2100" b="1" dirty="0">
              <a:effectLst>
                <a:outerShdw blurRad="38100" dist="38100" dir="2700000" algn="tl">
                  <a:srgbClr val="000000">
                    <a:alpha val="43137"/>
                  </a:srgbClr>
                </a:outerShdw>
              </a:effectLst>
            </a:rPr>
            <a:t>Thuohhat tah in ading det e</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n" sz="2100" b="1" dirty="0">
              <a:solidFill>
                <a:schemeClr val="tx1"/>
              </a:solidFill>
            </a:rPr>
            <a:t>Sochatna amuthei tai</a:t>
          </a:r>
          <a:endParaRPr lang="es-ES" sz="21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en" sz="2100" b="1" dirty="0">
              <a:solidFill>
                <a:schemeClr val="tx1"/>
              </a:solidFill>
              <a:effectLst/>
            </a:rPr>
            <a:t>Eiho din Christa athi</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100" b="1" dirty="0">
              <a:solidFill>
                <a:schemeClr val="tx1"/>
              </a:solidFill>
              <a:effectLst/>
            </a:rPr>
            <a:t>Christa vui ahi tai</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 sz="2100" b="1" dirty="0">
              <a:effectLst>
                <a:outerShdw blurRad="38100" dist="38100" dir="2700000" algn="tl">
                  <a:srgbClr val="000000">
                    <a:alpha val="43137"/>
                  </a:srgbClr>
                </a:outerShdw>
              </a:effectLst>
            </a:rPr>
            <a:t>Ni 3 ni’n Christa athou tai</a:t>
          </a:r>
          <a:endParaRPr lang="es-ES" sz="21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en" sz="2100" b="1" dirty="0">
              <a:solidFill>
                <a:srgbClr val="6B00B4"/>
              </a:solidFill>
            </a:rPr>
            <a:t>Peter le 12 hon</a:t>
          </a:r>
          <a:endParaRPr lang="es-ES" sz="21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en" sz="2000" b="1" dirty="0">
              <a:solidFill>
                <a:srgbClr val="6B00B4"/>
              </a:solidFill>
            </a:rPr>
            <a:t>Mi 500 sang a tamjo’n</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en" sz="2100" b="1" dirty="0">
              <a:solidFill>
                <a:srgbClr val="6B00B4"/>
              </a:solidFill>
            </a:rPr>
            <a:t>Jacob le solchah hon</a:t>
          </a:r>
          <a:endParaRPr lang="es-ES" sz="21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en" sz="2100" b="1" dirty="0">
              <a:solidFill>
                <a:srgbClr val="6B00B4"/>
              </a:solidFill>
            </a:rPr>
            <a:t>Paul in jong</a:t>
          </a:r>
          <a:endParaRPr lang="es-ES" sz="21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en" sz="2100" b="1" dirty="0"/>
            <a:t>Gospel thupha sapphuong jong moh hi ding ahi [akiseilona bei</a:t>
          </a:r>
          <a:r>
            <a:rPr lang="en" sz="2000" b="1" dirty="0"/>
            <a:t>] (1 Cor.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en" sz="2100" b="1" dirty="0"/>
            <a:t>Itahsanna u jong moh hi ding ahi [ajieh bei] (1 Cor. 15:14b) [panna bei</a:t>
          </a:r>
          <a:r>
            <a:rPr lang="en" sz="2000" b="1" dirty="0"/>
            <a:t>] (1 Cor. 15:17a)</a:t>
          </a:r>
          <a:endParaRPr lang="es-ES" sz="20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en" sz="2100" b="1" dirty="0"/>
            <a:t>Hettuohsah lhem ihi diu ahi </a:t>
          </a:r>
          <a:r>
            <a:rPr lang="en" sz="2000" b="1" dirty="0"/>
            <a:t>(1 Cor. 15:15)</a:t>
          </a:r>
          <a:endParaRPr lang="es-ES" sz="2000" dirty="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en" sz="2100" b="1" dirty="0"/>
            <a:t>Ichonsietna uva um jing nalai ihi ding u ahi</a:t>
          </a:r>
          <a:r>
            <a:rPr lang="en" sz="2000" b="1" dirty="0"/>
            <a:t> (1 Cor. 15:17b)</a:t>
          </a:r>
          <a:endParaRPr lang="es-ES" sz="20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en" sz="2100" b="1" dirty="0">
              <a:solidFill>
                <a:schemeClr val="bg1"/>
              </a:solidFill>
              <a:effectLst>
                <a:outerShdw blurRad="38100" dist="38100" dir="2700000" algn="tl">
                  <a:srgbClr val="000000">
                    <a:alpha val="43137"/>
                  </a:srgbClr>
                </a:outerShdw>
              </a:effectLst>
            </a:rPr>
            <a:t>Athisa ho hinna a hung kile talou diu ahi </a:t>
          </a:r>
          <a:r>
            <a:rPr lang="en" sz="2000" b="1" dirty="0">
              <a:solidFill>
                <a:schemeClr val="bg1"/>
              </a:solidFill>
              <a:effectLst>
                <a:outerShdw blurRad="38100" dist="38100" dir="2700000" algn="tl">
                  <a:srgbClr val="000000">
                    <a:alpha val="43137"/>
                  </a:srgbClr>
                </a:outerShdw>
              </a:effectLst>
            </a:rPr>
            <a:t>(1 Cor. 15:18)</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custLinFactNeighborY="1812"/>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custLinFactNeighborY="4932"/>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custLinFactNeighborY="11601"/>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custLinFactNeighborY="41560"/>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n" sz="1400" b="1" dirty="0"/>
            <a:t>1 </a:t>
          </a:r>
          <a:r>
            <a:rPr lang="en" sz="1600" b="1" dirty="0"/>
            <a:t>Corinth</a:t>
          </a:r>
          <a:r>
            <a:rPr lang="en" sz="1400" b="1" dirty="0"/>
            <a:t> 15:30-32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dirty="0"/>
            <a:t>1 </a:t>
          </a:r>
          <a:r>
            <a:rPr lang="en" sz="1600" b="1" dirty="0"/>
            <a:t>Corinth</a:t>
          </a:r>
          <a:r>
            <a:rPr lang="en" sz="1400" b="1" dirty="0"/>
            <a:t> 15:33-34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en" sz="2100" b="1" dirty="0"/>
            <a:t>Hahsa jong leh Gospel lhangsap hi ipatchuompi tei ding u ahin, thi gei a bol ding pha pen chu ahi.</a:t>
          </a:r>
          <a:endParaRPr lang="es-ES" sz="21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en" sz="2100" b="1" dirty="0"/>
            <a:t>Bible thuhil bang a chon hi hinkho lom tah, hinlo dih tah chu ahi.</a:t>
          </a:r>
          <a:endParaRPr lang="es-ES" sz="21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custLinFactNeighborY="62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en" sz="2100" b="1" dirty="0">
              <a:effectLst>
                <a:outerShdw blurRad="38100" dist="38100" dir="2700000" algn="tl">
                  <a:srgbClr val="000000">
                    <a:alpha val="43137"/>
                  </a:srgbClr>
                </a:outerShdw>
              </a:effectLst>
            </a:rPr>
            <a:t>Thingkeh pum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en" sz="2100" b="1" dirty="0"/>
            <a:t>Muchi kitu</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I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T</a:t>
          </a: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ahsa pum </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Cor.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en" sz="2100" b="1" dirty="0"/>
            <a:t>Chaang ki-at</a:t>
          </a:r>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en" sz="2100" b="1" dirty="0"/>
            <a:t>Mihiem tahsa</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n" sz="2100" b="1" dirty="0"/>
            <a:t>Gamsa tahsa</a:t>
          </a: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n" sz="2100" b="1" dirty="0"/>
            <a:t>Nga tahsa</a:t>
          </a: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n" sz="2100" b="1" dirty="0"/>
            <a:t>Vahcha tahsa</a:t>
          </a: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en" sz="2100" b="1" dirty="0">
              <a:effectLst>
                <a:outerShdw blurRad="38100" dist="38100" dir="2700000" algn="tl">
                  <a:srgbClr val="000000">
                    <a:alpha val="43137"/>
                  </a:srgbClr>
                </a:outerShdw>
              </a:effectLst>
            </a:rPr>
            <a:t>Vanthamjol thilsiem ho</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n" sz="2100" b="1" dirty="0"/>
            <a:t>Nisa vah loupina</a:t>
          </a:r>
          <a:endParaRPr lang="es-ES" sz="21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en" sz="2100" b="1" dirty="0"/>
            <a:t>Lhavah loupina</a:t>
          </a:r>
          <a:endParaRPr lang="es-ES" sz="21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en" sz="2100" b="1" dirty="0"/>
            <a:t>Ahsi te ho loupina</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en" sz="2100" b="1" dirty="0"/>
            <a:t>Khat chieh in loupina nei chieh</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en" sz="2100" b="1" dirty="0"/>
            <a:t>Pathien in muchi chivo melput chuom chieh apieh</a:t>
          </a: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en" sz="2800" b="1" dirty="0"/>
            <a:t>Tu hinkho tahsa</a:t>
          </a: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en" sz="2100" b="1" dirty="0">
              <a:effectLst>
                <a:outerShdw blurRad="38100" dist="38100" dir="2700000" algn="tl">
                  <a:srgbClr val="000000">
                    <a:alpha val="43137"/>
                  </a:srgbClr>
                </a:outerShdw>
              </a:effectLst>
            </a:rPr>
            <a:t>Muonmang thei</a:t>
          </a: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n" sz="2800" b="1" dirty="0"/>
            <a:t>Kaithouva um tahsa</a:t>
          </a:r>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Muonmang theilou</a:t>
          </a: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100" b="1" dirty="0">
              <a:effectLst>
                <a:outerShdw blurRad="38100" dist="38100" dir="2700000" algn="tl">
                  <a:srgbClr val="000000">
                    <a:alpha val="43137"/>
                  </a:srgbClr>
                </a:outerShdw>
              </a:effectLst>
            </a:rPr>
            <a:t>Jachat um tah</a:t>
          </a: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Loupi tah</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100" b="1" dirty="0">
              <a:effectLst>
                <a:outerShdw blurRad="38100" dist="38100" dir="2700000" algn="tl">
                  <a:srgbClr val="000000">
                    <a:alpha val="43137"/>
                  </a:srgbClr>
                </a:outerShdw>
              </a:effectLst>
            </a:rPr>
            <a:t>Lhasam</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Thanei tah</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n-IN" sz="2100" b="1" dirty="0">
              <a:effectLst>
                <a:outerShdw blurRad="38100" dist="38100" dir="2700000" algn="tl">
                  <a:srgbClr val="000000">
                    <a:alpha val="43137"/>
                  </a:srgbClr>
                </a:outerShdw>
              </a:effectLst>
            </a:rPr>
            <a:t>T</a:t>
          </a:r>
          <a:r>
            <a:rPr lang="en" sz="2100" b="1" dirty="0">
              <a:effectLst>
                <a:outerShdw blurRad="38100" dist="38100" dir="2700000" algn="tl">
                  <a:srgbClr val="000000">
                    <a:alpha val="43137"/>
                  </a:srgbClr>
                </a:outerShdw>
              </a:effectLst>
            </a:rPr>
            <a:t>ahsa lungvul</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Lhagao lungvul</a:t>
          </a:r>
          <a:endPar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 sz="2700" b="1" kern="1200" dirty="0">
              <a:solidFill>
                <a:schemeClr val="bg2">
                  <a:lumMod val="50000"/>
                </a:schemeClr>
              </a:solidFill>
            </a:rPr>
            <a:t>Jesu thokitna</a:t>
          </a:r>
          <a:endParaRPr lang="es-ES" sz="27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Athokitna khangthusim a um mong hi nam?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 sz="2700" b="1" kern="1200" dirty="0">
              <a:solidFill>
                <a:schemeClr val="accent3">
                  <a:lumMod val="50000"/>
                </a:schemeClr>
              </a:solidFill>
            </a:rPr>
            <a:t>Jesu thokit jieh a chanvou ho</a:t>
          </a:r>
          <a:endParaRPr lang="es-ES" sz="27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Christa thoukit lou ana hita leh iti tan tem?</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Thokitna um mong ahi  ipi’n aphotchet em?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 sz="2700" b="1" kern="1200" dirty="0">
              <a:solidFill>
                <a:schemeClr val="accent5">
                  <a:lumMod val="50000"/>
                </a:schemeClr>
              </a:solidFill>
            </a:rPr>
            <a:t>Eiho thokitna</a:t>
          </a:r>
          <a:endParaRPr lang="es-ES" sz="27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Itobang tahsa mel toh ithokit diu ham?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Itih tah leh ithokit diu ham?</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Sapphuong</a:t>
          </a:r>
          <a:r>
            <a:rPr lang="en" sz="2100" b="1" kern="1200" dirty="0">
              <a:effectLst>
                <a:outerShdw blurRad="38100" dist="38100" dir="2700000" algn="tl">
                  <a:srgbClr val="000000">
                    <a:alpha val="43137"/>
                  </a:srgbClr>
                </a:outerShdw>
              </a:effectLst>
            </a:rPr>
            <a:t> ahi</a:t>
          </a:r>
        </a:p>
      </dsp:txBody>
      <dsp:txXfrm>
        <a:off x="23708" y="17684"/>
        <a:ext cx="1500079" cy="568398"/>
      </dsp:txXfrm>
    </dsp:sp>
    <dsp:sp modelId="{AF37FF43-353A-4927-B701-7D3665336D78}">
      <dsp:nvSpPr>
        <dsp:cNvPr id="0" name=""/>
        <dsp:cNvSpPr/>
      </dsp:nvSpPr>
      <dsp:spPr>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5016" y="187645"/>
        <a:ext cx="227860" cy="228474"/>
      </dsp:txXfrm>
    </dsp:sp>
    <dsp:sp modelId="{EAD085D7-2CFB-403A-908B-420116A5AECF}">
      <dsp:nvSpPr>
        <dsp:cNvPr id="0" name=""/>
        <dsp:cNvSpPr/>
      </dsp:nvSpPr>
      <dsp:spPr>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Akisaan uve</a:t>
          </a:r>
        </a:p>
      </dsp:txBody>
      <dsp:txXfrm>
        <a:off x="2173334" y="17684"/>
        <a:ext cx="1500079" cy="568398"/>
      </dsp:txXfrm>
    </dsp:sp>
    <dsp:sp modelId="{C5E937D9-F6F8-4C40-A5FD-52900AF2D166}">
      <dsp:nvSpPr>
        <dsp:cNvPr id="0" name=""/>
        <dsp:cNvSpPr/>
      </dsp:nvSpPr>
      <dsp:spPr>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642" y="187645"/>
        <a:ext cx="227860" cy="228474"/>
      </dsp:txXfrm>
    </dsp:sp>
    <dsp:sp modelId="{513371BA-BC18-4303-A20F-DD0852FD91EA}">
      <dsp:nvSpPr>
        <dsp:cNvPr id="0" name=""/>
        <dsp:cNvSpPr/>
      </dsp:nvSpPr>
      <dsp:spPr>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Thuohhat tah in ading det e</a:t>
          </a:r>
        </a:p>
      </dsp:txBody>
      <dsp:txXfrm>
        <a:off x="4322961" y="17684"/>
        <a:ext cx="1910320" cy="568398"/>
      </dsp:txXfrm>
    </dsp:sp>
    <dsp:sp modelId="{304BD7EC-1449-4DA1-963A-84B74052439F}">
      <dsp:nvSpPr>
        <dsp:cNvPr id="0" name=""/>
        <dsp:cNvSpPr/>
      </dsp:nvSpPr>
      <dsp:spPr>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4509" y="187645"/>
        <a:ext cx="227860" cy="228474"/>
      </dsp:txXfrm>
    </dsp:sp>
    <dsp:sp modelId="{F9596D62-913C-41FA-ADE4-FD54834BAACF}">
      <dsp:nvSpPr>
        <dsp:cNvPr id="0" name=""/>
        <dsp:cNvSpPr/>
      </dsp:nvSpPr>
      <dsp:spPr>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rPr>
            <a:t>Sochatna amuthei tai</a:t>
          </a:r>
          <a:endParaRPr lang="es-ES" sz="2100" b="1" kern="1200" dirty="0">
            <a:solidFill>
              <a:schemeClr val="tx1"/>
            </a:solidFill>
          </a:endParaRP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effectLst/>
            </a:rPr>
            <a:t>Eiho din Christa athi</a:t>
          </a: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effectLst/>
            </a:rPr>
            <a:t>Christa vui ahi tai</a:t>
          </a: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Ni 3 ni’n Christa athou tai</a:t>
          </a:r>
          <a:endParaRPr lang="es-ES" sz="2100" b="1" kern="120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rgbClr val="6B00B4"/>
              </a:solidFill>
            </a:rPr>
            <a:t>Peter le 12 hon</a:t>
          </a:r>
          <a:endParaRPr lang="es-ES" sz="21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rgbClr val="6B00B4"/>
              </a:solidFill>
            </a:rPr>
            <a:t>Mi 500 sang a tamjo’n</a:t>
          </a:r>
          <a:endParaRPr lang="es-ES" sz="20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rgbClr val="6B00B4"/>
              </a:solidFill>
            </a:rPr>
            <a:t>Jacob le solchah hon</a:t>
          </a:r>
          <a:endParaRPr lang="es-ES" sz="21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rgbClr val="6B00B4"/>
              </a:solidFill>
            </a:rPr>
            <a:t>Paul in jong</a:t>
          </a:r>
          <a:endParaRPr lang="es-ES" sz="21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t>Gospel thupha sapphuong jong moh hi ding ahi [akiseilona bei</a:t>
          </a:r>
          <a:r>
            <a:rPr lang="en" sz="2000" b="1" kern="1200" dirty="0"/>
            <a:t>] (1 Cor. 15:14a)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41149"/>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t>Itahsanna u jong moh hi ding ahi [ajieh bei] (1 Cor. 15:14b) [panna bei</a:t>
          </a:r>
          <a:r>
            <a:rPr lang="en" sz="2000" b="1" kern="1200" dirty="0"/>
            <a:t>] (1 Cor. 15:17a)</a:t>
          </a:r>
          <a:endParaRPr lang="es-ES" sz="2000" kern="1200" dirty="0"/>
        </a:p>
      </dsp:txBody>
      <dsp:txXfrm>
        <a:off x="978543" y="341149"/>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82251"/>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t>Hettuohsah lhem ihi diu ahi </a:t>
          </a:r>
          <a:r>
            <a:rPr lang="en" sz="2000" b="1" kern="1200" dirty="0"/>
            <a:t>(1 Cor. 15:15)</a:t>
          </a:r>
          <a:endParaRPr lang="es-ES" sz="2000" kern="1200" dirty="0"/>
        </a:p>
      </dsp:txBody>
      <dsp:txXfrm>
        <a:off x="978543" y="682251"/>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1023407"/>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t>Ichonsietna uva um jing nalai ihi ding u ahi</a:t>
          </a:r>
          <a:r>
            <a:rPr lang="en" sz="2000" b="1" kern="1200" dirty="0"/>
            <a:t> (1 Cor. 15:17b)</a:t>
          </a:r>
          <a:endParaRPr lang="es-ES" sz="2000" kern="1200" dirty="0"/>
        </a:p>
      </dsp:txBody>
      <dsp:txXfrm>
        <a:off x="978543" y="1023407"/>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382674"/>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bg1"/>
              </a:solidFill>
              <a:effectLst>
                <a:outerShdw blurRad="38100" dist="38100" dir="2700000" algn="tl">
                  <a:srgbClr val="000000">
                    <a:alpha val="43137"/>
                  </a:srgbClr>
                </a:outerShdw>
              </a:effectLst>
            </a:rPr>
            <a:t>Athisa ho hinna a hung kile talou diu ahi </a:t>
          </a:r>
          <a:r>
            <a:rPr lang="en" sz="2000" b="1" kern="1200" dirty="0">
              <a:solidFill>
                <a:schemeClr val="bg1"/>
              </a:solidFill>
              <a:effectLst>
                <a:outerShdw blurRad="38100" dist="38100" dir="2700000" algn="tl">
                  <a:srgbClr val="000000">
                    <a:alpha val="43137"/>
                  </a:srgbClr>
                </a:outerShdw>
              </a:effectLst>
            </a:rPr>
            <a:t>(1 Cor. 15:18)</a:t>
          </a:r>
          <a:endParaRPr lang="es-ES" sz="2000" kern="1200" dirty="0">
            <a:solidFill>
              <a:schemeClr val="bg1"/>
            </a:solidFill>
            <a:effectLst>
              <a:outerShdw blurRad="38100" dist="38100" dir="2700000" algn="tl">
                <a:srgbClr val="000000">
                  <a:alpha val="43137"/>
                </a:srgbClr>
              </a:outerShdw>
            </a:effectLst>
          </a:endParaRPr>
        </a:p>
      </dsp:txBody>
      <dsp:txXfrm>
        <a:off x="978543" y="1382674"/>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a:t>
          </a:r>
          <a:r>
            <a:rPr lang="en" sz="1600" b="1" kern="1200" dirty="0"/>
            <a:t>Corinth</a:t>
          </a:r>
          <a:r>
            <a:rPr lang="en" sz="1400" b="1" kern="1200" dirty="0"/>
            <a:t> 15:30-32</a:t>
          </a:r>
          <a:endParaRPr lang="es-ES" sz="14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90000"/>
            </a:lnSpc>
            <a:spcBef>
              <a:spcPct val="0"/>
            </a:spcBef>
            <a:spcAft>
              <a:spcPct val="35000"/>
            </a:spcAft>
            <a:buNone/>
          </a:pPr>
          <a:r>
            <a:rPr lang="en" sz="2100" b="1" kern="1200" dirty="0"/>
            <a:t>Hahsa jong leh Gospel lhangsap hi ipatchuompi tei ding u ahin, thi gei a bol ding pha pen chu ahi.</a:t>
          </a:r>
          <a:endParaRPr lang="es-ES" sz="21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a:t>
          </a:r>
          <a:r>
            <a:rPr lang="en" sz="1600" b="1" kern="1200" dirty="0"/>
            <a:t>Corinth</a:t>
          </a:r>
          <a:r>
            <a:rPr lang="en" sz="1400" b="1" kern="1200" dirty="0"/>
            <a:t> 15:33-34</a:t>
          </a:r>
          <a:endParaRPr lang="es-ES" sz="1400" kern="1200" dirty="0"/>
        </a:p>
      </dsp:txBody>
      <dsp:txXfrm>
        <a:off x="6322707" y="1556529"/>
        <a:ext cx="2114930" cy="193663"/>
      </dsp:txXfrm>
    </dsp:sp>
    <dsp:sp modelId="{33F95000-01A7-40D4-B95E-9A5C63CA5C7F}">
      <dsp:nvSpPr>
        <dsp:cNvPr id="0" name=""/>
        <dsp:cNvSpPr/>
      </dsp:nvSpPr>
      <dsp:spPr>
        <a:xfrm>
          <a:off x="8641943" y="197276"/>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90000"/>
            </a:lnSpc>
            <a:spcBef>
              <a:spcPct val="0"/>
            </a:spcBef>
            <a:spcAft>
              <a:spcPct val="35000"/>
            </a:spcAft>
            <a:buNone/>
          </a:pPr>
          <a:r>
            <a:rPr lang="en" sz="2100" b="1" kern="1200" dirty="0"/>
            <a:t>Bible thuhil bang a chon hi hinkho lom tah, hinlo dih tah chu ahi.</a:t>
          </a:r>
          <a:endParaRPr lang="es-ES" sz="2100" kern="1200" dirty="0"/>
        </a:p>
      </dsp:txBody>
      <dsp:txXfrm>
        <a:off x="8641943" y="197276"/>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Thingkeh pum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Muchi kitu</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Chaang ki-at</a:t>
          </a:r>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Pathien in muchi chivo melput chuom chieh apieh</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I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T</a:t>
          </a: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ahsa pum </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Cor.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Mihiem tahsa</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Gamsa tahsa</a:t>
          </a: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Nga tahsa</a:t>
          </a: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Vahcha tahsa</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Vanthamjol thilsiem ho</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Nisa vah loupina</a:t>
          </a:r>
          <a:endParaRPr lang="es-ES" sz="21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Lhavah loupina</a:t>
          </a:r>
          <a:endParaRPr lang="es-ES" sz="21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Ahsi te ho loupina</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Khat chieh in loupina nei chieh</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dirty="0"/>
            <a:t>Tu hinkho tahsa</a:t>
          </a: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Muonmang thei</a:t>
          </a: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Jachat um tah</a:t>
          </a: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Lhasam</a:t>
          </a: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IN" sz="2100" b="1" kern="1200" dirty="0">
              <a:effectLst>
                <a:outerShdw blurRad="38100" dist="38100" dir="2700000" algn="tl">
                  <a:srgbClr val="000000">
                    <a:alpha val="43137"/>
                  </a:srgbClr>
                </a:outerShdw>
              </a:effectLst>
            </a:rPr>
            <a:t>T</a:t>
          </a:r>
          <a:r>
            <a:rPr lang="en" sz="2100" b="1" kern="1200" dirty="0">
              <a:effectLst>
                <a:outerShdw blurRad="38100" dist="38100" dir="2700000" algn="tl">
                  <a:srgbClr val="000000">
                    <a:alpha val="43137"/>
                  </a:srgbClr>
                </a:outerShdw>
              </a:effectLst>
            </a:rPr>
            <a:t>ahsa lungvul</a:t>
          </a: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dirty="0"/>
            <a:t>Kaithouva um tahsa</a:t>
          </a: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Muonmang theilou</a:t>
          </a: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Loupi tah</a:t>
          </a: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Thanei tah</a:t>
          </a: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Lhagao lungvul</a:t>
          </a:r>
          <a:endPar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14/08/2026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14/08/2026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14/08/2026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en" sz="4000" b="1" dirty="0">
                <a:ln/>
                <a:solidFill>
                  <a:schemeClr val="bg2"/>
                </a:solidFill>
              </a:rPr>
              <a:t>CHRISTA  THOKITNA   THAHAT</a:t>
            </a: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398147"/>
            <a:ext cx="3601499" cy="430887"/>
          </a:xfrm>
          <a:prstGeom prst="rect">
            <a:avLst/>
          </a:prstGeom>
          <a:noFill/>
        </p:spPr>
        <p:txBody>
          <a:bodyPr wrap="none" rtlCol="0">
            <a:spAutoFit/>
          </a:bodyPr>
          <a:lstStyle/>
          <a:p>
            <a:r>
              <a:rPr lang="en" sz="2200" b="1" dirty="0">
                <a:solidFill>
                  <a:srgbClr val="FAD5B0"/>
                </a:solidFill>
                <a:effectLst>
                  <a:outerShdw blurRad="38100" dist="38100" dir="2700000" algn="tl">
                    <a:srgbClr val="000000">
                      <a:alpha val="43137"/>
                    </a:srgbClr>
                  </a:outerShdw>
                </a:effectLst>
              </a:rPr>
              <a:t>Simmun 8: August 22,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dirty="0">
                <a:ln/>
                <a:solidFill>
                  <a:schemeClr val="accent4">
                    <a:lumMod val="75000"/>
                  </a:schemeClr>
                </a:solidFill>
              </a:rPr>
              <a:t>ITOBANG TAHSA MEL  TOH ITHOKIT DIU HAM?</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839753" y="712291"/>
            <a:ext cx="11036266" cy="646331"/>
          </a:xfrm>
          <a:prstGeom prst="rect">
            <a:avLst/>
          </a:prstGeom>
          <a:noFill/>
        </p:spPr>
        <p:txBody>
          <a:bodyPr wrap="square">
            <a:spAutoFit/>
          </a:bodyPr>
          <a:lstStyle/>
          <a:p>
            <a:pPr algn="ct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Athiho</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thokit</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jong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hitobang</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chu hiding ahi.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Muonmang</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thei</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kivuilut</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ahin</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muonmang</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theilouva</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kikaithou</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ding ahi</a:t>
            </a: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Corinth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3238907388"/>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15498"/>
          </a:xfrm>
          <a:prstGeom prst="rect">
            <a:avLst/>
          </a:prstGeom>
          <a:noFill/>
        </p:spPr>
        <p:txBody>
          <a:bodyPr wrap="square">
            <a:spAutoFit/>
          </a:bodyPr>
          <a:lstStyle/>
          <a:p>
            <a:pPr>
              <a:spcBef>
                <a:spcPts val="600"/>
              </a:spcBef>
            </a:pPr>
            <a:r>
              <a:rPr lang="en" sz="2100" b="1" dirty="0"/>
              <a:t>Kaithouva um tahsa hetbailamna ding vetsahna:</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368388"/>
            <a:ext cx="5045399" cy="609206"/>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marL="0" lvl="0" indent="0" algn="ctr" defTabSz="889000">
              <a:lnSpc>
                <a:spcPct val="90000"/>
              </a:lnSpc>
              <a:spcBef>
                <a:spcPct val="0"/>
              </a:spcBef>
              <a:spcAft>
                <a:spcPct val="35000"/>
              </a:spcAft>
              <a:buNone/>
            </a:pPr>
            <a:r>
              <a:rPr lang="en" sz="2100" b="1" kern="1200" dirty="0">
                <a:solidFill>
                  <a:schemeClr val="tx1"/>
                </a:solidFill>
              </a:rPr>
              <a:t>Tu hinkho tahsa leh kaithouva um tahsa kikhe in tem?</a:t>
            </a:r>
            <a:r>
              <a:rPr lang="en" sz="2000" b="1" dirty="0">
                <a:solidFill>
                  <a:schemeClr val="tx1"/>
                </a:solidFill>
              </a:rPr>
              <a:t>      </a:t>
            </a:r>
            <a:r>
              <a:rPr lang="en" sz="2000" b="1" kern="1200" dirty="0">
                <a:solidFill>
                  <a:schemeClr val="tx1"/>
                </a:solidFill>
              </a:rPr>
              <a:t>(1 Cor.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37921"/>
            <a:ext cx="6676121" cy="1708160"/>
          </a:xfrm>
          <a:prstGeom prst="rect">
            <a:avLst/>
          </a:prstGeom>
          <a:noFill/>
        </p:spPr>
        <p:txBody>
          <a:bodyPr wrap="square" rtlCol="0">
            <a:spAutoFit/>
          </a:bodyPr>
          <a:lstStyle/>
          <a:p>
            <a:pPr>
              <a:spcBef>
                <a:spcPts val="600"/>
              </a:spcBef>
            </a:pPr>
            <a:r>
              <a:rPr lang="en" sz="2100" b="1" dirty="0"/>
              <a:t>Adam chun tu hinkho tahsa mel apo’n, Adam nina’n [Jesu’n] vang van mel apo’i. Kaithouva ium tieng u leh Jesu mel iput ding u, muonmang theilou, loupi tah, thanei tah, lhagao lungvul le van melpu tahsa inei ding u ahi tai (1 Cor.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2466917478"/>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dirty="0">
                <a:ln/>
                <a:solidFill>
                  <a:schemeClr val="accent4">
                    <a:lumMod val="75000"/>
                  </a:schemeClr>
                </a:solidFill>
              </a:rPr>
              <a:t>ITOBANG TAHSA MEL  TOH ITHOKIT DIU HAM?</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18662" y="623840"/>
            <a:ext cx="10823510" cy="646331"/>
          </a:xfrm>
          <a:prstGeom prst="rect">
            <a:avLst/>
          </a:prstGeom>
          <a:noFill/>
        </p:spPr>
        <p:txBody>
          <a:bodyPr wrap="square">
            <a:spAutoFit/>
          </a:bodyPr>
          <a:lstStyle/>
          <a:p>
            <a:pPr algn="ct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Athi ho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thokit</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jong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hitobang</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chu hi ding ahi.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Muonmang</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thei</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kivuilut</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ahin</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muonmang</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theilouva</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kikaithou</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ding ahi</a:t>
            </a: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Corinth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ITIH TAH LEH ITHOKIT DIU HAM?</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646331"/>
          </a:xfrm>
          <a:prstGeom prst="rect">
            <a:avLst/>
          </a:prstGeom>
          <a:noFill/>
        </p:spPr>
        <p:txBody>
          <a:bodyPr wrap="square">
            <a:spAutoFit/>
          </a:bodyPr>
          <a:lstStyle/>
          <a:p>
            <a:pPr algn="ct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Ven,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thuguh</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kaseipih</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ui</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iboncha</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uva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ina</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imutmil</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suoh</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lou</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diu</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ahin</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ibonchauva</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ikikhel</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suoh</a:t>
            </a:r>
            <a:r>
              <a:rPr lang="en-I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ding </a:t>
            </a:r>
            <a:r>
              <a:rPr lang="en-IN"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u ahi.</a:t>
            </a:r>
            <a:r>
              <a:rPr lang="en"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Corinth </a:t>
            </a:r>
            <a:r>
              <a:rPr lang="en"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84995"/>
          </a:xfrm>
          <a:prstGeom prst="rect">
            <a:avLst/>
          </a:prstGeom>
          <a:noFill/>
        </p:spPr>
        <p:txBody>
          <a:bodyPr wrap="square" rtlCol="0">
            <a:spAutoFit/>
          </a:bodyPr>
          <a:lstStyle/>
          <a:p>
            <a:pPr>
              <a:spcBef>
                <a:spcPts val="600"/>
              </a:spcBef>
            </a:pPr>
            <a:r>
              <a:rPr lang="en" sz="2100" b="1" dirty="0"/>
              <a:t>Thokitna nikho ahung lhun a, itobang tahsa mel iput diu thudol asei masang in Paul in “</a:t>
            </a:r>
            <a:r>
              <a:rPr lang="en-IN" sz="2100" b="1" i="1" dirty="0" err="1"/>
              <a:t>tahsa</a:t>
            </a:r>
            <a:r>
              <a:rPr lang="en-IN" sz="2100" b="1" i="1" dirty="0"/>
              <a:t> </a:t>
            </a:r>
            <a:r>
              <a:rPr lang="en-IN" sz="2100" b="1" i="1" dirty="0" err="1"/>
              <a:t>phe</a:t>
            </a:r>
            <a:r>
              <a:rPr lang="en-IN" sz="2100" b="1" i="1" dirty="0"/>
              <a:t> le </a:t>
            </a:r>
            <a:r>
              <a:rPr lang="en-IN" sz="2100" b="1" i="1" dirty="0" err="1"/>
              <a:t>thisan</a:t>
            </a:r>
            <a:r>
              <a:rPr lang="en-IN" sz="2100" b="1" i="1" dirty="0"/>
              <a:t> in </a:t>
            </a:r>
            <a:r>
              <a:rPr lang="en-IN" sz="2100" b="1" i="1" dirty="0" err="1"/>
              <a:t>Pathien</a:t>
            </a:r>
            <a:r>
              <a:rPr lang="en-IN" sz="2100" b="1" i="1" dirty="0"/>
              <a:t> </a:t>
            </a:r>
            <a:r>
              <a:rPr lang="en-IN" sz="2100" b="1" i="1" dirty="0" err="1"/>
              <a:t>Lenggam</a:t>
            </a:r>
            <a:r>
              <a:rPr lang="en-IN" sz="2100" b="1" i="1" dirty="0"/>
              <a:t> </a:t>
            </a:r>
            <a:r>
              <a:rPr lang="en-IN" sz="2100" b="1" i="1" dirty="0" err="1"/>
              <a:t>alo</a:t>
            </a:r>
            <a:r>
              <a:rPr lang="en-IN" sz="2100" b="1" i="1" dirty="0"/>
              <a:t> </a:t>
            </a:r>
            <a:r>
              <a:rPr lang="en-IN" sz="2100" b="1" i="1" dirty="0" err="1"/>
              <a:t>theipoi</a:t>
            </a:r>
            <a:r>
              <a:rPr lang="en-IN" sz="2100" b="1" dirty="0"/>
              <a:t>…” </a:t>
            </a:r>
            <a:r>
              <a:rPr lang="en" sz="2100" b="1" dirty="0"/>
              <a:t>(1 Cor. 15:50). Kaithouva ium tieng u leh tahsa phe iput tahlou diu atina hin tem?</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461293"/>
            <a:ext cx="7009620" cy="1061829"/>
          </a:xfrm>
          <a:prstGeom prst="rect">
            <a:avLst/>
          </a:prstGeom>
          <a:noFill/>
        </p:spPr>
        <p:txBody>
          <a:bodyPr wrap="square">
            <a:spAutoFit/>
          </a:bodyPr>
          <a:lstStyle/>
          <a:p>
            <a:pPr>
              <a:spcBef>
                <a:spcPts val="600"/>
              </a:spcBef>
            </a:pPr>
            <a:r>
              <a:rPr lang="en" sz="2100" b="1" dirty="0"/>
              <a:t>Jesu hung kit tieng, hiche muonmang thei tahsa hi muonmang theilouva kikhel ding, Jesu thokit tahsa bang ding ahi tai (1 Cor. 15:51-55; Lk.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857820"/>
            <a:ext cx="8179484"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 sz="2000" b="1" i="1" u="none" strike="noStrike" kern="1200" cap="none" spc="0" normalizeH="0" baseline="0" noProof="0" dirty="0">
                <a:ln>
                  <a:noFill/>
                </a:ln>
                <a:solidFill>
                  <a:prstClr val="black"/>
                </a:solidFill>
                <a:effectLst/>
                <a:uLnTx/>
                <a:uFillTx/>
                <a:latin typeface="Aptos" panose="02110004020202020204"/>
                <a:ea typeface="+mn-ea"/>
                <a:cs typeface="+mn-cs"/>
              </a:rPr>
              <a:t>Tahsa phe le thisan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ti thucheng </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hi “</a:t>
            </a:r>
            <a:r>
              <a:rPr kumimoji="0" lang="en" sz="2000" b="1" i="1" u="none" strike="noStrike" kern="1200" cap="none" spc="0" normalizeH="0" noProof="0" dirty="0">
                <a:ln>
                  <a:noFill/>
                </a:ln>
                <a:solidFill>
                  <a:prstClr val="black"/>
                </a:solidFill>
                <a:effectLst/>
                <a:uLnTx/>
                <a:uFillTx/>
                <a:latin typeface="Aptos" panose="02110004020202020204"/>
                <a:ea typeface="+mn-ea"/>
                <a:cs typeface="+mn-cs"/>
              </a:rPr>
              <a:t>mi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ahilou le “</a:t>
            </a:r>
            <a:r>
              <a:rPr kumimoji="0" lang="en" sz="2000" b="1" i="1" u="none" strike="noStrike" kern="1200" cap="none" spc="0" normalizeH="0" noProof="0" dirty="0">
                <a:ln>
                  <a:noFill/>
                </a:ln>
                <a:solidFill>
                  <a:prstClr val="black"/>
                </a:solidFill>
                <a:effectLst/>
                <a:uLnTx/>
                <a:uFillTx/>
                <a:latin typeface="Aptos" panose="02110004020202020204"/>
                <a:ea typeface="+mn-ea"/>
                <a:cs typeface="+mn-cs"/>
              </a:rPr>
              <a:t>mihiem</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kiseina kimang ahi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(Mt. 16:17; Gal. 1:16; Eph. 6:12; Heb. 2:14). </a:t>
            </a:r>
            <a:r>
              <a:rPr lang="en" sz="2000" b="1" dirty="0">
                <a:solidFill>
                  <a:prstClr val="black"/>
                </a:solidFill>
                <a:latin typeface="Aptos" panose="02110004020202020204"/>
              </a:rPr>
              <a:t>Hiva hin vetkah ding Paul in akoi e: leisiet mite= </a:t>
            </a:r>
            <a:r>
              <a:rPr lang="en" sz="2000" b="1">
                <a:solidFill>
                  <a:prstClr val="black"/>
                </a:solidFill>
                <a:latin typeface="Aptos" panose="02110004020202020204"/>
              </a:rPr>
              <a:t>muonmang thei,  		       van </a:t>
            </a:r>
            <a:r>
              <a:rPr lang="en" sz="2000" b="1" dirty="0">
                <a:solidFill>
                  <a:prstClr val="black"/>
                </a:solidFill>
                <a:latin typeface="Aptos" panose="02110004020202020204"/>
              </a:rPr>
              <a:t>mite= muonmang theilou, kitina ahi. Lei a muonmang thei tahsa inei u hi van a puohtou thei ahi poi.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48737" y="5514535"/>
            <a:ext cx="7009620"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Jesu a imumil jouse ding a hiche phaat hung lhun chu mitphet kahlou bang</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bep ding ahi. Mitphet khat masang a thina kichat umtah kimaitopi a, mitphet khat bou jouva Jesu hung amu pai jieng bang ding ahi </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(1 Cor.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7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1543868"/>
            <a:ext cx="11823405" cy="3770263"/>
          </a:xfrm>
          <a:prstGeom prst="rect">
            <a:avLst/>
          </a:prstGeom>
          <a:noFill/>
        </p:spPr>
        <p:txBody>
          <a:bodyPr wrap="square">
            <a:spAutoFit/>
          </a:bodyPr>
          <a:lstStyle/>
          <a:p>
            <a:pPr>
              <a:spcBef>
                <a:spcPts val="600"/>
              </a:spcBef>
            </a:pPr>
            <a:r>
              <a:rPr lang="en" sz="2400" b="1" dirty="0">
                <a:latin typeface="Constantia" panose="02030602050306030303" pitchFamily="18" charset="0"/>
              </a:rPr>
              <a:t>“</a:t>
            </a:r>
            <a:r>
              <a:rPr lang="en" sz="2600" b="1" dirty="0">
                <a:latin typeface="Constantia" panose="02030602050306030303" pitchFamily="18" charset="0"/>
              </a:rPr>
              <a:t>Jesu kaithouva aum chu ama a imumil jouse dia kikoipih thokitna vetsah chu ahi.  Kaithouva um huhhingpu tahsa melput, amaisuo, akamcheng suoh awgin, abon a seijuite’n ahetsa bang tah chu ahi nalai e. Hitobang tah chun Jesu </a:t>
            </a:r>
            <a:r>
              <a:rPr lang="en-US" sz="2600" b="1" dirty="0">
                <a:latin typeface="Constantia" panose="02030602050306030303" pitchFamily="18" charset="0"/>
              </a:rPr>
              <a:t>a </a:t>
            </a:r>
            <a:r>
              <a:rPr lang="en-US" sz="2600" b="1" dirty="0" err="1">
                <a:latin typeface="Constantia" panose="02030602050306030303" pitchFamily="18" charset="0"/>
              </a:rPr>
              <a:t>thoukit</a:t>
            </a:r>
            <a:r>
              <a:rPr lang="en-US" sz="2600" b="1" dirty="0">
                <a:latin typeface="Constantia" panose="02030602050306030303" pitchFamily="18" charset="0"/>
              </a:rPr>
              <a:t> </a:t>
            </a:r>
            <a:r>
              <a:rPr lang="en-US" sz="2600" b="1" dirty="0" err="1">
                <a:latin typeface="Constantia" panose="02030602050306030303" pitchFamily="18" charset="0"/>
              </a:rPr>
              <a:t>te</a:t>
            </a:r>
            <a:r>
              <a:rPr lang="en-US" sz="2600" b="1" dirty="0">
                <a:latin typeface="Constantia" panose="02030602050306030303" pitchFamily="18" charset="0"/>
              </a:rPr>
              <a:t> jong </a:t>
            </a:r>
            <a:r>
              <a:rPr lang="en-US" sz="2600" b="1" dirty="0" err="1">
                <a:latin typeface="Constantia" panose="02030602050306030303" pitchFamily="18" charset="0"/>
              </a:rPr>
              <a:t>melhetsa</a:t>
            </a:r>
            <a:r>
              <a:rPr lang="en-US" sz="2600" b="1" dirty="0">
                <a:latin typeface="Constantia" panose="02030602050306030303" pitchFamily="18" charset="0"/>
              </a:rPr>
              <a:t> hiding u ahi. </a:t>
            </a:r>
            <a:r>
              <a:rPr lang="en-US" sz="2600" b="1" dirty="0" err="1">
                <a:latin typeface="Constantia" panose="02030602050306030303" pitchFamily="18" charset="0"/>
              </a:rPr>
              <a:t>Seijuite’n</a:t>
            </a:r>
            <a:r>
              <a:rPr lang="en-US" sz="2600" b="1" dirty="0">
                <a:latin typeface="Constantia" panose="02030602050306030303" pitchFamily="18" charset="0"/>
              </a:rPr>
              <a:t> Jesu </a:t>
            </a:r>
            <a:r>
              <a:rPr lang="en-US" sz="2600" b="1" dirty="0" err="1">
                <a:latin typeface="Constantia" panose="02030602050306030303" pitchFamily="18" charset="0"/>
              </a:rPr>
              <a:t>ahet</a:t>
            </a:r>
            <a:r>
              <a:rPr lang="en-US" sz="2600" b="1" dirty="0">
                <a:latin typeface="Constantia" panose="02030602050306030303" pitchFamily="18" charset="0"/>
              </a:rPr>
              <a:t> </a:t>
            </a:r>
            <a:r>
              <a:rPr lang="en-US" sz="2600" b="1" dirty="0" err="1">
                <a:latin typeface="Constantia" panose="02030602050306030303" pitchFamily="18" charset="0"/>
              </a:rPr>
              <a:t>jieng</a:t>
            </a:r>
            <a:r>
              <a:rPr lang="en-US" sz="2600" b="1" dirty="0">
                <a:latin typeface="Constantia" panose="02030602050306030303" pitchFamily="18" charset="0"/>
              </a:rPr>
              <a:t> bang a </a:t>
            </a:r>
            <a:r>
              <a:rPr lang="en-US" sz="2600" b="1" dirty="0" err="1">
                <a:latin typeface="Constantia" panose="02030602050306030303" pitchFamily="18" charset="0"/>
              </a:rPr>
              <a:t>eihon</a:t>
            </a:r>
            <a:r>
              <a:rPr lang="en-US" sz="2600" b="1" dirty="0">
                <a:latin typeface="Constantia" panose="02030602050306030303" pitchFamily="18" charset="0"/>
              </a:rPr>
              <a:t> jong </a:t>
            </a:r>
            <a:r>
              <a:rPr lang="en-US" sz="2600" b="1" dirty="0" err="1">
                <a:latin typeface="Constantia" panose="02030602050306030303" pitchFamily="18" charset="0"/>
              </a:rPr>
              <a:t>kaithouva</a:t>
            </a:r>
            <a:r>
              <a:rPr lang="en-US" sz="2600" b="1" dirty="0">
                <a:latin typeface="Constantia" panose="02030602050306030303" pitchFamily="18" charset="0"/>
              </a:rPr>
              <a:t> um </a:t>
            </a:r>
            <a:r>
              <a:rPr lang="en-US" sz="2600" b="1" dirty="0" err="1">
                <a:latin typeface="Constantia" panose="02030602050306030303" pitchFamily="18" charset="0"/>
              </a:rPr>
              <a:t>loi</a:t>
            </a:r>
            <a:r>
              <a:rPr lang="en-US" sz="2600" b="1" dirty="0">
                <a:latin typeface="Constantia" panose="02030602050306030303" pitchFamily="18" charset="0"/>
              </a:rPr>
              <a:t> le pai ho </a:t>
            </a:r>
            <a:r>
              <a:rPr lang="en-US" sz="2600" b="1" dirty="0" err="1">
                <a:latin typeface="Constantia" panose="02030602050306030303" pitchFamily="18" charset="0"/>
              </a:rPr>
              <a:t>imelhet</a:t>
            </a:r>
            <a:r>
              <a:rPr lang="en-US" sz="2600" b="1" dirty="0">
                <a:latin typeface="Constantia" panose="02030602050306030303" pitchFamily="18" charset="0"/>
              </a:rPr>
              <a:t> </a:t>
            </a:r>
            <a:r>
              <a:rPr lang="en-US" sz="2600" b="1" dirty="0" err="1">
                <a:latin typeface="Constantia" panose="02030602050306030303" pitchFamily="18" charset="0"/>
              </a:rPr>
              <a:t>thei</a:t>
            </a:r>
            <a:r>
              <a:rPr lang="en-US" sz="2600" b="1" dirty="0">
                <a:latin typeface="Constantia" panose="02030602050306030303" pitchFamily="18" charset="0"/>
              </a:rPr>
              <a:t> </a:t>
            </a:r>
            <a:r>
              <a:rPr lang="en-US" sz="2600" b="1" dirty="0" err="1">
                <a:latin typeface="Constantia" panose="02030602050306030303" pitchFamily="18" charset="0"/>
              </a:rPr>
              <a:t>jieng</a:t>
            </a:r>
            <a:r>
              <a:rPr lang="en-US" sz="2600" b="1" dirty="0">
                <a:latin typeface="Constantia" panose="02030602050306030303" pitchFamily="18" charset="0"/>
              </a:rPr>
              <a:t> ding u ahi. </a:t>
            </a:r>
          </a:p>
          <a:p>
            <a:pPr>
              <a:spcBef>
                <a:spcPts val="600"/>
              </a:spcBef>
            </a:pPr>
            <a:r>
              <a:rPr lang="en-US" sz="2600" b="1" dirty="0">
                <a:latin typeface="Constantia" panose="02030602050306030303" pitchFamily="18" charset="0"/>
              </a:rPr>
              <a:t>Lei </a:t>
            </a:r>
            <a:r>
              <a:rPr lang="en-US" sz="2600" b="1" dirty="0" err="1">
                <a:latin typeface="Constantia" panose="02030602050306030303" pitchFamily="18" charset="0"/>
              </a:rPr>
              <a:t>hinkho</a:t>
            </a:r>
            <a:r>
              <a:rPr lang="en-US" sz="2600" b="1" dirty="0">
                <a:latin typeface="Constantia" panose="02030602050306030303" pitchFamily="18" charset="0"/>
              </a:rPr>
              <a:t> a </a:t>
            </a:r>
            <a:r>
              <a:rPr lang="en-US" sz="2600" b="1" dirty="0" err="1">
                <a:latin typeface="Constantia" panose="02030602050306030303" pitchFamily="18" charset="0"/>
              </a:rPr>
              <a:t>tahsa</a:t>
            </a:r>
            <a:r>
              <a:rPr lang="en-US" sz="2600" b="1" dirty="0">
                <a:latin typeface="Constantia" panose="02030602050306030303" pitchFamily="18" charset="0"/>
              </a:rPr>
              <a:t> </a:t>
            </a:r>
            <a:r>
              <a:rPr lang="en-US" sz="2600" b="1" dirty="0" err="1">
                <a:latin typeface="Constantia" panose="02030602050306030303" pitchFamily="18" charset="0"/>
              </a:rPr>
              <a:t>melse</a:t>
            </a:r>
            <a:r>
              <a:rPr lang="en-US" sz="2600" b="1" dirty="0">
                <a:latin typeface="Constantia" panose="02030602050306030303" pitchFamily="18" charset="0"/>
              </a:rPr>
              <a:t> </a:t>
            </a:r>
            <a:r>
              <a:rPr lang="en-US" sz="2600" b="1" dirty="0" err="1">
                <a:latin typeface="Constantia" panose="02030602050306030303" pitchFamily="18" charset="0"/>
              </a:rPr>
              <a:t>tah</a:t>
            </a:r>
            <a:r>
              <a:rPr lang="en-US" sz="2600" b="1" dirty="0">
                <a:latin typeface="Constantia" panose="02030602050306030303" pitchFamily="18" charset="0"/>
              </a:rPr>
              <a:t> po hi hen lang, </a:t>
            </a:r>
            <a:r>
              <a:rPr lang="en-US" sz="2600" b="1" dirty="0" err="1">
                <a:latin typeface="Constantia" panose="02030602050306030303" pitchFamily="18" charset="0"/>
              </a:rPr>
              <a:t>dammo</a:t>
            </a:r>
            <a:r>
              <a:rPr lang="en-US" sz="2600" b="1" dirty="0">
                <a:latin typeface="Constantia" panose="02030602050306030303" pitchFamily="18" charset="0"/>
              </a:rPr>
              <a:t> </a:t>
            </a:r>
            <a:r>
              <a:rPr lang="en-US" sz="2600" b="1" dirty="0" err="1">
                <a:latin typeface="Constantia" panose="02030602050306030303" pitchFamily="18" charset="0"/>
              </a:rPr>
              <a:t>veisietna’n</a:t>
            </a:r>
            <a:r>
              <a:rPr lang="en-US" sz="2600" b="1" dirty="0">
                <a:latin typeface="Constantia" panose="02030602050306030303" pitchFamily="18" charset="0"/>
              </a:rPr>
              <a:t> </a:t>
            </a:r>
            <a:r>
              <a:rPr lang="en-US" sz="2600" b="1" dirty="0" err="1">
                <a:latin typeface="Constantia" panose="02030602050306030303" pitchFamily="18" charset="0"/>
              </a:rPr>
              <a:t>bom</a:t>
            </a:r>
            <a:r>
              <a:rPr lang="en-US" sz="2600" b="1" dirty="0">
                <a:latin typeface="Constantia" panose="02030602050306030303" pitchFamily="18" charset="0"/>
              </a:rPr>
              <a:t> hen lang, </a:t>
            </a:r>
            <a:r>
              <a:rPr lang="en-US" sz="2600" b="1" dirty="0" err="1">
                <a:latin typeface="Constantia" panose="02030602050306030303" pitchFamily="18" charset="0"/>
              </a:rPr>
              <a:t>kisuhmona</a:t>
            </a:r>
            <a:r>
              <a:rPr lang="en-US" sz="2600" b="1" dirty="0">
                <a:latin typeface="Constantia" panose="02030602050306030303" pitchFamily="18" charset="0"/>
              </a:rPr>
              <a:t> mel </a:t>
            </a:r>
            <a:r>
              <a:rPr lang="en-US" sz="2600" b="1" dirty="0" err="1">
                <a:latin typeface="Constantia" panose="02030602050306030303" pitchFamily="18" charset="0"/>
              </a:rPr>
              <a:t>nei</a:t>
            </a:r>
            <a:r>
              <a:rPr lang="en-US" sz="2600" b="1" dirty="0">
                <a:latin typeface="Constantia" panose="02030602050306030303" pitchFamily="18" charset="0"/>
              </a:rPr>
              <a:t> jong </a:t>
            </a:r>
            <a:r>
              <a:rPr lang="en-US" sz="2600" b="1" dirty="0" err="1">
                <a:latin typeface="Constantia" panose="02030602050306030303" pitchFamily="18" charset="0"/>
              </a:rPr>
              <a:t>le’u</a:t>
            </a:r>
            <a:r>
              <a:rPr lang="en-US" sz="2600" b="1" dirty="0">
                <a:latin typeface="Constantia" panose="02030602050306030303" pitchFamily="18" charset="0"/>
              </a:rPr>
              <a:t> </a:t>
            </a:r>
            <a:r>
              <a:rPr lang="en-US" sz="2600" b="1" dirty="0" err="1">
                <a:latin typeface="Constantia" panose="02030602050306030303" pitchFamily="18" charset="0"/>
              </a:rPr>
              <a:t>thokitna</a:t>
            </a:r>
            <a:r>
              <a:rPr lang="en-US" sz="2600" b="1" dirty="0">
                <a:latin typeface="Constantia" panose="02030602050306030303" pitchFamily="18" charset="0"/>
              </a:rPr>
              <a:t> </a:t>
            </a:r>
            <a:r>
              <a:rPr lang="en-US" sz="2600" b="1" dirty="0" err="1">
                <a:latin typeface="Constantia" panose="02030602050306030303" pitchFamily="18" charset="0"/>
              </a:rPr>
              <a:t>nikho</a:t>
            </a:r>
            <a:r>
              <a:rPr lang="en-US" sz="2600" b="1" dirty="0">
                <a:latin typeface="Constantia" panose="02030602050306030303" pitchFamily="18" charset="0"/>
              </a:rPr>
              <a:t> </a:t>
            </a:r>
            <a:r>
              <a:rPr lang="en-US" sz="2600" b="1" dirty="0" err="1">
                <a:latin typeface="Constantia" panose="02030602050306030303" pitchFamily="18" charset="0"/>
              </a:rPr>
              <a:t>tieng</a:t>
            </a:r>
            <a:r>
              <a:rPr lang="en-US" sz="2600" b="1" dirty="0">
                <a:latin typeface="Constantia" panose="02030602050306030303" pitchFamily="18" charset="0"/>
              </a:rPr>
              <a:t> </a:t>
            </a:r>
            <a:r>
              <a:rPr lang="en-US" sz="2600" b="1" dirty="0" err="1">
                <a:latin typeface="Constantia" panose="02030602050306030303" pitchFamily="18" charset="0"/>
              </a:rPr>
              <a:t>mellom</a:t>
            </a:r>
            <a:r>
              <a:rPr lang="en-US" sz="2600" b="1" dirty="0">
                <a:latin typeface="Constantia" panose="02030602050306030303" pitchFamily="18" charset="0"/>
              </a:rPr>
              <a:t> </a:t>
            </a:r>
            <a:r>
              <a:rPr lang="en-US" sz="2600" b="1" dirty="0" err="1">
                <a:latin typeface="Constantia" panose="02030602050306030303" pitchFamily="18" charset="0"/>
              </a:rPr>
              <a:t>tah</a:t>
            </a:r>
            <a:r>
              <a:rPr lang="en-US" sz="2600" b="1" dirty="0">
                <a:latin typeface="Constantia" panose="02030602050306030303" pitchFamily="18" charset="0"/>
              </a:rPr>
              <a:t> le </a:t>
            </a:r>
            <a:r>
              <a:rPr lang="en-US" sz="2600" b="1" dirty="0" err="1">
                <a:latin typeface="Constantia" panose="02030602050306030303" pitchFamily="18" charset="0"/>
              </a:rPr>
              <a:t>loupi</a:t>
            </a:r>
            <a:r>
              <a:rPr lang="en-US" sz="2600" b="1" dirty="0">
                <a:latin typeface="Constantia" panose="02030602050306030303" pitchFamily="18" charset="0"/>
              </a:rPr>
              <a:t> </a:t>
            </a:r>
            <a:r>
              <a:rPr lang="en-US" sz="2600" b="1" dirty="0" err="1">
                <a:latin typeface="Constantia" panose="02030602050306030303" pitchFamily="18" charset="0"/>
              </a:rPr>
              <a:t>tah</a:t>
            </a:r>
            <a:r>
              <a:rPr lang="en-US" sz="2600" b="1" dirty="0">
                <a:latin typeface="Constantia" panose="02030602050306030303" pitchFamily="18" charset="0"/>
              </a:rPr>
              <a:t> a hung thou ding u, </a:t>
            </a:r>
            <a:r>
              <a:rPr lang="en-US" sz="2600" b="1" dirty="0" err="1">
                <a:latin typeface="Constantia" panose="02030602050306030303" pitchFamily="18" charset="0"/>
              </a:rPr>
              <a:t>ahivang</a:t>
            </a:r>
            <a:r>
              <a:rPr lang="en-US" sz="2600" b="1" dirty="0">
                <a:latin typeface="Constantia" panose="02030602050306030303" pitchFamily="18" charset="0"/>
              </a:rPr>
              <a:t> a koi ahi u </a:t>
            </a:r>
            <a:r>
              <a:rPr lang="en-US" sz="2600" b="1" dirty="0" err="1">
                <a:latin typeface="Constantia" panose="02030602050306030303" pitchFamily="18" charset="0"/>
              </a:rPr>
              <a:t>kichieh</a:t>
            </a:r>
            <a:r>
              <a:rPr lang="en-US" sz="2600" b="1" dirty="0">
                <a:latin typeface="Constantia" panose="02030602050306030303" pitchFamily="18" charset="0"/>
              </a:rPr>
              <a:t> </a:t>
            </a:r>
            <a:r>
              <a:rPr lang="en-US" sz="2600" b="1" dirty="0" err="1">
                <a:latin typeface="Constantia" panose="02030602050306030303" pitchFamily="18" charset="0"/>
              </a:rPr>
              <a:t>sel</a:t>
            </a:r>
            <a:r>
              <a:rPr lang="en-US" sz="2600" b="1" dirty="0">
                <a:latin typeface="Constantia" panose="02030602050306030303" pitchFamily="18" charset="0"/>
              </a:rPr>
              <a:t> a </a:t>
            </a:r>
            <a:r>
              <a:rPr lang="en-US" sz="2600" b="1" dirty="0" err="1">
                <a:latin typeface="Constantia" panose="02030602050306030303" pitchFamily="18" charset="0"/>
              </a:rPr>
              <a:t>kihe</a:t>
            </a:r>
            <a:r>
              <a:rPr lang="en-US" sz="2600" b="1" dirty="0">
                <a:latin typeface="Constantia" panose="02030602050306030303" pitchFamily="18" charset="0"/>
              </a:rPr>
              <a:t> </a:t>
            </a:r>
            <a:r>
              <a:rPr lang="en-US" sz="2600" b="1" dirty="0" err="1">
                <a:latin typeface="Constantia" panose="02030602050306030303" pitchFamily="18" charset="0"/>
              </a:rPr>
              <a:t>nalai</a:t>
            </a:r>
            <a:r>
              <a:rPr lang="en-US" sz="2600" b="1" dirty="0">
                <a:latin typeface="Constantia" panose="02030602050306030303" pitchFamily="18" charset="0"/>
              </a:rPr>
              <a:t> ding ahi </a:t>
            </a:r>
            <a:r>
              <a:rPr lang="en-US" sz="2600" b="1" dirty="0" err="1">
                <a:latin typeface="Constantia" panose="02030602050306030303" pitchFamily="18" charset="0"/>
              </a:rPr>
              <a:t>uve</a:t>
            </a:r>
            <a:r>
              <a:rPr lang="en-US" sz="2600" b="1" dirty="0">
                <a:latin typeface="Constantia" panose="02030602050306030303" pitchFamily="18" charset="0"/>
              </a:rPr>
              <a:t>. Jesu mel </a:t>
            </a:r>
            <a:r>
              <a:rPr lang="en-US" sz="2600" b="1" dirty="0" err="1">
                <a:latin typeface="Constantia" panose="02030602050306030303" pitchFamily="18" charset="0"/>
              </a:rPr>
              <a:t>loupi’n</a:t>
            </a:r>
            <a:r>
              <a:rPr lang="en-US" sz="2600" b="1" dirty="0">
                <a:latin typeface="Constantia" panose="02030602050306030303" pitchFamily="18" charset="0"/>
              </a:rPr>
              <a:t> </a:t>
            </a:r>
            <a:r>
              <a:rPr lang="en-US" sz="2600" b="1" dirty="0" err="1">
                <a:latin typeface="Constantia" panose="02030602050306030303" pitchFamily="18" charset="0"/>
              </a:rPr>
              <a:t>asalvah</a:t>
            </a:r>
            <a:r>
              <a:rPr lang="en-US" sz="2600" b="1" dirty="0">
                <a:latin typeface="Constantia" panose="02030602050306030303" pitchFamily="18" charset="0"/>
              </a:rPr>
              <a:t> ding u ahi</a:t>
            </a:r>
            <a:r>
              <a:rPr lang="en" sz="2600" b="1" dirty="0">
                <a:latin typeface="Constantia" panose="02030602050306030303" pitchFamily="18" charset="0"/>
              </a:rPr>
              <a:t>.”</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7844335" y="6030188"/>
            <a:ext cx="4347665" cy="430887"/>
          </a:xfrm>
          <a:prstGeom prst="rect">
            <a:avLst/>
          </a:prstGeom>
          <a:noFill/>
        </p:spPr>
        <p:txBody>
          <a:bodyPr wrap="none" rtlCol="0">
            <a:spAutoFit/>
          </a:bodyPr>
          <a:lstStyle/>
          <a:p>
            <a:pPr algn="r"/>
            <a:r>
              <a:rPr lang="en" sz="2200" b="1" dirty="0"/>
              <a:t>EGW (</a:t>
            </a:r>
            <a:r>
              <a:rPr lang="en-US" sz="2200" b="1" dirty="0"/>
              <a:t>The Faith I Live By, June 23</a:t>
            </a:r>
            <a:r>
              <a:rPr lang="en" sz="22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84665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Chule</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Christa chu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kaithouva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umlou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ahile</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kathu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hillhangle</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jong hi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moh</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ahin</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tahsan</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u jong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moh</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ahi... Christa chu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kaithou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lou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ahile</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nanghon</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thusan</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u jong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moh</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ahi;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nangho</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tu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 jong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chonsiet</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 um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jing</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nalai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nahi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ding u ahi.”</a:t>
            </a: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(1 </a:t>
            </a:r>
            <a:r>
              <a:rPr kumimoji="0" lang="es-ES" sz="18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Corinth</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15:14–17)</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1053179207"/>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61829"/>
          </a:xfrm>
          <a:prstGeom prst="rect">
            <a:avLst/>
          </a:prstGeom>
          <a:noFill/>
        </p:spPr>
        <p:txBody>
          <a:bodyPr wrap="square" rtlCol="0">
            <a:spAutoFit/>
          </a:bodyPr>
          <a:lstStyle/>
          <a:p>
            <a:pPr>
              <a:spcBef>
                <a:spcPts val="600"/>
              </a:spcBef>
            </a:pPr>
            <a:r>
              <a:rPr lang="en" sz="2100" b="1" dirty="0"/>
              <a:t>Greekte chihgutna chun— miching tah a kihe Plato lungsuhtuo bang chun— tahsa hi thilse jieng lungvul ahin, thithei lou alhagao kikhumna ahi ati uve. Chuti ahi tah leh Christa a tahsa thokitna chu Greek le Rome te’n iti lampang ahi ati diuvem?</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136241"/>
            <a:ext cx="7236320" cy="1384995"/>
          </a:xfrm>
          <a:prstGeom prst="rect">
            <a:avLst/>
          </a:prstGeom>
          <a:noFill/>
        </p:spPr>
        <p:txBody>
          <a:bodyPr wrap="square">
            <a:spAutoFit/>
          </a:bodyPr>
          <a:lstStyle/>
          <a:p>
            <a:pPr>
              <a:spcBef>
                <a:spcPts val="600"/>
              </a:spcBef>
            </a:pPr>
            <a:r>
              <a:rPr lang="en" sz="2100" b="1" dirty="0"/>
              <a:t>Hijieh chun Corinth houbung mi phabep chun thokitna ana tahsan theilouvu ahi. Hiche tah jieh chun Paul in Corith mite alekhathot masa bung 15 chun hiche thudol phatah in anahil tai.</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54547" y="1446245"/>
            <a:ext cx="2495688" cy="1885452"/>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37922"/>
            <a:ext cx="7378084"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Thu neocha ahi poi. Thokitna umlouvin</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sochatna aum theipoi. Thokitna umlou hileh Gospel lhangsap ipi phachuom tan tem?</a:t>
            </a:r>
            <a:endPar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1209700"/>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dirty="0">
                <a:ln w="9525">
                  <a:solidFill>
                    <a:schemeClr val="bg1"/>
                  </a:solidFill>
                  <a:prstDash val="solid"/>
                </a:ln>
                <a:solidFill>
                  <a:srgbClr val="3D9D78"/>
                </a:solidFill>
                <a:effectLst>
                  <a:outerShdw blurRad="12700" dist="38100" dir="2700000" algn="tl" rotWithShape="0">
                    <a:schemeClr val="accent4"/>
                  </a:outerShdw>
                </a:effectLst>
              </a:rPr>
              <a:t>JESU</a:t>
            </a:r>
          </a:p>
          <a:p>
            <a:pPr algn="ctr">
              <a:lnSpc>
                <a:spcPts val="9000"/>
              </a:lnSpc>
            </a:pPr>
            <a:r>
              <a:rPr lang="en" sz="6000" b="1" dirty="0">
                <a:ln w="9525">
                  <a:solidFill>
                    <a:schemeClr val="bg1"/>
                  </a:solidFill>
                  <a:prstDash val="solid"/>
                </a:ln>
                <a:solidFill>
                  <a:srgbClr val="CC3C99"/>
                </a:solidFill>
                <a:effectLst>
                  <a:outerShdw blurRad="12700" dist="38100" dir="2700000" algn="tl" rotWithShape="0">
                    <a:schemeClr val="accent4"/>
                  </a:outerShdw>
                </a:effectLst>
              </a:rPr>
              <a:t>THOKITNA</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ATHOKITNA KHANGTHUSIM A UM MONG HI NAM?</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77285" y="641410"/>
            <a:ext cx="11420668" cy="923330"/>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Ajieh</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chu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amasapen</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nangho</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kapieh</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ka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thulah</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chu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ahile</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Pathien</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lekhabu</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kisei</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dungjui</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in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eiho</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chonsiet</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chengse</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khel</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in Christa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athi’n</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ama chu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avui</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iun</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chuin</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Pathen</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lekhabu</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kisei</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bang in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nithum</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ni’n</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kaithouvin</a:t>
            </a:r>
            <a:r>
              <a:rPr lang="en-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aum tai</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Corinth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38664"/>
          </a:xfrm>
          <a:prstGeom prst="rect">
            <a:avLst/>
          </a:prstGeom>
          <a:noFill/>
        </p:spPr>
        <p:txBody>
          <a:bodyPr wrap="square" rtlCol="0">
            <a:spAutoFit/>
          </a:bodyPr>
          <a:lstStyle/>
          <a:p>
            <a:pPr>
              <a:spcBef>
                <a:spcPts val="600"/>
              </a:spcBef>
            </a:pPr>
            <a:r>
              <a:rPr lang="en" sz="2100" b="1" dirty="0"/>
              <a:t>Corinth mite thokitna thudol lungbuoina aseilhappih masang chun Paul in Gospel natoh je ahilthiem masa’i (1 Cor.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464722481"/>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15498"/>
          </a:xfrm>
          <a:prstGeom prst="rect">
            <a:avLst/>
          </a:prstGeom>
          <a:noFill/>
        </p:spPr>
        <p:txBody>
          <a:bodyPr wrap="square" rtlCol="0">
            <a:spAutoFit/>
          </a:bodyPr>
          <a:lstStyle/>
          <a:p>
            <a:pPr>
              <a:spcBef>
                <a:spcPts val="600"/>
              </a:spcBef>
            </a:pPr>
            <a:r>
              <a:rPr lang="en" sz="2100" b="1" dirty="0"/>
              <a:t>Gospel kisamphuong chu ipi mong tah chu ham? (1 Cor.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624154721"/>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38664"/>
          </a:xfrm>
          <a:prstGeom prst="rect">
            <a:avLst/>
          </a:prstGeom>
          <a:noFill/>
        </p:spPr>
        <p:txBody>
          <a:bodyPr wrap="square" rtlCol="0">
            <a:spAutoFit/>
          </a:bodyPr>
          <a:lstStyle/>
          <a:p>
            <a:pPr>
              <a:spcBef>
                <a:spcPts val="600"/>
              </a:spcBef>
            </a:pPr>
            <a:r>
              <a:rPr lang="en" sz="2100" b="1" dirty="0"/>
              <a:t>Athokit khangthusim a um mong ahi iti ihetdoh thei um? Jesu thokit ko’n amu’m? (1 Cor.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445071084"/>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513265"/>
            <a:ext cx="8899225" cy="1384995"/>
          </a:xfrm>
          <a:prstGeom prst="rect">
            <a:avLst/>
          </a:prstGeom>
          <a:noFill/>
        </p:spPr>
        <p:txBody>
          <a:bodyPr wrap="square" rtlCol="0">
            <a:spAutoFit/>
          </a:bodyPr>
          <a:lstStyle/>
          <a:p>
            <a:pPr>
              <a:spcBef>
                <a:spcPts val="600"/>
              </a:spcBef>
            </a:pPr>
            <a:r>
              <a:rPr lang="en" sz="2100" b="1" dirty="0"/>
              <a:t>Paul in Gospel kiti hi “</a:t>
            </a:r>
            <a:r>
              <a:rPr lang="en" sz="2100" b="1" i="1" dirty="0"/>
              <a:t>Pathien lekhabu a kisei bang a</a:t>
            </a:r>
            <a:r>
              <a:rPr lang="en" sz="2100" b="1" dirty="0"/>
              <a:t>” Pathien natoh chu ahi ti lheng tah in aseipih tai. Hichun tohguon le toh ding masang a pat umsa ahin, thokitna chutoh kisam ahi ti aphuong doh e. Agingchalou um nalai dem? Hiche pet a amit tah a mu ho kidoh u hen!</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377264" y="5134653"/>
            <a:ext cx="2660509"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308780" y="983202"/>
            <a:ext cx="5895900" cy="4708981"/>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n" sz="7500" noProof="0" dirty="0">
                <a:solidFill>
                  <a:srgbClr val="207A3E"/>
                </a:solidFill>
              </a:rPr>
              <a:t>JESU THOKIT </a:t>
            </a:r>
            <a:r>
              <a:rPr lang="en" sz="7500" noProof="0" dirty="0">
                <a:solidFill>
                  <a:srgbClr val="7030A0"/>
                </a:solidFill>
              </a:rPr>
              <a:t>JIEH A CHANVOU HO</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84775"/>
          </a:xfrm>
          <a:prstGeom prst="rect">
            <a:avLst/>
          </a:prstGeom>
          <a:noFill/>
        </p:spPr>
        <p:txBody>
          <a:bodyPr wrap="square">
            <a:spAutoFit/>
          </a:bodyPr>
          <a:lstStyle/>
          <a:p>
            <a:pPr algn="ctr"/>
            <a:r>
              <a:rPr lang="e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CHRISTA THOUKIT LOU ANA HITA LEH ITI TAN TEM?</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Chuti a Christa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kaithouva</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aumlou</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mong</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le ka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thuseiphuong</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u jong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moh</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ahin</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tahsan</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u jong panna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bei</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(ahi)</a:t>
            </a:r>
            <a:r>
              <a:rPr lang="en"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 sz="1400"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Corinth </a:t>
            </a:r>
            <a:r>
              <a:rPr lang="en"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61829"/>
          </a:xfrm>
          <a:prstGeom prst="rect">
            <a:avLst/>
          </a:prstGeom>
          <a:noFill/>
        </p:spPr>
        <p:txBody>
          <a:bodyPr wrap="square" rtlCol="0">
            <a:spAutoFit/>
          </a:bodyPr>
          <a:lstStyle/>
          <a:p>
            <a:pPr>
              <a:spcBef>
                <a:spcPts val="600"/>
              </a:spcBef>
            </a:pPr>
            <a:r>
              <a:rPr lang="en-IN" sz="2100" b="1" dirty="0"/>
              <a:t>T</a:t>
            </a:r>
            <a:r>
              <a:rPr lang="en" sz="2100" b="1" dirty="0"/>
              <a:t>hokitna um tahsanlouva chu Christian tahsan toh kikal a che ahi tai; ajieh chu “</a:t>
            </a:r>
            <a:r>
              <a:rPr lang="en-US" sz="2100" b="1" i="1" dirty="0"/>
              <a:t>Mithi </a:t>
            </a:r>
            <a:r>
              <a:rPr lang="en-US" sz="2100" b="1" i="1" dirty="0" err="1"/>
              <a:t>thokitna</a:t>
            </a:r>
            <a:r>
              <a:rPr lang="en-US" sz="2100" b="1" i="1" dirty="0"/>
              <a:t> </a:t>
            </a:r>
            <a:r>
              <a:rPr lang="en-US" sz="2100" b="1" i="1" dirty="0" err="1"/>
              <a:t>aumlou</a:t>
            </a:r>
            <a:r>
              <a:rPr lang="en-US" sz="2100" b="1" i="1" dirty="0"/>
              <a:t> le Christa jong </a:t>
            </a:r>
            <a:r>
              <a:rPr lang="en-US" sz="2100" b="1" i="1" dirty="0" err="1"/>
              <a:t>kaithouva</a:t>
            </a:r>
            <a:r>
              <a:rPr lang="en-US" sz="2100" b="1" i="1" dirty="0"/>
              <a:t> </a:t>
            </a:r>
            <a:r>
              <a:rPr lang="en-US" sz="2100" b="1" i="1" dirty="0" err="1"/>
              <a:t>umlou</a:t>
            </a:r>
            <a:r>
              <a:rPr lang="en-US" sz="2100" b="1" i="1" dirty="0"/>
              <a:t> </a:t>
            </a:r>
            <a:r>
              <a:rPr lang="en-US" sz="2100" b="1" i="1" dirty="0" err="1"/>
              <a:t>hinte</a:t>
            </a:r>
            <a:r>
              <a:rPr lang="en-US" sz="2100" b="1" dirty="0"/>
              <a:t>”</a:t>
            </a:r>
            <a:r>
              <a:rPr lang="en" sz="2100" b="1" dirty="0"/>
              <a:t> (1 Corinth 15:12-13). Jesu thoukit lou hita leh…</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539769836"/>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459647"/>
            <a:ext cx="7456104" cy="1384995"/>
          </a:xfrm>
          <a:prstGeom prst="rect">
            <a:avLst/>
          </a:prstGeom>
          <a:noFill/>
        </p:spPr>
        <p:txBody>
          <a:bodyPr wrap="square" rtlCol="0">
            <a:spAutoFit/>
          </a:bodyPr>
          <a:lstStyle/>
          <a:p>
            <a:pPr>
              <a:spcBef>
                <a:spcPts val="600"/>
              </a:spcBef>
            </a:pPr>
            <a:r>
              <a:rPr lang="en" sz="2100" b="1" dirty="0"/>
              <a:t>Thokitna umlou hi leh Jesu chu chondih tah khat ajieh bei a kithat bep hi ding, huhhingna pethei hilou ding ahi. “</a:t>
            </a:r>
            <a:r>
              <a:rPr lang="en" sz="2100" b="1" i="1" dirty="0"/>
              <a:t>Ahin tun vang Christa athiho lah a kuon athoudoh tai</a:t>
            </a:r>
            <a:r>
              <a:rPr lang="en" sz="2100" b="1" dirty="0"/>
              <a:t>” (1 Cor. 15:20a) . HING JING Huhhingpu nei te ihi ta uve.</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759819" y="4685774"/>
            <a:ext cx="2327625"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862052"/>
            <a:ext cx="7456104"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dirty="0">
                <a:solidFill>
                  <a:prstClr val="black"/>
                </a:solidFill>
                <a:latin typeface="Aptos" panose="02110004020202020204"/>
              </a:rPr>
              <a:t>Hijieh hin Gospel chu thugil tah akiti tan, itahsanna u jong gil tah ahi tai, hettuohsah kitah le chonsiet ngaidam chang te ihi ta uvin, Christa a thisa jouse thoukit tei diu ahi tai.</a:t>
            </a:r>
            <a:endParaRPr kumimoji="0" lang="en" sz="21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630942"/>
          </a:xfrm>
          <a:prstGeom prst="rect">
            <a:avLst/>
          </a:prstGeom>
          <a:noFill/>
        </p:spPr>
        <p:txBody>
          <a:bodyPr wrap="square">
            <a:spAutoFit/>
          </a:bodyPr>
          <a:lstStyle/>
          <a:p>
            <a:pPr algn="ctr"/>
            <a:r>
              <a:rPr lang="en" sz="35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THOKITNA UM MONG AHI IPI’N APHOTCHET EM?</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296525" cy="677108"/>
          </a:xfrm>
          <a:prstGeom prst="rect">
            <a:avLst/>
          </a:prstGeom>
          <a:noFill/>
        </p:spPr>
        <p:txBody>
          <a:bodyPr wrap="square">
            <a:spAutoFit/>
          </a:bodyPr>
          <a:lstStyle/>
          <a:p>
            <a:pPr algn="ct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Tun vang Christa </a:t>
            </a:r>
            <a:r>
              <a:rPr lang="en-IN" sz="1900" b="1" dirty="0" err="1">
                <a:solidFill>
                  <a:schemeClr val="accent4"/>
                </a:solidFill>
                <a:effectLst>
                  <a:outerShdw blurRad="38100" dist="38100" dir="2700000" algn="tl">
                    <a:srgbClr val="000000">
                      <a:alpha val="43137"/>
                    </a:srgbClr>
                  </a:outerShdw>
                </a:effectLst>
                <a:latin typeface="Comic Sans MS" panose="030F0702030302020204" pitchFamily="66" charset="0"/>
              </a:rPr>
              <a:t>thina</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IN" sz="1900" b="1" dirty="0" err="1">
                <a:solidFill>
                  <a:schemeClr val="accent4"/>
                </a:solidFill>
                <a:effectLst>
                  <a:outerShdw blurRad="38100" dist="38100" dir="2700000" algn="tl">
                    <a:srgbClr val="000000">
                      <a:alpha val="43137"/>
                    </a:srgbClr>
                  </a:outerShdw>
                </a:effectLst>
                <a:latin typeface="Comic Sans MS" panose="030F0702030302020204" pitchFamily="66" charset="0"/>
              </a:rPr>
              <a:t>kuon</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 in </a:t>
            </a:r>
            <a:r>
              <a:rPr lang="en-IN" sz="1900" b="1" dirty="0" err="1">
                <a:solidFill>
                  <a:schemeClr val="accent4"/>
                </a:solidFill>
                <a:effectLst>
                  <a:outerShdw blurRad="38100" dist="38100" dir="2700000" algn="tl">
                    <a:srgbClr val="000000">
                      <a:alpha val="43137"/>
                    </a:srgbClr>
                  </a:outerShdw>
                </a:effectLst>
                <a:latin typeface="Comic Sans MS" panose="030F0702030302020204" pitchFamily="66" charset="0"/>
              </a:rPr>
              <a:t>kaithouvin</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 aum in, a </a:t>
            </a:r>
            <a:r>
              <a:rPr lang="en-IN" sz="1900" b="1" dirty="0" err="1">
                <a:solidFill>
                  <a:schemeClr val="accent4"/>
                </a:solidFill>
                <a:effectLst>
                  <a:outerShdw blurRad="38100" dist="38100" dir="2700000" algn="tl">
                    <a:srgbClr val="000000">
                      <a:alpha val="43137"/>
                    </a:srgbClr>
                  </a:outerShdw>
                </a:effectLst>
                <a:latin typeface="Comic Sans MS" panose="030F0702030302020204" pitchFamily="66" charset="0"/>
              </a:rPr>
              <a:t>imumilsa</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IN" sz="1900" b="1" dirty="0" err="1">
                <a:solidFill>
                  <a:schemeClr val="accent4"/>
                </a:solidFill>
                <a:effectLst>
                  <a:outerShdw blurRad="38100" dist="38100" dir="2700000" algn="tl">
                    <a:srgbClr val="000000">
                      <a:alpha val="43137"/>
                    </a:srgbClr>
                  </a:outerShdw>
                </a:effectLst>
                <a:latin typeface="Comic Sans MS" panose="030F0702030302020204" pitchFamily="66" charset="0"/>
              </a:rPr>
              <a:t>ho</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IN" sz="1900" b="1" dirty="0" err="1">
                <a:solidFill>
                  <a:schemeClr val="accent4"/>
                </a:solidFill>
                <a:effectLst>
                  <a:outerShdw blurRad="38100" dist="38100" dir="2700000" algn="tl">
                    <a:srgbClr val="000000">
                      <a:alpha val="43137"/>
                    </a:srgbClr>
                  </a:outerShdw>
                </a:effectLst>
                <a:latin typeface="Comic Sans MS" panose="030F0702030302020204" pitchFamily="66" charset="0"/>
              </a:rPr>
              <a:t>thokit</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IN" sz="1900" b="1" dirty="0" err="1">
                <a:solidFill>
                  <a:schemeClr val="accent4"/>
                </a:solidFill>
                <a:effectLst>
                  <a:outerShdw blurRad="38100" dist="38100" dir="2700000" algn="tl">
                    <a:srgbClr val="000000">
                      <a:alpha val="43137"/>
                    </a:srgbClr>
                  </a:outerShdw>
                </a:effectLst>
                <a:latin typeface="Comic Sans MS" panose="030F0702030302020204" pitchFamily="66" charset="0"/>
              </a:rPr>
              <a:t>tei</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 ding </a:t>
            </a:r>
            <a:r>
              <a:rPr lang="en-IN" sz="1900" b="1" dirty="0" err="1">
                <a:solidFill>
                  <a:schemeClr val="accent4"/>
                </a:solidFill>
                <a:effectLst>
                  <a:outerShdw blurRad="38100" dist="38100" dir="2700000" algn="tl">
                    <a:srgbClr val="000000">
                      <a:alpha val="43137"/>
                    </a:srgbClr>
                  </a:outerShdw>
                </a:effectLst>
                <a:latin typeface="Comic Sans MS" panose="030F0702030302020204" pitchFamily="66" charset="0"/>
              </a:rPr>
              <a:t>photchetna’n</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IN" sz="1900" b="1" dirty="0" err="1">
                <a:solidFill>
                  <a:schemeClr val="accent4"/>
                </a:solidFill>
                <a:effectLst>
                  <a:outerShdw blurRad="38100" dist="38100" dir="2700000" algn="tl">
                    <a:srgbClr val="000000">
                      <a:alpha val="43137"/>
                    </a:srgbClr>
                  </a:outerShdw>
                </a:effectLst>
                <a:latin typeface="Comic Sans MS" panose="030F0702030302020204" pitchFamily="66" charset="0"/>
              </a:rPr>
              <a:t>apang</a:t>
            </a:r>
            <a:r>
              <a:rPr lang="en-IN" sz="1900" b="1" dirty="0">
                <a:solidFill>
                  <a:schemeClr val="accent4"/>
                </a:solidFill>
                <a:effectLst>
                  <a:outerShdw blurRad="38100" dist="38100" dir="2700000" algn="tl">
                    <a:srgbClr val="000000">
                      <a:alpha val="43137"/>
                    </a:srgbClr>
                  </a:outerShdw>
                </a:effectLst>
                <a:latin typeface="Comic Sans MS" panose="030F0702030302020204" pitchFamily="66" charset="0"/>
              </a:rPr>
              <a:t> tai</a:t>
            </a:r>
            <a:r>
              <a:rPr lang="en-IN"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solidFill>
                <a:effectLst>
                  <a:outerShdw blurRad="38100" dist="38100" dir="2700000" algn="tl">
                    <a:srgbClr val="000000">
                      <a:alpha val="43137"/>
                    </a:srgbClr>
                  </a:outerShdw>
                </a:effectLst>
                <a:latin typeface="Comic Sans MS" panose="030F0702030302020204" pitchFamily="66" charset="0"/>
              </a:rPr>
              <a:t>(1 Corinth 15:20)</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61829"/>
          </a:xfrm>
          <a:prstGeom prst="rect">
            <a:avLst/>
          </a:prstGeom>
          <a:noFill/>
        </p:spPr>
        <p:txBody>
          <a:bodyPr wrap="square" rtlCol="0">
            <a:spAutoFit/>
          </a:bodyPr>
          <a:lstStyle/>
          <a:p>
            <a:pPr>
              <a:spcBef>
                <a:spcPts val="600"/>
              </a:spcBef>
            </a:pPr>
            <a:r>
              <a:rPr lang="en" sz="2100" b="1" dirty="0"/>
              <a:t>Jesu thokit in ichan tei diuva aphotchet masa pen chu, huhhingna kisan tasa- Adam apat leisiet khang kichai gei a umho lah a, thina tepkha jouse abon a thoukit tei diu ahi (1 Cor.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3407786091"/>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9069355" y="2260901"/>
            <a:ext cx="2952523"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8" y="2467575"/>
            <a:ext cx="6740825" cy="1708160"/>
          </a:xfrm>
          <a:prstGeom prst="rect">
            <a:avLst/>
          </a:prstGeom>
          <a:noFill/>
        </p:spPr>
        <p:txBody>
          <a:bodyPr wrap="square">
            <a:spAutoFit/>
          </a:bodyPr>
          <a:lstStyle/>
          <a:p>
            <a:pPr>
              <a:spcBef>
                <a:spcPts val="600"/>
              </a:spcBef>
            </a:pPr>
            <a:r>
              <a:rPr lang="en" sz="2100" b="1" dirty="0"/>
              <a:t>Ithokit tieng u leh aban ipi um ding ham? Jesu’n thina agaljo chu melma jouse agaljona hi ding ahi tai (1 Cor. 15:25-26). Chutieng Jesu’n ima jouse Pa Pathien khut a apieh ding,  “</a:t>
            </a:r>
            <a:r>
              <a:rPr lang="en" sz="2100" b="1" i="1" dirty="0"/>
              <a:t>Pathien chu ijakai chung a hi ding</a:t>
            </a:r>
            <a:r>
              <a:rPr lang="en" sz="2100" b="1" dirty="0"/>
              <a:t>” ahi tai (1 Cor. 15:24, 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143346"/>
            <a:ext cx="6273209"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dirty="0">
                <a:solidFill>
                  <a:prstClr val="black"/>
                </a:solidFill>
                <a:latin typeface="Aptos" panose="02110004020202020204"/>
              </a:rPr>
              <a:t>Khonung a ichan diu aphotchet ban a tutu hinkho ding jong Paul in 2 aphotchet be’i:</a:t>
            </a:r>
            <a:endParaRPr kumimoji="0" lang="en" sz="21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214605" y="1601587"/>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dirty="0">
                <a:ln w="9525">
                  <a:solidFill>
                    <a:schemeClr val="bg1"/>
                  </a:solidFill>
                  <a:prstDash val="solid"/>
                </a:ln>
                <a:solidFill>
                  <a:srgbClr val="3E58AC"/>
                </a:solidFill>
                <a:effectLst>
                  <a:outerShdw blurRad="12700" dist="38100" dir="2700000" algn="tl" rotWithShape="0">
                    <a:schemeClr val="accent4"/>
                  </a:outerShdw>
                </a:effectLst>
              </a:rPr>
              <a:t>EIHO </a:t>
            </a:r>
          </a:p>
          <a:p>
            <a:pPr algn="ctr">
              <a:lnSpc>
                <a:spcPts val="9000"/>
              </a:lnSpc>
            </a:pPr>
            <a:r>
              <a:rPr lang="en" sz="6000" b="1" dirty="0">
                <a:ln w="9525">
                  <a:solidFill>
                    <a:schemeClr val="bg1"/>
                  </a:solidFill>
                  <a:prstDash val="solid"/>
                </a:ln>
                <a:solidFill>
                  <a:srgbClr val="3E58AC"/>
                </a:solidFill>
                <a:effectLst>
                  <a:outerShdw blurRad="12700" dist="38100" dir="2700000" algn="tl" rotWithShape="0">
                    <a:schemeClr val="accent4"/>
                  </a:outerShdw>
                </a:effectLst>
              </a:rPr>
              <a:t>THOKITNA</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794</TotalTime>
  <Words>1590</Words>
  <Application>Microsoft Office PowerPoint</Application>
  <PresentationFormat>Panorámica</PresentationFormat>
  <Paragraphs>105</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Arial</vt:lpstr>
      <vt:lpstr>Comic Sans MS</vt:lpstr>
      <vt:lpstr>Aptos</vt:lpstr>
      <vt:lpstr>Constantia</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242</cp:revision>
  <dcterms:created xsi:type="dcterms:W3CDTF">2026-07-19T13:36:46Z</dcterms:created>
  <dcterms:modified xsi:type="dcterms:W3CDTF">2026-08-14T07:24:45Z</dcterms:modified>
</cp:coreProperties>
</file>