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2" r:id="rId3"/>
    <p:sldId id="256" r:id="rId4"/>
    <p:sldId id="307" r:id="rId5"/>
    <p:sldId id="257" r:id="rId6"/>
    <p:sldId id="258" r:id="rId7"/>
    <p:sldId id="259" r:id="rId8"/>
    <p:sldId id="260" r:id="rId9"/>
    <p:sldId id="310" r:id="rId10"/>
    <p:sldId id="311" r:id="rId11"/>
    <p:sldId id="264" r:id="rId12"/>
  </p:sldIdLst>
  <p:sldSz cx="12192000" cy="6858000"/>
  <p:notesSz cx="6858000" cy="9144000"/>
  <p:embeddedFontLst>
    <p:embeddedFont>
      <p:font typeface="Sree Krushnadevaraya" panose="02000600000000000000" pitchFamily="2" charset="0"/>
      <p:regular r:id="rId1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guide orient="horz" pos="2160"/>
        <p:guide pos="3840"/>
      </p:guideLst>
    </p:cSldViewPr>
  </p:slideViewPr>
  <p:notesTextViewPr>
    <p:cViewPr>
      <p:scale>
        <a:sx n="3" d="2"/>
        <a:sy n="3" d="2"/>
      </p:scale>
      <p:origin x="0" y="0"/>
    </p:cViewPr>
  </p:notesTextViewPr>
  <p:sorterViewPr>
    <p:cViewPr>
      <p:scale>
        <a:sx n="200" d="100"/>
        <a:sy n="200" d="100"/>
      </p:scale>
      <p:origin x="0" y="59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nchor="b"/>
        <a:lstStyle/>
        <a:p>
          <a:pPr>
            <a:lnSpc>
              <a:spcPct val="50000"/>
            </a:lnSpc>
          </a:pPr>
          <a:r>
            <a:rPr lang="te-IN" sz="19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 దేవుడైన యెహోవాను ప్రేమించుట</a:t>
          </a:r>
          <a:endParaRPr lang="en" sz="19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nchor="b"/>
        <a:lstStyle/>
        <a:p>
          <a:pPr>
            <a:lnSpc>
              <a:spcPct val="50000"/>
            </a:lnSpc>
          </a:pPr>
          <a:r>
            <a:rPr lang="te-IN" sz="19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ఆయనకు విధేయతలో నడచుట</a:t>
          </a:r>
          <a:endParaRPr lang="en" sz="19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te-IN" sz="1900" b="1" dirty="0">
              <a:solidFill>
                <a:schemeClr val="tx1"/>
              </a:solidFill>
              <a:effectLst/>
              <a:latin typeface="Sree Krushnadevaraya" pitchFamily="2" charset="0"/>
              <a:cs typeface="Sree Krushnadevaraya" pitchFamily="2" charset="0"/>
            </a:rPr>
            <a:t>దేవుని ఆజ్ఞలు గైకునుట</a:t>
          </a:r>
          <a:endParaRPr lang="en" sz="1900" b="1" dirty="0">
            <a:solidFill>
              <a:schemeClr val="tx1"/>
            </a:solidFill>
            <a:effectLst/>
            <a:latin typeface="Sree Krushnadevaraya" pitchFamily="2" charset="0"/>
            <a:cs typeface="Sree Krushnadevaraya" pitchFamily="2" charset="0"/>
          </a:endParaRP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nchor="b"/>
        <a:lstStyle/>
        <a:p>
          <a:pPr>
            <a:lnSpc>
              <a:spcPct val="50000"/>
            </a:lnSpc>
          </a:pPr>
          <a:r>
            <a:rPr lang="te-IN" sz="1900" b="1" dirty="0">
              <a:solidFill>
                <a:schemeClr val="tx1"/>
              </a:solidFill>
              <a:effectLst/>
              <a:latin typeface="Sree Krushnadevaraya" pitchFamily="2" charset="0"/>
              <a:cs typeface="Sree Krushnadevaraya" pitchFamily="2" charset="0"/>
            </a:rPr>
            <a:t>ఆయనను గట్టిగా అంటి పెట్టి ఉండుట</a:t>
          </a:r>
          <a:endParaRPr lang="en" sz="1900" b="1" dirty="0">
            <a:solidFill>
              <a:schemeClr val="tx1"/>
            </a:solidFill>
            <a:effectLst/>
            <a:latin typeface="Sree Krushnadevaraya" pitchFamily="2" charset="0"/>
            <a:cs typeface="Sree Krushnadevaraya" pitchFamily="2" charset="0"/>
          </a:endParaRP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tIns="252000" anchor="ctr"/>
        <a:lstStyle/>
        <a:p>
          <a:pPr>
            <a:lnSpc>
              <a:spcPct val="50000"/>
            </a:lnSpc>
          </a:pPr>
          <a:r>
            <a:rPr lang="te-IN" sz="1900" b="1" dirty="0">
              <a:solidFill>
                <a:schemeClr val="tx1"/>
              </a:solidFill>
              <a:effectLst/>
              <a:latin typeface="Sree Krushnadevaraya" pitchFamily="2" charset="0"/>
              <a:cs typeface="Sree Krushnadevaraya" pitchFamily="2" charset="0"/>
            </a:rPr>
            <a:t>పూర్ణహృదయంతోను పూర్ణాత్మతోను ఆయనను సేవించుట</a:t>
          </a:r>
          <a:endParaRPr lang="en" sz="1900" b="1" dirty="0">
            <a:solidFill>
              <a:schemeClr val="tx1"/>
            </a:solidFill>
            <a:effectLst/>
            <a:latin typeface="Sree Krushnadevaraya" pitchFamily="2" charset="0"/>
            <a:cs typeface="Sree Krushnadevaraya" pitchFamily="2" charset="0"/>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nchor="t"/>
        <a:lstStyle/>
        <a:p>
          <a:pPr marL="0" indent="0">
            <a:lnSpc>
              <a:spcPct val="50000"/>
            </a:lnSpc>
            <a:buNone/>
          </a:pPr>
          <a:r>
            <a:rPr lang="te-IN" sz="1800" b="0" dirty="0">
              <a:latin typeface="Sree Krushnadevaraya" pitchFamily="2" charset="0"/>
              <a:cs typeface="Sree Krushnadevaraya" pitchFamily="2" charset="0"/>
            </a:rPr>
            <a:t>ప్రేమ మనల్ని దేవుని వైపుకు నడిపించే సూత్రం. మనం ఆయనను ప్రేమించుచున్నాం ఎందుకంటే ఆయనముందుగా మనల్ని ప్రేమించారు (1 యోహాను 4:19)"</a:t>
          </a:r>
          <a:endParaRPr lang="en" sz="1800" b="0" dirty="0">
            <a:latin typeface="Sree Krushnadevaraya" pitchFamily="2" charset="0"/>
            <a:cs typeface="Sree Krushnadevaraya" pitchFamily="2" charset="0"/>
          </a:endParaRP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nchor="t"/>
        <a:lstStyle/>
        <a:p>
          <a:pPr marL="0" indent="0">
            <a:lnSpc>
              <a:spcPct val="50000"/>
            </a:lnSpc>
            <a:buNone/>
          </a:pPr>
          <a:r>
            <a:rPr lang="te-IN" sz="1800" b="0" dirty="0">
              <a:latin typeface="Sree Krushnadevaraya" pitchFamily="2" charset="0"/>
              <a:cs typeface="Sree Krushnadevaraya" pitchFamily="2" charset="0"/>
            </a:rPr>
            <a:t>దేవునితో నడవడం ఎంచుకున్నవారిలో ఉండవలసిన ప్రవర్తనను యెహోషువా ఇలావని సూచిస్తున్నాడు</a:t>
          </a:r>
          <a:endParaRPr lang="en" sz="1800" b="0" dirty="0">
            <a:latin typeface="Sree Krushnadevaraya" pitchFamily="2" charset="0"/>
            <a:cs typeface="Sree Krushnadevaraya" pitchFamily="2" charset="0"/>
          </a:endParaRPr>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nchor="t"/>
        <a:lstStyle/>
        <a:p>
          <a:pPr marL="0" indent="0">
            <a:lnSpc>
              <a:spcPct val="50000"/>
            </a:lnSpc>
            <a:buNone/>
          </a:pPr>
          <a:r>
            <a:rPr lang="te-IN" sz="1800" b="0" dirty="0">
              <a:latin typeface="Sree Krushnadevaraya" pitchFamily="2" charset="0"/>
              <a:cs typeface="Sree Krushnadevaraya" pitchFamily="2" charset="0"/>
            </a:rPr>
            <a:t>దేవుడు చేసిన కార్యాలను కృతజ్ఞతతో గ్రహించిన హృదయంలో నుండి ప్రత్యక్షమయ్యే సహజ ఫలమే విధేయత</a:t>
          </a:r>
          <a:endParaRPr lang="en" sz="1800" b="0" dirty="0">
            <a:latin typeface="Sree Krushnadevaraya" pitchFamily="2" charset="0"/>
            <a:cs typeface="Sree Krushnadevaraya" pitchFamily="2" charset="0"/>
          </a:endParaRPr>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nchor="t"/>
        <a:lstStyle/>
        <a:p>
          <a:pPr marL="0" indent="0">
            <a:lnSpc>
              <a:spcPct val="50000"/>
            </a:lnSpc>
            <a:buNone/>
          </a:pPr>
          <a:r>
            <a:rPr lang="te-IN" sz="1800" b="0" dirty="0">
              <a:latin typeface="Sree Krushnadevaraya" pitchFamily="2" charset="0"/>
              <a:cs typeface="Sree Krushnadevaraya" pitchFamily="2" charset="0"/>
            </a:rPr>
            <a:t>మన బంధాన్ని ఏవిధమైన వ్యతిరేక శక్తులూ విడదీయనీయకుండా</a:t>
          </a:r>
          <a:r>
            <a:rPr lang="en-US" sz="1800" b="0" dirty="0">
              <a:latin typeface="Sree Krushnadevaraya" pitchFamily="2" charset="0"/>
              <a:cs typeface="Sree Krushnadevaraya" pitchFamily="2" charset="0"/>
            </a:rPr>
            <a:t> </a:t>
          </a:r>
          <a:r>
            <a:rPr lang="te-IN" sz="1800" b="0" dirty="0">
              <a:latin typeface="Sree Krushnadevaraya" pitchFamily="2" charset="0"/>
              <a:cs typeface="Sree Krushnadevaraya" pitchFamily="2" charset="0"/>
            </a:rPr>
            <a:t>దేవునికే మనసు కట్టిపడవలసిన అవసరం ఉంది</a:t>
          </a:r>
          <a:endParaRPr lang="en" sz="1800" b="0" dirty="0">
            <a:latin typeface="Sree Krushnadevaraya" pitchFamily="2" charset="0"/>
            <a:cs typeface="Sree Krushnadevaraya" pitchFamily="2" charset="0"/>
          </a:endParaRPr>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nchor="t"/>
        <a:lstStyle/>
        <a:p>
          <a:pPr marL="0" indent="0">
            <a:lnSpc>
              <a:spcPct val="50000"/>
            </a:lnSpc>
            <a:buNone/>
          </a:pPr>
          <a:r>
            <a:rPr lang="te-IN" sz="1800" b="0" dirty="0">
              <a:latin typeface="Sree Krushnadevaraya" pitchFamily="2" charset="0"/>
              <a:cs typeface="Sree Krushnadevaraya" pitchFamily="2" charset="0"/>
            </a:rPr>
            <a:t>మనం మన సృష్టికర్తను ప్రేమతో సేవించేటప్పుడు
మన నిజమైన లక్ష్యం, తృప్తి, పరిపూర్ణత గల జీవితం మనకు దొరుకుతుంది</a:t>
          </a:r>
          <a:endParaRPr lang="en" sz="1800" b="0" dirty="0">
            <a:latin typeface="Sree Krushnadevaraya" pitchFamily="2" charset="0"/>
            <a:cs typeface="Sree Krushnadevaraya" pitchFamily="2" charset="0"/>
          </a:endParaRPr>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tIns="216000"/>
        <a:lstStyle/>
        <a:p>
          <a:r>
            <a:rPr lang="te-IN" sz="2400" b="0" dirty="0">
              <a:latin typeface="Sree Krushnadevaraya" pitchFamily="2" charset="0"/>
              <a:cs typeface="Sree Krushnadevaraya" pitchFamily="2" charset="0"/>
            </a:rPr>
            <a:t>వారు ఆరోపణలను నిశ్శబ్దముగా ఆలకించిరి</a:t>
          </a:r>
          <a:endParaRPr lang="es-ES" sz="2400" b="0" dirty="0">
            <a:latin typeface="Sree Krushnadevaraya" pitchFamily="2" charset="0"/>
            <a:cs typeface="Sree Krushnadevaraya" pitchFamily="2" charset="0"/>
          </a:endParaRPr>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tIns="216000"/>
        <a:lstStyle/>
        <a:p>
          <a:r>
            <a:rPr lang="te-IN" sz="2400" b="0" dirty="0">
              <a:latin typeface="Sree Krushnadevaraya" pitchFamily="2" charset="0"/>
              <a:cs typeface="Sree Krushnadevaraya" pitchFamily="2" charset="0"/>
            </a:rPr>
            <a:t>వారు దేవుణ్ని సాక్షిగా పిలిచారు</a:t>
          </a:r>
          <a:endParaRPr lang="es-ES" sz="2400" b="0" dirty="0">
            <a:latin typeface="Sree Krushnadevaraya" pitchFamily="2" charset="0"/>
            <a:cs typeface="Sree Krushnadevaraya" pitchFamily="2" charset="0"/>
          </a:endParaRPr>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tIns="216000"/>
        <a:lstStyle/>
        <a:p>
          <a:r>
            <a:rPr lang="te-IN" sz="2400" b="0" dirty="0">
              <a:latin typeface="Sree Krushnadevaraya" pitchFamily="2" charset="0"/>
              <a:cs typeface="Sree Krushnadevaraya" pitchFamily="2" charset="0"/>
            </a:rPr>
            <a:t>వారు పాపం చేసినట్లయితే శిక్షించబడడాన్ని అంగీకరించారు</a:t>
          </a:r>
          <a:endParaRPr lang="es-ES" sz="2400" b="0" dirty="0">
            <a:latin typeface="Sree Krushnadevaraya" pitchFamily="2" charset="0"/>
            <a:cs typeface="Sree Krushnadevaraya" pitchFamily="2" charset="0"/>
          </a:endParaRPr>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tIns="0" anchor="t"/>
        <a:lstStyle/>
        <a:p>
          <a:r>
            <a:rPr lang="te-IN" sz="2400" b="0" dirty="0">
              <a:latin typeface="Sree Krushnadevaraya" pitchFamily="2" charset="0"/>
              <a:cs typeface="Sree Krushnadevaraya" pitchFamily="2" charset="0"/>
            </a:rPr>
            <a:t>వారు తమ నిజమైన ఉద్దేశాలను వెల్లడించుకున్నారు</a:t>
          </a:r>
          <a:endParaRPr lang="es-ES" sz="2400" b="0" dirty="0">
            <a:latin typeface="Sree Krushnadevaraya" pitchFamily="2" charset="0"/>
            <a:cs typeface="Sree Krushnadevaraya" pitchFamily="2" charset="0"/>
          </a:endParaRPr>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18022" custScaleY="82827" custLinFactNeighborX="-90757" custLinFactNeighborY="-1372"/>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tIns="216000"/>
        <a:lstStyle/>
        <a:p>
          <a:pPr>
            <a:lnSpc>
              <a:spcPct val="50000"/>
            </a:lnSpc>
          </a:pPr>
          <a:r>
            <a:rPr lang="te-IN" sz="2100" dirty="0">
              <a:solidFill>
                <a:schemeClr val="tx1"/>
              </a:solidFill>
              <a:effectLst/>
              <a:latin typeface="Sree Krushnadevaraya" pitchFamily="2" charset="0"/>
              <a:cs typeface="Sree Krushnadevaraya" pitchFamily="2" charset="0"/>
            </a:rPr>
            <a:t>వారి ఉదాహరణద్వారా, కుటుంబము, సంఘము, సమాజము మొదలైనవాటితో సంబంధములలో ఇలాంటి పరిస్థితులు కలిగినప్పుడు శాంతిని పునరుద్ధరించుటకు అవసరమైన కార్యచర్యలను మనము గ్రహించగలము.</a:t>
          </a:r>
          <a:endParaRPr lang="es-ES" sz="2100" dirty="0">
            <a:solidFill>
              <a:schemeClr val="tx1"/>
            </a:solidFill>
            <a:effectLst/>
            <a:latin typeface="Sree Krushnadevaraya" pitchFamily="2" charset="0"/>
            <a:cs typeface="Sree Krushnadevaraya" pitchFamily="2" charset="0"/>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tIns="288000"/>
        <a:lstStyle/>
        <a:p>
          <a:r>
            <a:rPr lang="te-IN" sz="2200" b="1" dirty="0">
              <a:effectLst>
                <a:outerShdw blurRad="38100" dist="38100" dir="2700000" algn="tl">
                  <a:srgbClr val="000000">
                    <a:alpha val="43137"/>
                  </a:srgbClr>
                </a:outerShdw>
              </a:effectLst>
              <a:latin typeface="Sree Krushnadevaraya" pitchFamily="2" charset="0"/>
              <a:cs typeface="Sree Krushnadevaraya" pitchFamily="2" charset="0"/>
            </a:rPr>
            <a:t>తడవుగా నిర్ణయాలకు రాకూడదు</a:t>
          </a:r>
          <a:endParaRPr lang="es-ES" sz="22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tIns="360000"/>
        <a:lstStyle/>
        <a:p>
          <a:pPr>
            <a:lnSpc>
              <a:spcPct val="50000"/>
            </a:lnSpc>
          </a:pPr>
          <a:r>
            <a:rPr lang="te-IN" sz="2200" b="1" dirty="0">
              <a:effectLst>
                <a:outerShdw blurRad="38100" dist="38100" dir="2700000" algn="tl">
                  <a:srgbClr val="000000">
                    <a:alpha val="43137"/>
                  </a:srgbClr>
                </a:outerShdw>
              </a:effectLst>
              <a:latin typeface="Sree Krushnadevaraya" pitchFamily="2" charset="0"/>
              <a:cs typeface="Sree Krushnadevaraya" pitchFamily="2" charset="0"/>
            </a:rPr>
            <a:t>ఏదైనా చర్యకు ముందుగా సమస్యలను పరస్పరం చర్చించుకొనవలెను.</a:t>
          </a:r>
          <a:endParaRPr lang="es-ES" sz="22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tIns="360000"/>
        <a:lstStyle/>
        <a:p>
          <a:pPr>
            <a:lnSpc>
              <a:spcPct val="50000"/>
            </a:lnSpc>
          </a:pPr>
          <a:r>
            <a:rPr lang="te-IN" sz="2200" b="1" dirty="0">
              <a:effectLst>
                <a:outerShdw blurRad="38100" dist="38100" dir="2700000" algn="tl">
                  <a:srgbClr val="000000">
                    <a:alpha val="43137"/>
                  </a:srgbClr>
                </a:outerShdw>
              </a:effectLst>
              <a:latin typeface="Sree Krushnadevaraya" pitchFamily="2" charset="0"/>
              <a:cs typeface="Sree Krushnadevaraya" pitchFamily="2" charset="0"/>
            </a:rPr>
            <a:t>ఏకతను సాధించుటకై త్యాగాలు చేయుటకు సిద్ధపడవలెను.</a:t>
          </a:r>
          <a:endParaRPr lang="es-ES" sz="22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tIns="432000"/>
        <a:lstStyle/>
        <a:p>
          <a:pPr>
            <a:lnSpc>
              <a:spcPct val="50000"/>
            </a:lnSpc>
          </a:pPr>
          <a:r>
            <a:rPr lang="te-IN" sz="2200" b="1" dirty="0">
              <a:effectLst>
                <a:outerShdw blurRad="38100" dist="38100" dir="2700000" algn="tl">
                  <a:srgbClr val="000000">
                    <a:alpha val="43137"/>
                  </a:srgbClr>
                </a:outerShdw>
              </a:effectLst>
              <a:latin typeface="Sree Krushnadevaraya" pitchFamily="2" charset="0"/>
              <a:cs typeface="Sree Krushnadevaraya" pitchFamily="2" charset="0"/>
            </a:rPr>
            <a:t>ఆరోపణలకు మర్యాదపూర్వకమైన సమాధానము ఇవ్వవలెను.</a:t>
          </a:r>
          <a:endParaRPr lang="es-ES" sz="22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tIns="360000"/>
        <a:lstStyle/>
        <a:p>
          <a:pPr>
            <a:lnSpc>
              <a:spcPct val="50000"/>
            </a:lnSpc>
          </a:pPr>
          <a:r>
            <a:rPr lang="te-IN" sz="2200" b="1" dirty="0">
              <a:effectLst>
                <a:outerShdw blurRad="38100" dist="38100" dir="2700000" algn="tl">
                  <a:srgbClr val="000000">
                    <a:alpha val="43137"/>
                  </a:srgbClr>
                </a:outerShdw>
              </a:effectLst>
              <a:latin typeface="Sree Krushnadevaraya" pitchFamily="2" charset="0"/>
              <a:cs typeface="Sree Krushnadevaraya" pitchFamily="2" charset="0"/>
            </a:rPr>
            <a:t>శాంతి పునరుద్ధరింపబడినప్పుడు ఆనందించి దేవునిని ఆశీర్వదించవలెను.</a:t>
          </a:r>
          <a:endParaRPr lang="es-ES" sz="22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tIns="288000"/>
        <a:lstStyle/>
        <a:p>
          <a:r>
            <a:rPr lang="te-IN" sz="2200" b="1" dirty="0">
              <a:effectLst>
                <a:outerShdw blurRad="38100" dist="38100" dir="2700000" algn="tl">
                  <a:srgbClr val="000000">
                    <a:alpha val="43137"/>
                  </a:srgbClr>
                </a:outerShdw>
              </a:effectLst>
              <a:latin typeface="Sree Krushnadevaraya" pitchFamily="2" charset="0"/>
              <a:cs typeface="Sree Krushnadevaraya" pitchFamily="2" charset="0"/>
            </a:rPr>
            <a:t>మన ఆలోచనలను స్పష్టముగా తెలియజేయుట</a:t>
          </a:r>
          <a:endParaRPr lang="es-ES" sz="22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t" anchorCtr="0">
          <a:noAutofit/>
        </a:bodyPr>
        <a:lstStyle/>
        <a:p>
          <a:pPr marL="0" lvl="1" indent="0" algn="l" defTabSz="800100">
            <a:lnSpc>
              <a:spcPct val="50000"/>
            </a:lnSpc>
            <a:spcBef>
              <a:spcPct val="0"/>
            </a:spcBef>
            <a:spcAft>
              <a:spcPct val="15000"/>
            </a:spcAft>
            <a:buNone/>
          </a:pPr>
          <a:r>
            <a:rPr lang="te-IN" sz="1800" b="0" kern="1200" dirty="0">
              <a:latin typeface="Sree Krushnadevaraya" pitchFamily="2" charset="0"/>
              <a:cs typeface="Sree Krushnadevaraya" pitchFamily="2" charset="0"/>
            </a:rPr>
            <a:t>ప్రేమ మనల్ని దేవుని వైపుకు నడిపించే సూత్రం. మనం ఆయనను ప్రేమించుచున్నాం ఎందుకంటే ఆయనముందుగా మనల్ని ప్రేమించారు (1 యోహాను 4:19)"</a:t>
          </a:r>
          <a:endParaRPr lang="en" sz="1800" b="0" kern="1200" dirty="0">
            <a:latin typeface="Sree Krushnadevaraya" pitchFamily="2" charset="0"/>
            <a:cs typeface="Sree Krushnadevaraya" pitchFamily="2" charset="0"/>
          </a:endParaRP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b" anchorCtr="0">
          <a:noAutofit/>
        </a:bodyPr>
        <a:lstStyle/>
        <a:p>
          <a:pPr marL="0" lvl="0" indent="0" algn="ctr" defTabSz="844550">
            <a:lnSpc>
              <a:spcPct val="50000"/>
            </a:lnSpc>
            <a:spcBef>
              <a:spcPct val="0"/>
            </a:spcBef>
            <a:spcAft>
              <a:spcPct val="35000"/>
            </a:spcAft>
            <a:buNone/>
          </a:pPr>
          <a:r>
            <a:rPr lang="te-IN" sz="1900" b="1" kern="120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 దేవుడైన యెహోవాను ప్రేమించుట</a:t>
          </a:r>
          <a:endParaRPr lang="en" sz="1900" b="1" kern="120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t" anchorCtr="0">
          <a:noAutofit/>
        </a:bodyPr>
        <a:lstStyle/>
        <a:p>
          <a:pPr marL="0" lvl="1" indent="0" algn="l" defTabSz="800100">
            <a:lnSpc>
              <a:spcPct val="50000"/>
            </a:lnSpc>
            <a:spcBef>
              <a:spcPct val="0"/>
            </a:spcBef>
            <a:spcAft>
              <a:spcPct val="15000"/>
            </a:spcAft>
            <a:buNone/>
          </a:pPr>
          <a:r>
            <a:rPr lang="te-IN" sz="1800" b="0" kern="1200" dirty="0">
              <a:latin typeface="Sree Krushnadevaraya" pitchFamily="2" charset="0"/>
              <a:cs typeface="Sree Krushnadevaraya" pitchFamily="2" charset="0"/>
            </a:rPr>
            <a:t>దేవునితో నడవడం ఎంచుకున్నవారిలో ఉండవలసిన ప్రవర్తనను యెహోషువా ఇలావని సూచిస్తున్నాడు</a:t>
          </a:r>
          <a:endParaRPr lang="en" sz="1800" b="0" kern="1200" dirty="0">
            <a:latin typeface="Sree Krushnadevaraya" pitchFamily="2" charset="0"/>
            <a:cs typeface="Sree Krushnadevaraya" pitchFamily="2" charset="0"/>
          </a:endParaRPr>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b" anchorCtr="0">
          <a:noAutofit/>
        </a:bodyPr>
        <a:lstStyle/>
        <a:p>
          <a:pPr marL="0" lvl="0" indent="0" algn="ctr" defTabSz="844550">
            <a:lnSpc>
              <a:spcPct val="50000"/>
            </a:lnSpc>
            <a:spcBef>
              <a:spcPct val="0"/>
            </a:spcBef>
            <a:spcAft>
              <a:spcPct val="35000"/>
            </a:spcAft>
            <a:buNone/>
          </a:pPr>
          <a:r>
            <a:rPr lang="te-IN" sz="1900" b="1" kern="120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ఆయనకు విధేయతలో నడచుట</a:t>
          </a:r>
          <a:endParaRPr lang="en" sz="1900" b="1" kern="120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t" anchorCtr="0">
          <a:noAutofit/>
        </a:bodyPr>
        <a:lstStyle/>
        <a:p>
          <a:pPr marL="0" lvl="1" indent="0" algn="l" defTabSz="800100">
            <a:lnSpc>
              <a:spcPct val="50000"/>
            </a:lnSpc>
            <a:spcBef>
              <a:spcPct val="0"/>
            </a:spcBef>
            <a:spcAft>
              <a:spcPct val="15000"/>
            </a:spcAft>
            <a:buNone/>
          </a:pPr>
          <a:r>
            <a:rPr lang="te-IN" sz="1800" b="0" kern="1200" dirty="0">
              <a:latin typeface="Sree Krushnadevaraya" pitchFamily="2" charset="0"/>
              <a:cs typeface="Sree Krushnadevaraya" pitchFamily="2" charset="0"/>
            </a:rPr>
            <a:t>దేవుడు చేసిన కార్యాలను కృతజ్ఞతతో గ్రహించిన హృదయంలో నుండి ప్రత్యక్షమయ్యే సహజ ఫలమే విధేయత</a:t>
          </a:r>
          <a:endParaRPr lang="en" sz="1800" b="0" kern="1200" dirty="0">
            <a:latin typeface="Sree Krushnadevaraya" pitchFamily="2" charset="0"/>
            <a:cs typeface="Sree Krushnadevaraya" pitchFamily="2" charset="0"/>
          </a:endParaRPr>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te-IN" sz="1900" b="1" kern="1200" dirty="0">
              <a:solidFill>
                <a:schemeClr val="tx1"/>
              </a:solidFill>
              <a:effectLst/>
              <a:latin typeface="Sree Krushnadevaraya" pitchFamily="2" charset="0"/>
              <a:cs typeface="Sree Krushnadevaraya" pitchFamily="2" charset="0"/>
            </a:rPr>
            <a:t>దేవుని ఆజ్ఞలు గైకునుట</a:t>
          </a:r>
          <a:endParaRPr lang="en" sz="1900" b="1" kern="1200" dirty="0">
            <a:solidFill>
              <a:schemeClr val="tx1"/>
            </a:solidFill>
            <a:effectLst/>
            <a:latin typeface="Sree Krushnadevaraya" pitchFamily="2" charset="0"/>
            <a:cs typeface="Sree Krushnadevaraya" pitchFamily="2" charset="0"/>
          </a:endParaRP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t" anchorCtr="0">
          <a:noAutofit/>
        </a:bodyPr>
        <a:lstStyle/>
        <a:p>
          <a:pPr marL="0" lvl="1" indent="0" algn="l" defTabSz="800100">
            <a:lnSpc>
              <a:spcPct val="50000"/>
            </a:lnSpc>
            <a:spcBef>
              <a:spcPct val="0"/>
            </a:spcBef>
            <a:spcAft>
              <a:spcPct val="15000"/>
            </a:spcAft>
            <a:buNone/>
          </a:pPr>
          <a:r>
            <a:rPr lang="te-IN" sz="1800" b="0" kern="1200" dirty="0">
              <a:latin typeface="Sree Krushnadevaraya" pitchFamily="2" charset="0"/>
              <a:cs typeface="Sree Krushnadevaraya" pitchFamily="2" charset="0"/>
            </a:rPr>
            <a:t>మన బంధాన్ని ఏవిధమైన వ్యతిరేక శక్తులూ విడదీయనీయకుండా</a:t>
          </a:r>
          <a:r>
            <a:rPr lang="en-US" sz="1800" b="0" kern="1200" dirty="0">
              <a:latin typeface="Sree Krushnadevaraya" pitchFamily="2" charset="0"/>
              <a:cs typeface="Sree Krushnadevaraya" pitchFamily="2" charset="0"/>
            </a:rPr>
            <a:t> </a:t>
          </a:r>
          <a:r>
            <a:rPr lang="te-IN" sz="1800" b="0" kern="1200" dirty="0">
              <a:latin typeface="Sree Krushnadevaraya" pitchFamily="2" charset="0"/>
              <a:cs typeface="Sree Krushnadevaraya" pitchFamily="2" charset="0"/>
            </a:rPr>
            <a:t>దేవునికే మనసు కట్టిపడవలసిన అవసరం ఉంది</a:t>
          </a:r>
          <a:endParaRPr lang="en" sz="1800" b="0" kern="1200" dirty="0">
            <a:latin typeface="Sree Krushnadevaraya" pitchFamily="2" charset="0"/>
            <a:cs typeface="Sree Krushnadevaraya" pitchFamily="2" charset="0"/>
          </a:endParaRPr>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b" anchorCtr="0">
          <a:noAutofit/>
        </a:bodyPr>
        <a:lstStyle/>
        <a:p>
          <a:pPr marL="0" lvl="0" indent="0" algn="ctr" defTabSz="844550">
            <a:lnSpc>
              <a:spcPct val="50000"/>
            </a:lnSpc>
            <a:spcBef>
              <a:spcPct val="0"/>
            </a:spcBef>
            <a:spcAft>
              <a:spcPct val="35000"/>
            </a:spcAft>
            <a:buNone/>
          </a:pPr>
          <a:r>
            <a:rPr lang="te-IN" sz="1900" b="1" kern="1200" dirty="0">
              <a:solidFill>
                <a:schemeClr val="tx1"/>
              </a:solidFill>
              <a:effectLst/>
              <a:latin typeface="Sree Krushnadevaraya" pitchFamily="2" charset="0"/>
              <a:cs typeface="Sree Krushnadevaraya" pitchFamily="2" charset="0"/>
            </a:rPr>
            <a:t>ఆయనను గట్టిగా అంటి పెట్టి ఉండుట</a:t>
          </a:r>
          <a:endParaRPr lang="en" sz="1900" b="1" kern="1200" dirty="0">
            <a:solidFill>
              <a:schemeClr val="tx1"/>
            </a:solidFill>
            <a:effectLst/>
            <a:latin typeface="Sree Krushnadevaraya" pitchFamily="2" charset="0"/>
            <a:cs typeface="Sree Krushnadevaraya" pitchFamily="2" charset="0"/>
          </a:endParaRP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t" anchorCtr="0">
          <a:noAutofit/>
        </a:bodyPr>
        <a:lstStyle/>
        <a:p>
          <a:pPr marL="0" lvl="1" indent="0" algn="l" defTabSz="800100">
            <a:lnSpc>
              <a:spcPct val="50000"/>
            </a:lnSpc>
            <a:spcBef>
              <a:spcPct val="0"/>
            </a:spcBef>
            <a:spcAft>
              <a:spcPct val="15000"/>
            </a:spcAft>
            <a:buNone/>
          </a:pPr>
          <a:r>
            <a:rPr lang="te-IN" sz="1800" b="0" kern="1200" dirty="0">
              <a:latin typeface="Sree Krushnadevaraya" pitchFamily="2" charset="0"/>
              <a:cs typeface="Sree Krushnadevaraya" pitchFamily="2" charset="0"/>
            </a:rPr>
            <a:t>మనం మన సృష్టికర్తను ప్రేమతో సేవించేటప్పుడు
మన నిజమైన లక్ష్యం, తృప్తి, పరిపూర్ణత గల జీవితం మనకు దొరుకుతుంది</a:t>
          </a:r>
          <a:endParaRPr lang="en" sz="1800" b="0" kern="1200" dirty="0">
            <a:latin typeface="Sree Krushnadevaraya" pitchFamily="2" charset="0"/>
            <a:cs typeface="Sree Krushnadevaraya" pitchFamily="2" charset="0"/>
          </a:endParaRPr>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252000" rIns="72390" bIns="36195" numCol="1" spcCol="1270" anchor="ctr" anchorCtr="0">
          <a:noAutofit/>
        </a:bodyPr>
        <a:lstStyle/>
        <a:p>
          <a:pPr marL="0" lvl="0" indent="0" algn="ctr" defTabSz="844550">
            <a:lnSpc>
              <a:spcPct val="50000"/>
            </a:lnSpc>
            <a:spcBef>
              <a:spcPct val="0"/>
            </a:spcBef>
            <a:spcAft>
              <a:spcPct val="35000"/>
            </a:spcAft>
            <a:buNone/>
          </a:pPr>
          <a:r>
            <a:rPr lang="te-IN" sz="1900" b="1" kern="1200" dirty="0">
              <a:solidFill>
                <a:schemeClr val="tx1"/>
              </a:solidFill>
              <a:effectLst/>
              <a:latin typeface="Sree Krushnadevaraya" pitchFamily="2" charset="0"/>
              <a:cs typeface="Sree Krushnadevaraya" pitchFamily="2" charset="0"/>
            </a:rPr>
            <a:t>పూర్ణహృదయంతోను పూర్ణాత్మతోను ఆయనను సేవించుట</a:t>
          </a:r>
          <a:endParaRPr lang="en" sz="1900" b="1" kern="1200" dirty="0">
            <a:solidFill>
              <a:schemeClr val="tx1"/>
            </a:solidFill>
            <a:effectLst/>
            <a:latin typeface="Sree Krushnadevaraya" pitchFamily="2" charset="0"/>
            <a:cs typeface="Sree Krushnadevaraya" pitchFamily="2" charset="0"/>
          </a:endParaRP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314919" y="172009"/>
          <a:ext cx="2813899" cy="1974774"/>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216000" rIns="91440" bIns="91440" numCol="1" spcCol="1270" anchor="ctr" anchorCtr="0">
          <a:noAutofit/>
        </a:bodyPr>
        <a:lstStyle/>
        <a:p>
          <a:pPr marL="0" lvl="0" indent="0" algn="ctr" defTabSz="1066800">
            <a:lnSpc>
              <a:spcPct val="90000"/>
            </a:lnSpc>
            <a:spcBef>
              <a:spcPct val="0"/>
            </a:spcBef>
            <a:spcAft>
              <a:spcPct val="35000"/>
            </a:spcAft>
            <a:buNone/>
          </a:pPr>
          <a:r>
            <a:rPr lang="te-IN" sz="2400" b="0" kern="1200" dirty="0">
              <a:latin typeface="Sree Krushnadevaraya" pitchFamily="2" charset="0"/>
              <a:cs typeface="Sree Krushnadevaraya" pitchFamily="2" charset="0"/>
            </a:rPr>
            <a:t>వారు ఆరోపణలను నిశ్శబ్దముగా ఆలకించిరి</a:t>
          </a:r>
          <a:endParaRPr lang="es-ES" sz="2400" b="0" kern="1200" dirty="0">
            <a:latin typeface="Sree Krushnadevaraya" pitchFamily="2" charset="0"/>
            <a:cs typeface="Sree Krushnadevaraya" pitchFamily="2" charset="0"/>
          </a:endParaRPr>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216000" rIns="91440" bIns="91440" numCol="1" spcCol="1270" anchor="ctr" anchorCtr="0">
          <a:noAutofit/>
        </a:bodyPr>
        <a:lstStyle/>
        <a:p>
          <a:pPr marL="0" lvl="0" indent="0" algn="ctr" defTabSz="1066800">
            <a:lnSpc>
              <a:spcPct val="90000"/>
            </a:lnSpc>
            <a:spcBef>
              <a:spcPct val="0"/>
            </a:spcBef>
            <a:spcAft>
              <a:spcPct val="35000"/>
            </a:spcAft>
            <a:buNone/>
          </a:pPr>
          <a:r>
            <a:rPr lang="te-IN" sz="2400" b="0" kern="1200" dirty="0">
              <a:latin typeface="Sree Krushnadevaraya" pitchFamily="2" charset="0"/>
              <a:cs typeface="Sree Krushnadevaraya" pitchFamily="2" charset="0"/>
            </a:rPr>
            <a:t>వారు దేవుణ్ని సాక్షిగా పిలిచారు</a:t>
          </a:r>
          <a:endParaRPr lang="es-ES" sz="2400" b="0" kern="1200" dirty="0">
            <a:latin typeface="Sree Krushnadevaraya" pitchFamily="2" charset="0"/>
            <a:cs typeface="Sree Krushnadevaraya" pitchFamily="2" charset="0"/>
          </a:endParaRPr>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216000" rIns="91440" bIns="91440" numCol="1" spcCol="1270" anchor="ctr" anchorCtr="0">
          <a:noAutofit/>
        </a:bodyPr>
        <a:lstStyle/>
        <a:p>
          <a:pPr marL="0" lvl="0" indent="0" algn="ctr" defTabSz="1066800">
            <a:lnSpc>
              <a:spcPct val="90000"/>
            </a:lnSpc>
            <a:spcBef>
              <a:spcPct val="0"/>
            </a:spcBef>
            <a:spcAft>
              <a:spcPct val="35000"/>
            </a:spcAft>
            <a:buNone/>
          </a:pPr>
          <a:r>
            <a:rPr lang="te-IN" sz="2400" b="0" kern="1200" dirty="0">
              <a:latin typeface="Sree Krushnadevaraya" pitchFamily="2" charset="0"/>
              <a:cs typeface="Sree Krushnadevaraya" pitchFamily="2" charset="0"/>
            </a:rPr>
            <a:t>వారు పాపం చేసినట్లయితే శిక్షించబడడాన్ని అంగీకరించారు</a:t>
          </a:r>
          <a:endParaRPr lang="es-ES" sz="2400" b="0" kern="1200" dirty="0">
            <a:latin typeface="Sree Krushnadevaraya" pitchFamily="2" charset="0"/>
            <a:cs typeface="Sree Krushnadevaraya" pitchFamily="2" charset="0"/>
          </a:endParaRPr>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0" rIns="91440" bIns="91440" numCol="1" spcCol="1270" anchor="t" anchorCtr="0">
          <a:noAutofit/>
        </a:bodyPr>
        <a:lstStyle/>
        <a:p>
          <a:pPr marL="0" lvl="0" indent="0" algn="ctr" defTabSz="1066800">
            <a:lnSpc>
              <a:spcPct val="90000"/>
            </a:lnSpc>
            <a:spcBef>
              <a:spcPct val="0"/>
            </a:spcBef>
            <a:spcAft>
              <a:spcPct val="35000"/>
            </a:spcAft>
            <a:buNone/>
          </a:pPr>
          <a:r>
            <a:rPr lang="te-IN" sz="2400" b="0" kern="1200" dirty="0">
              <a:latin typeface="Sree Krushnadevaraya" pitchFamily="2" charset="0"/>
              <a:cs typeface="Sree Krushnadevaraya" pitchFamily="2" charset="0"/>
            </a:rPr>
            <a:t>వారు తమ నిజమైన ఉద్దేశాలను వెల్లడించుకున్నారు</a:t>
          </a:r>
          <a:endParaRPr lang="es-ES" sz="2400" b="0" kern="1200" dirty="0">
            <a:latin typeface="Sree Krushnadevaraya" pitchFamily="2" charset="0"/>
            <a:cs typeface="Sree Krushnadevaraya" pitchFamily="2" charset="0"/>
          </a:endParaRPr>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0005" tIns="216000" rIns="40005" bIns="26670" numCol="1" spcCol="1270" anchor="ctr" anchorCtr="0">
          <a:noAutofit/>
        </a:bodyPr>
        <a:lstStyle/>
        <a:p>
          <a:pPr marL="0" lvl="0" indent="0" algn="ctr" defTabSz="933450">
            <a:lnSpc>
              <a:spcPct val="50000"/>
            </a:lnSpc>
            <a:spcBef>
              <a:spcPct val="0"/>
            </a:spcBef>
            <a:spcAft>
              <a:spcPct val="35000"/>
            </a:spcAft>
            <a:buNone/>
          </a:pPr>
          <a:r>
            <a:rPr lang="te-IN" sz="2100" kern="1200" dirty="0">
              <a:solidFill>
                <a:schemeClr val="tx1"/>
              </a:solidFill>
              <a:effectLst/>
              <a:latin typeface="Sree Krushnadevaraya" pitchFamily="2" charset="0"/>
              <a:cs typeface="Sree Krushnadevaraya" pitchFamily="2" charset="0"/>
            </a:rPr>
            <a:t>వారి ఉదాహరణద్వారా, కుటుంబము, సంఘము, సమాజము మొదలైనవాటితో సంబంధములలో ఇలాంటి పరిస్థితులు కలిగినప్పుడు శాంతిని పునరుద్ధరించుటకు అవసరమైన కార్యచర్యలను మనము గ్రహించగలము.</a:t>
          </a:r>
          <a:endParaRPr lang="es-ES" sz="2100" kern="1200" dirty="0">
            <a:solidFill>
              <a:schemeClr val="tx1"/>
            </a:solidFill>
            <a:effectLst/>
            <a:latin typeface="Sree Krushnadevaraya" pitchFamily="2" charset="0"/>
            <a:cs typeface="Sree Krushnadevaraya" pitchFamily="2" charset="0"/>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6464" tIns="288000" rIns="156464" bIns="156464" numCol="1" spcCol="1270" anchor="ctr" anchorCtr="0">
          <a:noAutofit/>
        </a:bodyPr>
        <a:lstStyle/>
        <a:p>
          <a:pPr marL="0" lvl="0" indent="0" algn="ctr" defTabSz="977900">
            <a:lnSpc>
              <a:spcPct val="90000"/>
            </a:lnSpc>
            <a:spcBef>
              <a:spcPct val="0"/>
            </a:spcBef>
            <a:spcAft>
              <a:spcPct val="35000"/>
            </a:spcAft>
            <a:buNone/>
          </a:pPr>
          <a:r>
            <a:rPr lang="te-IN" sz="2200" b="1" kern="1200" dirty="0">
              <a:effectLst>
                <a:outerShdw blurRad="38100" dist="38100" dir="2700000" algn="tl">
                  <a:srgbClr val="000000">
                    <a:alpha val="43137"/>
                  </a:srgbClr>
                </a:outerShdw>
              </a:effectLst>
              <a:latin typeface="Sree Krushnadevaraya" pitchFamily="2" charset="0"/>
              <a:cs typeface="Sree Krushnadevaraya" pitchFamily="2" charset="0"/>
            </a:rPr>
            <a:t>మన ఆలోచనలను స్పష్టముగా తెలియజేయుట</a:t>
          </a:r>
          <a:endParaRPr lang="es-ES" sz="22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6464" tIns="288000" rIns="156464" bIns="156464" numCol="1" spcCol="1270" anchor="ctr" anchorCtr="0">
          <a:noAutofit/>
        </a:bodyPr>
        <a:lstStyle/>
        <a:p>
          <a:pPr marL="0" lvl="0" indent="0" algn="ctr" defTabSz="977900">
            <a:lnSpc>
              <a:spcPct val="90000"/>
            </a:lnSpc>
            <a:spcBef>
              <a:spcPct val="0"/>
            </a:spcBef>
            <a:spcAft>
              <a:spcPct val="35000"/>
            </a:spcAft>
            <a:buNone/>
          </a:pPr>
          <a:r>
            <a:rPr lang="te-IN" sz="2200" b="1" kern="1200" dirty="0">
              <a:effectLst>
                <a:outerShdw blurRad="38100" dist="38100" dir="2700000" algn="tl">
                  <a:srgbClr val="000000">
                    <a:alpha val="43137"/>
                  </a:srgbClr>
                </a:outerShdw>
              </a:effectLst>
              <a:latin typeface="Sree Krushnadevaraya" pitchFamily="2" charset="0"/>
              <a:cs typeface="Sree Krushnadevaraya" pitchFamily="2" charset="0"/>
            </a:rPr>
            <a:t>తడవుగా నిర్ణయాలకు రాకూడదు</a:t>
          </a:r>
          <a:endParaRPr lang="es-ES" sz="22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6464" tIns="360000" rIns="156464" bIns="156464" numCol="1" spcCol="1270" anchor="ctr" anchorCtr="0">
          <a:noAutofit/>
        </a:bodyPr>
        <a:lstStyle/>
        <a:p>
          <a:pPr marL="0" lvl="0" indent="0" algn="ctr" defTabSz="977900">
            <a:lnSpc>
              <a:spcPct val="50000"/>
            </a:lnSpc>
            <a:spcBef>
              <a:spcPct val="0"/>
            </a:spcBef>
            <a:spcAft>
              <a:spcPct val="35000"/>
            </a:spcAft>
            <a:buNone/>
          </a:pPr>
          <a:r>
            <a:rPr lang="te-IN" sz="2200" b="1" kern="1200" dirty="0">
              <a:effectLst>
                <a:outerShdw blurRad="38100" dist="38100" dir="2700000" algn="tl">
                  <a:srgbClr val="000000">
                    <a:alpha val="43137"/>
                  </a:srgbClr>
                </a:outerShdw>
              </a:effectLst>
              <a:latin typeface="Sree Krushnadevaraya" pitchFamily="2" charset="0"/>
              <a:cs typeface="Sree Krushnadevaraya" pitchFamily="2" charset="0"/>
            </a:rPr>
            <a:t>ఏదైనా చర్యకు ముందుగా సమస్యలను పరస్పరం చర్చించుకొనవలెను.</a:t>
          </a:r>
          <a:endParaRPr lang="es-ES" sz="22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6464" tIns="360000" rIns="156464" bIns="156464" numCol="1" spcCol="1270" anchor="ctr" anchorCtr="0">
          <a:noAutofit/>
        </a:bodyPr>
        <a:lstStyle/>
        <a:p>
          <a:pPr marL="0" lvl="0" indent="0" algn="ctr" defTabSz="977900">
            <a:lnSpc>
              <a:spcPct val="50000"/>
            </a:lnSpc>
            <a:spcBef>
              <a:spcPct val="0"/>
            </a:spcBef>
            <a:spcAft>
              <a:spcPct val="35000"/>
            </a:spcAft>
            <a:buNone/>
          </a:pPr>
          <a:r>
            <a:rPr lang="te-IN" sz="2200" b="1" kern="1200" dirty="0">
              <a:effectLst>
                <a:outerShdw blurRad="38100" dist="38100" dir="2700000" algn="tl">
                  <a:srgbClr val="000000">
                    <a:alpha val="43137"/>
                  </a:srgbClr>
                </a:outerShdw>
              </a:effectLst>
              <a:latin typeface="Sree Krushnadevaraya" pitchFamily="2" charset="0"/>
              <a:cs typeface="Sree Krushnadevaraya" pitchFamily="2" charset="0"/>
            </a:rPr>
            <a:t>ఏకతను సాధించుటకై త్యాగాలు చేయుటకు సిద్ధపడవలెను.</a:t>
          </a:r>
          <a:endParaRPr lang="es-ES" sz="22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6464" tIns="432000" rIns="156464" bIns="156464" numCol="1" spcCol="1270" anchor="ctr" anchorCtr="0">
          <a:noAutofit/>
        </a:bodyPr>
        <a:lstStyle/>
        <a:p>
          <a:pPr marL="0" lvl="0" indent="0" algn="ctr" defTabSz="977900">
            <a:lnSpc>
              <a:spcPct val="50000"/>
            </a:lnSpc>
            <a:spcBef>
              <a:spcPct val="0"/>
            </a:spcBef>
            <a:spcAft>
              <a:spcPct val="35000"/>
            </a:spcAft>
            <a:buNone/>
          </a:pPr>
          <a:r>
            <a:rPr lang="te-IN" sz="2200" b="1" kern="1200" dirty="0">
              <a:effectLst>
                <a:outerShdw blurRad="38100" dist="38100" dir="2700000" algn="tl">
                  <a:srgbClr val="000000">
                    <a:alpha val="43137"/>
                  </a:srgbClr>
                </a:outerShdw>
              </a:effectLst>
              <a:latin typeface="Sree Krushnadevaraya" pitchFamily="2" charset="0"/>
              <a:cs typeface="Sree Krushnadevaraya" pitchFamily="2" charset="0"/>
            </a:rPr>
            <a:t>ఆరోపణలకు మర్యాదపూర్వకమైన సమాధానము ఇవ్వవలెను.</a:t>
          </a:r>
          <a:endParaRPr lang="es-ES" sz="22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6464" tIns="360000" rIns="156464" bIns="156464" numCol="1" spcCol="1270" anchor="ctr" anchorCtr="0">
          <a:noAutofit/>
        </a:bodyPr>
        <a:lstStyle/>
        <a:p>
          <a:pPr marL="0" lvl="0" indent="0" algn="ctr" defTabSz="977900">
            <a:lnSpc>
              <a:spcPct val="50000"/>
            </a:lnSpc>
            <a:spcBef>
              <a:spcPct val="0"/>
            </a:spcBef>
            <a:spcAft>
              <a:spcPct val="35000"/>
            </a:spcAft>
            <a:buNone/>
          </a:pPr>
          <a:r>
            <a:rPr lang="te-IN" sz="2200" b="1" kern="1200" dirty="0">
              <a:effectLst>
                <a:outerShdw blurRad="38100" dist="38100" dir="2700000" algn="tl">
                  <a:srgbClr val="000000">
                    <a:alpha val="43137"/>
                  </a:srgbClr>
                </a:outerShdw>
              </a:effectLst>
              <a:latin typeface="Sree Krushnadevaraya" pitchFamily="2" charset="0"/>
              <a:cs typeface="Sree Krushnadevaraya" pitchFamily="2" charset="0"/>
            </a:rPr>
            <a:t>శాంతి పునరుద్ధరింపబడినప్పుడు ఆనందించి దేవునిని ఆశీర్వదించవలెను.</a:t>
          </a:r>
          <a:endParaRPr lang="es-ES" sz="22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02/12/2025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02/12/2025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3" Type="http://schemas.openxmlformats.org/officeDocument/2006/relationships/image" Target="../media/image10.jpeg"/><Relationship Id="rId7" Type="http://schemas.openxmlformats.org/officeDocument/2006/relationships/image" Target="../media/image13.png"/><Relationship Id="rId12"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image" Target="../media/image11.jpeg"/><Relationship Id="rId9" Type="http://schemas.openxmlformats.org/officeDocument/2006/relationships/image" Target="../media/image14.pn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g"/><Relationship Id="rId7" Type="http://schemas.openxmlformats.org/officeDocument/2006/relationships/diagramColors" Target="../diagrams/colors1.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4.jpg"/><Relationship Id="rId4" Type="http://schemas.openxmlformats.org/officeDocument/2006/relationships/diagramData" Target="../diagrams/data3.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
            <a:ext cx="6168788" cy="68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168788" y="1"/>
            <a:ext cx="6023212" cy="1714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rtlCol="0" anchor="ctr" anchorCtr="1"/>
          <a:lstStyle/>
          <a:p>
            <a:pPr algn="ctr"/>
            <a:r>
              <a:rPr lang="te-IN" sz="4800" b="1" dirty="0">
                <a:solidFill>
                  <a:schemeClr val="tx1">
                    <a:lumMod val="95000"/>
                    <a:lumOff val="5000"/>
                  </a:schemeClr>
                </a:solidFill>
                <a:latin typeface="Sree Krushnadevaraya" pitchFamily="2" charset="0"/>
                <a:cs typeface="Sree Krushnadevaraya" pitchFamily="2" charset="0"/>
              </a:rPr>
              <a:t>యెహోషువ నుండి విశ్వాస పాఠాలు</a:t>
            </a:r>
          </a:p>
        </p:txBody>
      </p:sp>
      <p:sp>
        <p:nvSpPr>
          <p:cNvPr id="3" name="Rounded Rectangle 2"/>
          <p:cNvSpPr/>
          <p:nvPr/>
        </p:nvSpPr>
        <p:spPr>
          <a:xfrm>
            <a:off x="6168788" y="3428941"/>
            <a:ext cx="6023212" cy="3429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rtlCol="0" anchor="ctr"/>
          <a:lstStyle/>
          <a:p>
            <a:pPr algn="ctr"/>
            <a:r>
              <a:rPr lang="en-US" sz="54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Sree Krushnadevaraya" pitchFamily="2" charset="0"/>
                <a:cs typeface="Sree Krushnadevaraya" pitchFamily="2" charset="0"/>
              </a:rPr>
              <a:t>11- </a:t>
            </a:r>
            <a:r>
              <a:rPr lang="en-US" sz="5400" b="1" dirty="0">
                <a:solidFill>
                  <a:schemeClr val="bg1"/>
                </a:solidFill>
                <a:latin typeface="Sree Krushnadevaraya" pitchFamily="2" charset="0"/>
                <a:cs typeface="Sree Krushnadevaraya" pitchFamily="2" charset="0"/>
              </a:rPr>
              <a:t>“</a:t>
            </a:r>
            <a:r>
              <a:rPr lang="te-IN" sz="5400" b="1" dirty="0">
                <a:ln w="9525">
                  <a:noFill/>
                  <a:prstDash val="solid"/>
                </a:ln>
                <a:solidFill>
                  <a:schemeClr val="bg1"/>
                </a:solidFill>
                <a:effectLst>
                  <a:outerShdw blurRad="12700" dist="38100" dir="2700000" algn="tl" rotWithShape="0">
                    <a:srgbClr val="87832A"/>
                  </a:outerShdw>
                </a:effectLst>
                <a:latin typeface="Sree Krushnadevaraya" pitchFamily="2" charset="0"/>
                <a:cs typeface="Sree Krushnadevaraya" pitchFamily="2" charset="0"/>
              </a:rPr>
              <a:t>వాగ్దాన దేశంలో జీవించడం</a:t>
            </a:r>
            <a:r>
              <a:rPr lang="en-US" sz="5400" b="1" dirty="0">
                <a:solidFill>
                  <a:schemeClr val="bg1"/>
                </a:solidFill>
                <a:latin typeface="Sree Krushnadevaraya" pitchFamily="2" charset="0"/>
                <a:cs typeface="Sree Krushnadevaraya" pitchFamily="2" charset="0"/>
              </a:rPr>
              <a:t>”</a:t>
            </a:r>
            <a:endParaRPr lang="en" sz="5400" b="1" dirty="0">
              <a:solidFill>
                <a:schemeClr val="bg1"/>
              </a:solidFill>
              <a:latin typeface="Sree Krushnadevaraya" pitchFamily="2" charset="0"/>
              <a:cs typeface="Sree Krushnadevaraya" pitchFamily="2" charset="0"/>
            </a:endParaRPr>
          </a:p>
        </p:txBody>
      </p:sp>
      <p:sp>
        <p:nvSpPr>
          <p:cNvPr id="5" name="Rectangle 4"/>
          <p:cNvSpPr/>
          <p:nvPr/>
        </p:nvSpPr>
        <p:spPr>
          <a:xfrm>
            <a:off x="6265173" y="4420195"/>
            <a:ext cx="5830442" cy="1446550"/>
          </a:xfrm>
          <a:prstGeom prst="rect">
            <a:avLst/>
          </a:prstGeom>
          <a:noFill/>
        </p:spPr>
        <p:txBody>
          <a:bodyPr wrap="none" lIns="91440" tIns="45720" rIns="91440" bIns="45720">
            <a:spAutoFit/>
          </a:bodyPr>
          <a:lstStyle/>
          <a:p>
            <a:pPr algn="ct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4</a:t>
            </a: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వ త్రిమాసము</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189833" y="5860662"/>
            <a:ext cx="598112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అక్టోబర్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a:t>
            </a: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నవంబర్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a:t>
            </a: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డిసెంబర్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- 2025</a:t>
            </a:r>
          </a:p>
        </p:txBody>
      </p:sp>
    </p:spTree>
    <p:extLst>
      <p:ext uri="{BB962C8B-B14F-4D97-AF65-F5344CB8AC3E}">
        <p14:creationId xmlns:p14="http://schemas.microsoft.com/office/powerpoint/2010/main" val="312505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85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523875"/>
            <a:ext cx="10372725" cy="5647700"/>
          </a:xfrm>
          <a:prstGeom prst="rect">
            <a:avLst/>
          </a:prstGeom>
          <a:noFill/>
        </p:spPr>
        <p:txBody>
          <a:bodyPr wrap="square" rtlCol="0">
            <a:spAutoFit/>
          </a:bodyPr>
          <a:lstStyle/>
          <a:p>
            <a:pPr algn="just">
              <a:spcBef>
                <a:spcPts val="600"/>
              </a:spcBef>
            </a:pPr>
            <a:r>
              <a:rPr lang="te-IN" sz="2700">
                <a:latin typeface="Sree Krushnadevaraya" pitchFamily="2" charset="0"/>
                <a:cs typeface="Sree Krushnadevaraya" pitchFamily="2" charset="0"/>
              </a:rPr>
              <a:t>“</a:t>
            </a:r>
            <a:r>
              <a:rPr lang="te-IN" sz="2700" dirty="0">
                <a:latin typeface="Sree Krushnadevaraya" pitchFamily="2" charset="0"/>
                <a:cs typeface="Sree Krushnadevaraya" pitchFamily="2" charset="0"/>
              </a:rPr>
              <a:t>గాదు మరియు రూబేను సంతతులు తమ బలిపీఠముమీద అది ఏ ప్రయోజనార్థముగా నిర్మించబడెనో తెలియజేయు లిఖనమును ఇప్పుడు చెక్కెదరు; మరియు వారు చెప్పిరి: ‘యెహోవాయే దేవుడని మా మధ్య సాక్ష్యముగా నిలిచియుండునది.’</a:t>
            </a:r>
            <a:endParaRPr lang="en-US" sz="2700" dirty="0">
              <a:latin typeface="Sree Krushnadevaraya" pitchFamily="2" charset="0"/>
              <a:cs typeface="Sree Krushnadevaraya" pitchFamily="2" charset="0"/>
            </a:endParaRPr>
          </a:p>
          <a:p>
            <a:pPr algn="just">
              <a:spcBef>
                <a:spcPts val="600"/>
              </a:spcBef>
            </a:pPr>
            <a:r>
              <a:rPr lang="te-IN" sz="2700" dirty="0">
                <a:latin typeface="Sree Krushnadevaraya" pitchFamily="2" charset="0"/>
                <a:cs typeface="Sree Krushnadevaraya" pitchFamily="2" charset="0"/>
              </a:rPr>
              <a:t>అట్లుగా వారు భవిష్యత్తులో కలుగగల అపార్థమును నివారించుటకును, శోధనకు కారణమగు వాటిని తొలగించుటకును ప్రయత్నించిరి.ఎంత సార్లు, అత్యుత్తమ ఉద్దేశములతో నడుచుకొను వారిలో కూడ, ఒక చిన్న అపార్థము చేతే గంభీరమైన క్లేశములు ఉద్భవించుదురు! మరియూ వినయమును, సంయమనమును ప్రదర్శించకపోతే, ఎటువంటి తీవ్రమైన, మరణకరఫలితములు కూడ సంభవించవచ్చును […].</a:t>
            </a:r>
            <a:endParaRPr lang="en-US" sz="2700" dirty="0">
              <a:latin typeface="Sree Krushnadevaraya" pitchFamily="2" charset="0"/>
              <a:cs typeface="Sree Krushnadevaraya" pitchFamily="2" charset="0"/>
            </a:endParaRPr>
          </a:p>
          <a:p>
            <a:pPr algn="just">
              <a:spcBef>
                <a:spcPts val="600"/>
              </a:spcBef>
            </a:pPr>
            <a:r>
              <a:rPr lang="te-IN" sz="2700" dirty="0">
                <a:latin typeface="Sree Krushnadevaraya" pitchFamily="2" charset="0"/>
                <a:cs typeface="Sree Krushnadevaraya" pitchFamily="2" charset="0"/>
              </a:rPr>
              <a:t>తిట్లు, నిందలచే ఎవరును తప్పుడు స్థితినుండి తిరిగి రక్షింపబడిన వారు లేరు; కాని అట్టి ప్రవర్తనచేత అనేకులు సన్మార్గమునుండి ఇంకా దూరమగుచు, గుణబోధనకు తమ హృదయములను మరింత కఠినపరచుకొనుదురు.కాని దయాస్వభావము, మర్యాదగల సహనముతో కూడిన ప్రవర్తన, తప్పుచేసిన వారిని రక్షింప గలదు; పాపముల సమూహమును కప్పివేయగలదు.”</a:t>
            </a:r>
            <a:endParaRPr lang="en" sz="2700"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5665623" y="5955413"/>
            <a:ext cx="5625258"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ఎలెన్ జి. వైట్, పితరులు మరియు ప్రవక్తలు, పుట 519</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37386" y="255186"/>
            <a:ext cx="12192000" cy="1107996"/>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te-IN" sz="6600" b="1" spc="300" dirty="0">
                <a:ln w="9525">
                  <a:solidFill>
                    <a:schemeClr val="bg1"/>
                  </a:solidFill>
                  <a:prstDash val="solid"/>
                </a:ln>
                <a:solidFill>
                  <a:srgbClr val="867031"/>
                </a:solidFill>
                <a:effectLst>
                  <a:outerShdw blurRad="12700" dist="38100" dir="2700000" algn="tl" rotWithShape="0">
                    <a:srgbClr val="FFC000"/>
                  </a:outerShdw>
                </a:effectLst>
                <a:latin typeface="Sree Krushnadevaraya" pitchFamily="2" charset="0"/>
                <a:cs typeface="Sree Krushnadevaraya" pitchFamily="2" charset="0"/>
              </a:rPr>
              <a:t>వాగ్దాన దేశంలో జీవించడం</a:t>
            </a:r>
            <a:endParaRPr lang="en" sz="6600" b="1" spc="300" dirty="0">
              <a:ln w="9525">
                <a:solidFill>
                  <a:schemeClr val="bg1"/>
                </a:solidFill>
                <a:prstDash val="solid"/>
              </a:ln>
              <a:solidFill>
                <a:srgbClr val="867031"/>
              </a:solidFill>
              <a:effectLst>
                <a:outerShdw blurRad="12700" dist="38100" dir="2700000" algn="tl" rotWithShape="0">
                  <a:srgbClr val="FFC000"/>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A27B5F28-CF79-23B8-421D-5A6EFCA7BD6D}"/>
              </a:ext>
            </a:extLst>
          </p:cNvPr>
          <p:cNvSpPr txBox="1"/>
          <p:nvPr/>
        </p:nvSpPr>
        <p:spPr>
          <a:xfrm>
            <a:off x="7253448" y="6334780"/>
            <a:ext cx="4770858" cy="523220"/>
          </a:xfrm>
          <a:prstGeom prst="rect">
            <a:avLst/>
          </a:prstGeom>
          <a:noFill/>
        </p:spPr>
        <p:txBody>
          <a:bodyPr wrap="none" rtlCol="0">
            <a:spAutoFit/>
          </a:bodyPr>
          <a:lstStyle/>
          <a:p>
            <a:pPr algn="r"/>
            <a:r>
              <a:rPr lang="te-IN" sz="2800" b="1" dirty="0">
                <a:solidFill>
                  <a:schemeClr val="accent4">
                    <a:lumMod val="40000"/>
                    <a:lumOff val="60000"/>
                  </a:schemeClr>
                </a:solidFill>
                <a:effectLst>
                  <a:glow rad="127000">
                    <a:srgbClr val="886E3B"/>
                  </a:glow>
                  <a:outerShdw blurRad="38100" dist="38100" dir="2700000" algn="tl">
                    <a:srgbClr val="000000">
                      <a:alpha val="43137"/>
                    </a:srgbClr>
                  </a:outerShdw>
                </a:effectLst>
              </a:rPr>
              <a:t>డిసెంబర్ 13, 2025 నాటి పాఠం 11</a:t>
            </a:r>
            <a:endParaRPr lang="en" sz="2800" b="1" dirty="0">
              <a:solidFill>
                <a:schemeClr val="accent4">
                  <a:lumMod val="40000"/>
                  <a:lumOff val="60000"/>
                </a:schemeClr>
              </a:solidFill>
              <a:effectLst>
                <a:glow rad="127000">
                  <a:srgbClr val="886E3B"/>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a:extLst>
              <a:ext uri="{28A0092B-C50C-407E-A947-70E740481C1C}">
                <a14:useLocalDpi xmlns:a14="http://schemas.microsoft.com/office/drawing/2010/main" val="0"/>
              </a:ext>
            </a:extLst>
          </a:blip>
          <a:srcRect t="14689" b="14689"/>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a:extLst>
              <a:ext uri="{28A0092B-C50C-407E-A947-70E740481C1C}">
                <a14:useLocalDpi xmlns:a14="http://schemas.microsoft.com/office/drawing/2010/main" val="0"/>
              </a:ext>
            </a:extLst>
          </a:blip>
          <a:srcRect l="17498" r="6930"/>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a:extLst>
              <a:ext uri="{28A0092B-C50C-407E-A947-70E740481C1C}">
                <a14:useLocalDpi xmlns:a14="http://schemas.microsoft.com/office/drawing/2010/main" val="0"/>
              </a:ext>
            </a:extLst>
          </a:blip>
          <a:srcRect t="14708" b="14708"/>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a:extLst>
              <a:ext uri="{28A0092B-C50C-407E-A947-70E740481C1C}">
                <a14:useLocalDpi xmlns:a14="http://schemas.microsoft.com/office/drawing/2010/main" val="0"/>
              </a:ext>
            </a:extLst>
          </a:blip>
          <a:srcRect t="7593" b="21649"/>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a:extLst>
              <a:ext uri="{28A0092B-C50C-407E-A947-70E740481C1C}">
                <a14:useLocalDpi xmlns:a14="http://schemas.microsoft.com/office/drawing/2010/main" val="0"/>
              </a:ext>
            </a:extLst>
          </a:blip>
          <a:srcRect t="14877" b="14877"/>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3" t="3270" r="-173" b="26088"/>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938992"/>
          </a:xfrm>
          <a:prstGeom prst="rect">
            <a:avLst/>
          </a:prstGeom>
          <a:noFill/>
        </p:spPr>
        <p:txBody>
          <a:bodyPr wrap="square">
            <a:spAutoFit/>
          </a:bodyPr>
          <a:lstStyle/>
          <a:p>
            <a:pPr lvl="0" algn="ctr">
              <a:spcBef>
                <a:spcPts val="1200"/>
              </a:spcBef>
              <a:defRPr/>
            </a:pPr>
            <a:r>
              <a:rPr kumimoji="0" lang="es-ES" sz="40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Sree Krushnadevaraya" pitchFamily="2" charset="0"/>
                <a:cs typeface="Sree Krushnadevaraya" pitchFamily="2" charset="0"/>
              </a:rPr>
              <a:t>“</a:t>
            </a:r>
            <a:r>
              <a:rPr lang="te-IN" sz="4000" b="1" dirty="0">
                <a:ln w="12700" cmpd="sng">
                  <a:solidFill>
                    <a:srgbClr val="A02B93"/>
                  </a:solidFill>
                  <a:prstDash val="solid"/>
                </a:ln>
                <a:solidFill>
                  <a:srgbClr val="A02B93">
                    <a:lumMod val="20000"/>
                    <a:lumOff val="80000"/>
                  </a:srgbClr>
                </a:solidFill>
                <a:latin typeface="Sree Krushnadevaraya" pitchFamily="2" charset="0"/>
                <a:cs typeface="Sree Krushnadevaraya" pitchFamily="2" charset="0"/>
              </a:rPr>
              <a:t>మృదువైన మాట క్రోధమును చల్లార్చును. నొప్పించు మాట కోపమును రేపును.</a:t>
            </a:r>
            <a:r>
              <a:rPr kumimoji="0" lang="es-ES" sz="40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Sree Krushnadevaraya" pitchFamily="2" charset="0"/>
                <a:cs typeface="Sree Krushnadevaraya" pitchFamily="2" charset="0"/>
              </a:rPr>
              <a:t>” </a:t>
            </a:r>
            <a:r>
              <a:rPr kumimoji="0" lang="es-E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Sree Krushnadevaraya" pitchFamily="2" charset="0"/>
                <a:cs typeface="Sree Krushnadevaraya" pitchFamily="2" charset="0"/>
              </a:rPr>
              <a:t>(</a:t>
            </a:r>
            <a:r>
              <a:rPr lang="te-IN" sz="3200" b="1" dirty="0">
                <a:ln w="12700" cmpd="sng">
                  <a:solidFill>
                    <a:srgbClr val="A02B93"/>
                  </a:solidFill>
                  <a:prstDash val="solid"/>
                </a:ln>
                <a:solidFill>
                  <a:srgbClr val="A02B93">
                    <a:lumMod val="20000"/>
                    <a:lumOff val="80000"/>
                  </a:srgbClr>
                </a:solidFill>
                <a:latin typeface="Sree Krushnadevaraya" pitchFamily="2" charset="0"/>
                <a:cs typeface="Sree Krushnadevaraya" pitchFamily="2" charset="0"/>
              </a:rPr>
              <a:t>సామెతలు</a:t>
            </a:r>
            <a:r>
              <a:rPr kumimoji="0" lang="es-E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Sree Krushnadevaraya" pitchFamily="2" charset="0"/>
                <a:cs typeface="Sree Krushnadevaraya" pitchFamily="2" charset="0"/>
              </a:rPr>
              <a:t> 15:1)</a:t>
            </a:r>
          </a:p>
        </p:txBody>
      </p:sp>
    </p:spTree>
    <p:extLst>
      <p:ext uri="{BB962C8B-B14F-4D97-AF65-F5344CB8AC3E}">
        <p14:creationId xmlns:p14="http://schemas.microsoft.com/office/powerpoint/2010/main" val="65528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796086" y="4161354"/>
            <a:ext cx="524351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te-IN" sz="2000" b="1" dirty="0">
                <a:solidFill>
                  <a:srgbClr val="9868A2"/>
                </a:solidFill>
              </a:rPr>
              <a:t>వీడ్కోలు మాటలు</a:t>
            </a:r>
            <a:r>
              <a:rPr lang="en-US" sz="2000" b="1" dirty="0">
                <a:solidFill>
                  <a:srgbClr val="9868A2"/>
                </a:solidFill>
              </a:rPr>
              <a:t> </a:t>
            </a:r>
            <a:r>
              <a:rPr lang="en" sz="2000" b="1" dirty="0">
                <a:solidFill>
                  <a:srgbClr val="9868A2"/>
                </a:solidFill>
              </a:rPr>
              <a:t>(</a:t>
            </a:r>
            <a:r>
              <a:rPr lang="te-IN" sz="2000" b="1" dirty="0">
                <a:solidFill>
                  <a:srgbClr val="9868A2"/>
                </a:solidFill>
              </a:rPr>
              <a:t>యెహోషువ</a:t>
            </a:r>
            <a:r>
              <a:rPr lang="en" sz="2000" b="1" dirty="0">
                <a:solidFill>
                  <a:srgbClr val="9868A2"/>
                </a:solidFill>
              </a:rPr>
              <a:t> 22:1-8)</a:t>
            </a:r>
          </a:p>
          <a:p>
            <a:pPr>
              <a:spcBef>
                <a:spcPts val="1800"/>
              </a:spcBef>
            </a:pPr>
            <a:r>
              <a:rPr lang="te-IN" sz="2000" b="1" dirty="0">
                <a:solidFill>
                  <a:srgbClr val="9B6260"/>
                </a:solidFill>
              </a:rPr>
              <a:t>వివాదానికి కారణం</a:t>
            </a:r>
            <a:r>
              <a:rPr lang="en-US" sz="2000" b="1" dirty="0">
                <a:solidFill>
                  <a:srgbClr val="9B6260"/>
                </a:solidFill>
              </a:rPr>
              <a:t> </a:t>
            </a:r>
            <a:r>
              <a:rPr lang="en" sz="2000" b="1" dirty="0">
                <a:solidFill>
                  <a:srgbClr val="9B6260"/>
                </a:solidFill>
              </a:rPr>
              <a:t>(</a:t>
            </a:r>
            <a:r>
              <a:rPr lang="te-IN" sz="2000" b="1" dirty="0">
                <a:solidFill>
                  <a:srgbClr val="9B6260"/>
                </a:solidFill>
              </a:rPr>
              <a:t>యెహోషువ</a:t>
            </a:r>
            <a:r>
              <a:rPr lang="en" sz="2000" b="1" dirty="0">
                <a:solidFill>
                  <a:srgbClr val="9B6260"/>
                </a:solidFill>
              </a:rPr>
              <a:t> 22:10-12)</a:t>
            </a:r>
          </a:p>
          <a:p>
            <a:pPr>
              <a:spcBef>
                <a:spcPts val="1800"/>
              </a:spcBef>
            </a:pPr>
            <a:r>
              <a:rPr lang="te-IN" sz="2000" b="1" dirty="0">
                <a:solidFill>
                  <a:srgbClr val="5F9199"/>
                </a:solidFill>
              </a:rPr>
              <a:t>ఆరోపణలు</a:t>
            </a:r>
            <a:r>
              <a:rPr lang="en-US" sz="2000" b="1" dirty="0">
                <a:solidFill>
                  <a:srgbClr val="5F9199"/>
                </a:solidFill>
              </a:rPr>
              <a:t> </a:t>
            </a:r>
            <a:r>
              <a:rPr lang="en" sz="2000" b="1" dirty="0">
                <a:solidFill>
                  <a:srgbClr val="5F9199"/>
                </a:solidFill>
              </a:rPr>
              <a:t>(</a:t>
            </a:r>
            <a:r>
              <a:rPr lang="te-IN" sz="2000" b="1" dirty="0">
                <a:solidFill>
                  <a:srgbClr val="5F9199"/>
                </a:solidFill>
              </a:rPr>
              <a:t>యెహోషువ</a:t>
            </a:r>
            <a:r>
              <a:rPr lang="en" sz="2000" b="1" dirty="0">
                <a:solidFill>
                  <a:srgbClr val="5F9199"/>
                </a:solidFill>
              </a:rPr>
              <a:t> 22:13-20)</a:t>
            </a:r>
          </a:p>
          <a:p>
            <a:pPr>
              <a:spcBef>
                <a:spcPts val="1800"/>
              </a:spcBef>
            </a:pPr>
            <a:r>
              <a:rPr lang="te-IN" sz="2000" b="1" dirty="0">
                <a:solidFill>
                  <a:srgbClr val="729C63"/>
                </a:solidFill>
              </a:rPr>
              <a:t>దయగల సమాధానం</a:t>
            </a:r>
            <a:r>
              <a:rPr lang="en-US" sz="2000" b="1" dirty="0">
                <a:solidFill>
                  <a:srgbClr val="729C63"/>
                </a:solidFill>
              </a:rPr>
              <a:t> </a:t>
            </a:r>
            <a:r>
              <a:rPr lang="en" sz="2000" b="1" dirty="0">
                <a:solidFill>
                  <a:srgbClr val="729C63"/>
                </a:solidFill>
              </a:rPr>
              <a:t>(</a:t>
            </a:r>
            <a:r>
              <a:rPr lang="te-IN" sz="2000" b="1" dirty="0">
                <a:solidFill>
                  <a:srgbClr val="729C63"/>
                </a:solidFill>
              </a:rPr>
              <a:t>యెహోషువ</a:t>
            </a:r>
            <a:r>
              <a:rPr lang="en-US" sz="2000" b="1" dirty="0">
                <a:solidFill>
                  <a:srgbClr val="729C63"/>
                </a:solidFill>
              </a:rPr>
              <a:t> </a:t>
            </a:r>
            <a:r>
              <a:rPr lang="en" sz="2000" b="1" dirty="0">
                <a:solidFill>
                  <a:srgbClr val="729C63"/>
                </a:solidFill>
              </a:rPr>
              <a:t>22:21-29)</a:t>
            </a:r>
          </a:p>
          <a:p>
            <a:pPr>
              <a:spcBef>
                <a:spcPts val="1800"/>
              </a:spcBef>
            </a:pPr>
            <a:r>
              <a:rPr lang="te-IN" sz="2000" b="1" dirty="0">
                <a:solidFill>
                  <a:srgbClr val="9B8F61"/>
                </a:solidFill>
              </a:rPr>
              <a:t>సయోధ్య</a:t>
            </a:r>
            <a:r>
              <a:rPr lang="en-US" sz="2000" b="1" dirty="0">
                <a:solidFill>
                  <a:srgbClr val="9B8F61"/>
                </a:solidFill>
              </a:rPr>
              <a:t>/ </a:t>
            </a:r>
            <a:r>
              <a:rPr lang="te-IN" sz="2000" b="1" dirty="0">
                <a:solidFill>
                  <a:srgbClr val="9B8F61"/>
                </a:solidFill>
              </a:rPr>
              <a:t>రాజీ</a:t>
            </a:r>
            <a:r>
              <a:rPr lang="en" sz="2000" b="1" dirty="0">
                <a:solidFill>
                  <a:srgbClr val="9B8F61"/>
                </a:solidFill>
              </a:rPr>
              <a:t> (</a:t>
            </a:r>
            <a:r>
              <a:rPr lang="te-IN" sz="2000" b="1" dirty="0">
                <a:solidFill>
                  <a:srgbClr val="9B8F61"/>
                </a:solidFill>
              </a:rPr>
              <a:t>యెహోషువ</a:t>
            </a:r>
            <a:r>
              <a:rPr lang="en" sz="2000" b="1" dirty="0">
                <a:solidFill>
                  <a:srgbClr val="9B8F61"/>
                </a:solidFill>
              </a:rPr>
              <a:t>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38664"/>
          </a:xfrm>
          <a:prstGeom prst="rect">
            <a:avLst/>
          </a:prstGeom>
          <a:noFill/>
        </p:spPr>
        <p:txBody>
          <a:bodyPr wrap="square">
            <a:spAutoFit/>
          </a:bodyPr>
          <a:lstStyle>
            <a:defPPr>
              <a:defRPr lang="en"/>
            </a:defPPr>
            <a:lvl1pPr>
              <a:spcBef>
                <a:spcPts val="600"/>
              </a:spcBef>
              <a:defRPr sz="2000" b="1"/>
            </a:lvl1pPr>
          </a:lstStyle>
          <a:p>
            <a:r>
              <a:rPr lang="te-IN" dirty="0"/>
              <a:t>అనేక సంవత్సరాల యుద్ధం తర్వాత, ఇశ్రాయేలు కనానును జయించారు, అయినప్పటికీ దాని నివాసులందరినీ ఇంకా బహిష్కరించలేదు.</a:t>
            </a:r>
            <a:endParaRPr lang="en" dirty="0"/>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52597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110412"/>
            <a:ext cx="8086725" cy="1323439"/>
          </a:xfrm>
          <a:prstGeom prst="rect">
            <a:avLst/>
          </a:prstGeom>
          <a:noFill/>
        </p:spPr>
        <p:txBody>
          <a:bodyPr wrap="square">
            <a:spAutoFit/>
          </a:bodyPr>
          <a:lstStyle/>
          <a:p>
            <a:pPr>
              <a:spcBef>
                <a:spcPts val="600"/>
              </a:spcBef>
            </a:pPr>
            <a:r>
              <a:rPr lang="te-IN" sz="2000" b="1" dirty="0"/>
              <a:t>చివరకు, విడిపోయే సమయం ఆసన్నమైంది. వారిని ఆశీర్వదించి, దేవుని మార్గంలో కొనసాగమని సలహా ఇచ్చిన తర్వాత, యెహోషువ వారిని పంపివేసాడు. కానీ వీడ్కోలు ఇశ్రాయేలు ప్రజల ఐక్యతను సులభంగా నాశనం చేయగల తీవ్రమైన అపార్థంతో కప్పివేయబడింది.</a:t>
            </a:r>
            <a:endParaRPr lang="en" sz="2000" b="1" dirty="0"/>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948556"/>
            <a:ext cx="8086725" cy="1015663"/>
          </a:xfrm>
          <a:prstGeom prst="rect">
            <a:avLst/>
          </a:prstGeom>
          <a:noFill/>
        </p:spPr>
        <p:txBody>
          <a:bodyPr wrap="square">
            <a:spAutoFit/>
          </a:bodyPr>
          <a:lstStyle/>
          <a:p>
            <a:pPr>
              <a:spcBef>
                <a:spcPts val="600"/>
              </a:spcBef>
            </a:pPr>
            <a:r>
              <a:rPr lang="te-IN" sz="2000" b="1" dirty="0"/>
              <a:t>తూర్పు భాగాన్ని (రూబేను, గాదు, మనష్షే అర్ధ గోత్రం) స్వాధీనం చేసుకుని, ఆక్రమణలో సహాయం చేయడానికి యొర్దాను దాటిన రెండున్నర గోత్రాలు తమ వాగ్దానాన్ని నమ్మకంగా నెరవేర్చాయి.</a:t>
            </a:r>
            <a:endParaRPr lang="en" sz="2000" b="1" dirty="0"/>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te-I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rPr>
              <a:t>వీడ్కోలు మాటలు</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1015663"/>
          </a:xfrm>
          <a:prstGeom prst="rect">
            <a:avLst/>
          </a:prstGeom>
          <a:noFill/>
        </p:spPr>
        <p:txBody>
          <a:bodyPr wrap="square">
            <a:spAutoFit/>
            <a:scene3d>
              <a:camera prst="orthographicFront"/>
              <a:lightRig rig="threePt" dir="t"/>
            </a:scene3d>
            <a:sp3d extrusionH="57150">
              <a:bevelT w="38100" h="38100"/>
            </a:sp3d>
          </a:bodyPr>
          <a:lstStyle/>
          <a:p>
            <a:pPr algn="ctr"/>
            <a:r>
              <a:rPr lang="te-IN" sz="2000" b="1" dirty="0">
                <a:solidFill>
                  <a:schemeClr val="accent1">
                    <a:lumMod val="50000"/>
                  </a:schemeClr>
                </a:solidFill>
                <a:latin typeface="Sree Krushnadevaraya" pitchFamily="2" charset="0"/>
                <a:cs typeface="Sree Krushnadevaraya" pitchFamily="2" charset="0"/>
              </a:rPr>
              <a:t>“అయితే మీ పూర్ణహృదయముతోను మీ పూర్ణాత్మతోను మీ దేవుడైన యెహోవాను ప్రేమించుచు, ఆయన మార్గములన్నిటిలో నడుచుకొనుచు, ఆయన ఆజ్ఞలను గైకొనుచు, ఆయనను హత్తుకొని ఆయనను సేవించుచు, యెహోవా సేవకుడైన మోషే మీకాజ్ఞాపించిన ధర్మమును ధర్మశాస్త్రమును అనుసరించి నడుచుకొనుడి..”</a:t>
            </a:r>
            <a:r>
              <a:rPr lang="en-US" sz="2000" b="1" dirty="0">
                <a:solidFill>
                  <a:schemeClr val="accent1">
                    <a:lumMod val="50000"/>
                  </a:schemeClr>
                </a:solidFill>
                <a:latin typeface="Sree Krushnadevaraya" pitchFamily="2" charset="0"/>
                <a:cs typeface="Sree Krushnadevaraya" pitchFamily="2" charset="0"/>
              </a:rPr>
              <a:t> (</a:t>
            </a:r>
            <a:r>
              <a:rPr lang="te-IN" sz="2000" b="1" dirty="0">
                <a:solidFill>
                  <a:schemeClr val="accent1">
                    <a:lumMod val="50000"/>
                  </a:schemeClr>
                </a:solidFill>
                <a:latin typeface="Sree Krushnadevaraya" pitchFamily="2" charset="0"/>
                <a:cs typeface="Sree Krushnadevaraya" pitchFamily="2" charset="0"/>
              </a:rPr>
              <a:t>యెహోషువ</a:t>
            </a:r>
            <a:r>
              <a:rPr lang="en" sz="2000" b="1" dirty="0">
                <a:solidFill>
                  <a:schemeClr val="accent1">
                    <a:lumMod val="50000"/>
                  </a:schemeClr>
                </a:solidFill>
                <a:latin typeface="Sree Krushnadevaraya" pitchFamily="2" charset="0"/>
                <a:cs typeface="Sree Krushnadevaraya" pitchFamily="2" charset="0"/>
              </a:rPr>
              <a:t> 22:5 )</a:t>
            </a:r>
            <a:endParaRPr lang="es-ES" sz="2000" b="1" dirty="0">
              <a:solidFill>
                <a:schemeClr val="accent1">
                  <a:lumMod val="50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632365"/>
            <a:ext cx="7248525" cy="1015663"/>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యోర్డాన్ నది గోత్రాలు మధ్య విభజన కలిగించే స్థితికి చేరుతుందని భావించి, యెహోషువా ఇద్దరు సగం గోత్రాలు జ్ఞానవంతమైన సలహా ఇచ్చి, వారు విశ్వాసంతో ఉండేలా చూసాడు (యెహోషువా 22:5)</a:t>
            </a:r>
            <a:endParaRPr lang="en" sz="2000" b="1" dirty="0">
              <a:latin typeface="Sree Krushnadevaraya" pitchFamily="2" charset="0"/>
              <a:cs typeface="Sree Krushnadevaraya" pitchFamily="2" charset="0"/>
            </a:endParaRP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2521061588"/>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BE611EBE-34CA-61FE-223F-DEB74C9E7CA6}"/>
              </a:ext>
            </a:extLst>
          </p:cNvPr>
          <p:cNvSpPr txBox="1"/>
          <p:nvPr/>
        </p:nvSpPr>
        <p:spPr>
          <a:xfrm>
            <a:off x="0" y="-4400"/>
            <a:ext cx="12192000" cy="830997"/>
          </a:xfrm>
          <a:prstGeom prst="rect">
            <a:avLst/>
          </a:prstGeom>
          <a:noFill/>
        </p:spPr>
        <p:txBody>
          <a:bodyPr wrap="square">
            <a:spAutoFit/>
          </a:bodyPr>
          <a:lstStyle/>
          <a:p>
            <a:pPr algn="ctr"/>
            <a:r>
              <a:rPr lang="te-IN" sz="48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latin typeface="Sree Krushnadevaraya" pitchFamily="2" charset="0"/>
                <a:cs typeface="Sree Krushnadevaraya" pitchFamily="2" charset="0"/>
              </a:rPr>
              <a:t>వివాదానికి కారణం </a:t>
            </a:r>
            <a:endParaRPr lang="en" sz="48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954107"/>
          </a:xfrm>
          <a:prstGeom prst="rect">
            <a:avLst/>
          </a:prstGeom>
          <a:noFill/>
        </p:spPr>
        <p:txBody>
          <a:bodyPr wrap="square">
            <a:spAutoFit/>
          </a:bodyPr>
          <a:lstStyle/>
          <a:p>
            <a:pPr algn="ctr"/>
            <a:r>
              <a:rPr lang="en" sz="2800" b="1"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800" b="1"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రూబేనీయులును గాదీయులును మనష్షే అర్థ గోత్రపువారును అక్కడ యొర్దాను దగ్గర ఒక బలిపీఠమును కట్టిరి. అది చూపునకు గొప్ప బలిపీఠమే.</a:t>
            </a:r>
            <a:r>
              <a:rPr lang="en" sz="2800" b="1"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800" b="1"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యెహోషువ</a:t>
            </a:r>
            <a:r>
              <a:rPr lang="en" sz="2800" b="1"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8" y="1610410"/>
            <a:ext cx="5338916" cy="1631216"/>
          </a:xfrm>
          <a:prstGeom prst="rect">
            <a:avLst/>
          </a:prstGeom>
          <a:noFill/>
        </p:spPr>
        <p:txBody>
          <a:bodyPr wrap="square">
            <a:spAutoFit/>
          </a:bodyPr>
          <a:lstStyle>
            <a:defPPr>
              <a:defRPr lang="en"/>
            </a:defPPr>
            <a:lvl1pPr>
              <a:spcBef>
                <a:spcPts val="600"/>
              </a:spcBef>
              <a:defRPr sz="2000" b="1">
                <a:latin typeface="Sree Krushnadevaraya" pitchFamily="2" charset="0"/>
                <a:cs typeface="Sree Krushnadevaraya" pitchFamily="2" charset="0"/>
              </a:defRPr>
            </a:lvl1pPr>
          </a:lstStyle>
          <a:p>
            <a:r>
              <a:rPr lang="te-IN" dirty="0"/>
              <a:t>యెహోషువా యోర్దాను నదిని అద్భుతంగా దాటించిన సంఘటనకు జ్ఞాపకార్థంగా ఒక స్మారకాన్ని కట్టించిన స్థలానికి సమీపంలోనే, రెండు సగం వంశాలు పరిశుద్ధస్థలంలోని బలిపీఠానికి సమానమైన మరో బలిపీఠాన్ని కట్టించారు (యెహోషువా 22:10, 28).</a:t>
            </a:r>
            <a:endParaRPr lang="en" dirty="0"/>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0" y="4534811"/>
            <a:ext cx="8685693" cy="1631216"/>
          </a:xfrm>
          <a:prstGeom prst="rect">
            <a:avLst/>
          </a:prstGeom>
          <a:noFill/>
        </p:spPr>
        <p:txBody>
          <a:bodyPr wrap="square">
            <a:spAutoFit/>
          </a:bodyPr>
          <a:lstStyle>
            <a:defPPr>
              <a:defRPr lang="en"/>
            </a:defPPr>
            <a:lvl1pPr>
              <a:spcBef>
                <a:spcPts val="600"/>
              </a:spcBef>
              <a:defRPr sz="2000" b="1">
                <a:latin typeface="Sree Krushnadevaraya" pitchFamily="2" charset="0"/>
                <a:cs typeface="Sree Krushnadevaraya" pitchFamily="2" charset="0"/>
              </a:defRPr>
            </a:lvl1pPr>
          </a:lstStyle>
          <a:p>
            <a:r>
              <a:rPr lang="te-IN" dirty="0"/>
              <a:t>మిగతా ఇశ్రాయేలీయులు తమ సోదరులు ఈ పాపం చేశారని భావించి వారిపై యుద్ధం చేసి దాన్ని నిర్మూలించాలని నిర్ణయించారు (యెహోషువా 22:12). కానీ రక్తపాత గృహయుద్ధం జరగకుండా దేవుడు జోక్యం చేసుకున్నాడు. ఆయన, సంపూర్ణంగా ఆధారాలు లేకుండానే తీర్పు ఇవ్వకుండా, అనుమానంలో ఉన్నవారికి మన్నింపు ఇచ్చే హృదయం కలిగిన మనుష్యులను లేపాడు; వారు తమ సోదరులకు తమ ఉద్దేశాన్ని వివరించుకునే అవకాశం ఇవ్వాలని నిర్ణయించారు </a:t>
            </a:r>
            <a:r>
              <a:rPr lang="te-IN" sz="1600" dirty="0"/>
              <a:t>(యెహోషువా 22:13–14).</a:t>
            </a:r>
            <a:endParaRPr lang="en" dirty="0"/>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226499"/>
            <a:ext cx="5338916" cy="1323439"/>
          </a:xfrm>
          <a:prstGeom prst="rect">
            <a:avLst/>
          </a:prstGeom>
          <a:noFill/>
        </p:spPr>
        <p:txBody>
          <a:bodyPr wrap="square">
            <a:spAutoFit/>
          </a:bodyPr>
          <a:lstStyle>
            <a:defPPr>
              <a:defRPr lang="en"/>
            </a:defPPr>
            <a:lvl1pPr>
              <a:spcBef>
                <a:spcPts val="600"/>
              </a:spcBef>
              <a:defRPr sz="2000" b="1">
                <a:latin typeface="Sree Krushnadevaraya" pitchFamily="2" charset="0"/>
                <a:cs typeface="Sree Krushnadevaraya" pitchFamily="2" charset="0"/>
              </a:defRPr>
            </a:lvl1pPr>
          </a:lstStyle>
          <a:p>
            <a:r>
              <a:rPr lang="te-IN" dirty="0"/>
              <a:t>ఈ చర్యను, దహనబలి కోసం నిర్ణయించిన పరిశుద్ధస్థలంలోని బలిపీఠము కాక మరెక్కడా బలులను అర్పించడాన్ని నిషేధించిన ధర్మశాస్త్రాన్ని అతిక్రమించినట్లుగా అర్థం చేసుకున్నారు (లేవీ. 17:8–9).</a:t>
            </a:r>
            <a:endParaRPr lang="en" dirty="0"/>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చివరికి తెలిసిందేమిటంటే—ఆ వంశాల యొక్క ఏకైక తప్పు, తమ ఉద్దేశాన్ని ముందుగానే సోదరులకు తెలియజేయకపోవడమే.అది పాపం కాదు.</a:t>
            </a:r>
            <a:endParaRPr lang="es-ES"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1015663"/>
          </a:xfrm>
          <a:prstGeom prst="rect">
            <a:avLst/>
          </a:prstGeom>
          <a:noFill/>
        </p:spPr>
        <p:txBody>
          <a:bodyPr wrap="square">
            <a:spAutoFit/>
          </a:bodyPr>
          <a:lstStyle/>
          <a:p>
            <a:pPr algn="ctr"/>
            <a:r>
              <a:rPr lang="te-IN" sz="60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ఆరోపణలు</a:t>
            </a:r>
            <a:endParaRPr lang="en" sz="60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683565"/>
            <a:ext cx="12192000" cy="830997"/>
          </a:xfrm>
          <a:prstGeom prst="rect">
            <a:avLst/>
          </a:prstGeom>
          <a:noFill/>
        </p:spPr>
        <p:txBody>
          <a:bodyPr wrap="square">
            <a:spAutoFit/>
          </a:bodyPr>
          <a:lstStyle/>
          <a:p>
            <a:pPr algn="ctr"/>
            <a:r>
              <a:rPr lang="en" sz="2400" b="1" dirty="0">
                <a:solidFill>
                  <a:schemeClr val="accent3">
                    <a:lumMod val="75000"/>
                  </a:schemeClr>
                </a:solidFill>
                <a:latin typeface="Sree Krushnadevaraya" pitchFamily="2" charset="0"/>
                <a:cs typeface="Sree Krushnadevaraya" pitchFamily="2" charset="0"/>
              </a:rPr>
              <a:t>“</a:t>
            </a:r>
            <a:r>
              <a:rPr lang="te-IN" sz="2400" b="1" dirty="0">
                <a:solidFill>
                  <a:schemeClr val="accent3">
                    <a:lumMod val="75000"/>
                  </a:schemeClr>
                </a:solidFill>
                <a:latin typeface="Sree Krushnadevaraya" pitchFamily="2" charset="0"/>
                <a:cs typeface="Sree Krushnadevaraya" pitchFamily="2" charset="0"/>
              </a:rPr>
              <a:t>యెహోవా సర్వ సమాజపువారు చెప్పుచున్నదేమనగానేడు బలిపీఠమును కట్టుకొని నేడే యెహోవాను అనుసరించుట మాని, ఇశ్రాయేలీయుల దేవుని మీద మీరేల తిరుగుబాటు చేయుచున్నారు?</a:t>
            </a:r>
            <a:r>
              <a:rPr lang="en" sz="2400" b="1" dirty="0">
                <a:solidFill>
                  <a:schemeClr val="accent3">
                    <a:lumMod val="75000"/>
                  </a:schemeClr>
                </a:solidFill>
                <a:latin typeface="Sree Krushnadevaraya" pitchFamily="2" charset="0"/>
                <a:cs typeface="Sree Krushnadevaraya" pitchFamily="2" charset="0"/>
              </a:rPr>
              <a:t>” (</a:t>
            </a:r>
            <a:r>
              <a:rPr lang="te-IN" sz="2400" b="1" dirty="0">
                <a:solidFill>
                  <a:schemeClr val="accent3">
                    <a:lumMod val="75000"/>
                  </a:schemeClr>
                </a:solidFill>
                <a:latin typeface="Sree Krushnadevaraya" pitchFamily="2" charset="0"/>
                <a:cs typeface="Sree Krushnadevaraya" pitchFamily="2" charset="0"/>
              </a:rPr>
              <a:t>యెహోషువ</a:t>
            </a:r>
            <a:r>
              <a:rPr lang="en" sz="2400" b="1" dirty="0">
                <a:solidFill>
                  <a:schemeClr val="accent3">
                    <a:lumMod val="75000"/>
                  </a:schemeClr>
                </a:solidFill>
                <a:latin typeface="Sree Krushnadevaraya" pitchFamily="2" charset="0"/>
                <a:cs typeface="Sree Krushnadevaraya" pitchFamily="2" charset="0"/>
              </a:rPr>
              <a:t>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464557"/>
            <a:ext cx="8318090" cy="769441"/>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ఫినెహాసును పరిశోధనా కమిటీకి (యెహోషువా 22:13–14) నాయకునిగా ఎందుకు ఎంచుకున్నారు?</a:t>
            </a:r>
            <a:endParaRPr lang="en" sz="2200" dirty="0">
              <a:latin typeface="Sree Krushnadevaraya" pitchFamily="2" charset="0"/>
              <a:cs typeface="Sree Krushnadevaraya" pitchFamily="2" charset="0"/>
            </a:endParaRP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761108"/>
            <a:ext cx="5132438" cy="1446550"/>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ఫినెహాసు చెప్పిన మాటలు సార్థకమైనవే.</a:t>
            </a:r>
            <a:r>
              <a:rPr lang="en-US" sz="2200" dirty="0">
                <a:latin typeface="Sree Krushnadevaraya" pitchFamily="2" charset="0"/>
                <a:cs typeface="Sree Krushnadevaraya" pitchFamily="2" charset="0"/>
              </a:rPr>
              <a:t> </a:t>
            </a:r>
            <a:r>
              <a:rPr lang="te-IN" sz="2200" dirty="0">
                <a:latin typeface="Sree Krushnadevaraya" pitchFamily="2" charset="0"/>
                <a:cs typeface="Sree Krushnadevaraya" pitchFamily="2" charset="0"/>
              </a:rPr>
              <a:t>కొత్తగా కట్టబడిన ఆ బలిపీఠంపై బలులు అర్పించబడితే, దాని కారణంగా దేవుడు ఇశ్రాయేలంతటినీ శిక్షించేవాడు (యెహోషువా 22:18</a:t>
            </a:r>
            <a:r>
              <a:rPr lang="en-IN" sz="2200" dirty="0">
                <a:latin typeface="Sree Krushnadevaraya" pitchFamily="2" charset="0"/>
                <a:cs typeface="Sree Krushnadevaraya" pitchFamily="2" charset="0"/>
              </a:rPr>
              <a:t>b).</a:t>
            </a:r>
            <a:endParaRPr lang="en" sz="220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243683"/>
            <a:ext cx="8318090" cy="1446550"/>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ఫినెహాసు, ప్రధానయాజకుని కుమారుడు, బాళ్-పెయోరు పాపాన్ని అణిచివేయడంలో (సంఖ్యాకాండము 25:7–8) ఎంతో కఠినంగా నిలబడ్డాడు. తన ప్రసంగంలో, ఈ పాపాన్ని ఆఖాను చేసిన పాపంతో పోల్చి, ఇదే పాపాన్ని రెండు సగం గల వంశాలు చేసినట్లుగా పేర్కొన్నాడు (యెహోషువా 22:16–20).</a:t>
            </a:r>
            <a:endParaRPr lang="en" sz="2200" b="1" dirty="0">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0" y="5152787"/>
            <a:ext cx="5393547" cy="1785104"/>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అయితే, వారు ఆ పాపాన్ని చేయకముందే దాన్ని సరిచేసుకునే అవకాశాన్ని ఆయన వారికి ఇచ్చాడు: పరిశుద్ధస్థలం ఉన్న యోర్డాను వైపునికి తిరిగి వచ్చేందుకు ఆహ్వానించి, తమ తప్పును సరిచేసుకునే దారిని చూపించాడు (యెహోషువా 22:19).</a:t>
            </a:r>
            <a:endParaRPr lang="en" sz="22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57150"/>
            <a:ext cx="12192000" cy="923330"/>
          </a:xfrm>
          <a:prstGeom prst="rect">
            <a:avLst/>
          </a:prstGeom>
          <a:noFill/>
        </p:spPr>
        <p:txBody>
          <a:bodyPr wrap="square">
            <a:spAutoFit/>
          </a:bodyPr>
          <a:lstStyle/>
          <a:p>
            <a:pPr algn="ctr"/>
            <a:r>
              <a:rPr lang="te-IN" sz="5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t>దయగల సమాధానం </a:t>
            </a:r>
            <a:endParaRPr lang="en" sz="5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70144"/>
            <a:ext cx="12192000" cy="1015663"/>
          </a:xfrm>
          <a:prstGeom prst="rect">
            <a:avLst/>
          </a:prstGeom>
          <a:noFill/>
        </p:spPr>
        <p:txBody>
          <a:bodyPr wrap="square">
            <a:spAutoFit/>
          </a:bodyPr>
          <a:lstStyle/>
          <a:p>
            <a:pPr algn="ctr"/>
            <a:r>
              <a:rPr lang="en" sz="2000" dirty="0">
                <a:solidFill>
                  <a:srgbClr val="F3CADD"/>
                </a:solidFill>
                <a:effectLst>
                  <a:glow rad="76200">
                    <a:srgbClr val="18637A"/>
                  </a:glow>
                </a:effectLst>
                <a:latin typeface="Sree Krushnadevaraya" pitchFamily="2" charset="0"/>
                <a:cs typeface="Sree Krushnadevaraya" pitchFamily="2" charset="0"/>
              </a:rPr>
              <a:t>“</a:t>
            </a:r>
            <a:r>
              <a:rPr lang="te-IN" sz="2000" dirty="0">
                <a:solidFill>
                  <a:srgbClr val="F3CADD"/>
                </a:solidFill>
                <a:effectLst>
                  <a:glow rad="76200">
                    <a:srgbClr val="18637A"/>
                  </a:glow>
                </a:effectLst>
                <a:latin typeface="Sree Krushnadevaraya" pitchFamily="2" charset="0"/>
                <a:cs typeface="Sree Krushnadevaraya" pitchFamily="2" charset="0"/>
              </a:rPr>
              <a:t>యెహోవాను అనుసరింపక తొలగిపోయి, దహనబలినైనను నైవేద్యమునైనను దానిమీద అర్పించుటకే గాని సమాధాన బలులను దానిమీద అర్పించుటకే గాని మేము ఈ బలిపీఠమును కట్టినయెడల యెహోవా తానే విమర్శ చేయునుగాక. వేరొక హేతువుచేతనే ఈ బలిపీఠమును కట్టితివిు.</a:t>
            </a:r>
            <a:r>
              <a:rPr lang="en" sz="2000" dirty="0">
                <a:solidFill>
                  <a:srgbClr val="F3CADD"/>
                </a:solidFill>
                <a:effectLst>
                  <a:glow rad="76200">
                    <a:srgbClr val="18637A"/>
                  </a:glow>
                </a:effectLst>
                <a:latin typeface="Sree Krushnadevaraya" pitchFamily="2" charset="0"/>
                <a:cs typeface="Sree Krushnadevaraya" pitchFamily="2" charset="0"/>
              </a:rPr>
              <a:t>.” (</a:t>
            </a:r>
            <a:r>
              <a:rPr lang="te-IN" sz="2000" dirty="0">
                <a:solidFill>
                  <a:srgbClr val="F3CADD"/>
                </a:solidFill>
                <a:effectLst>
                  <a:glow rad="76200">
                    <a:srgbClr val="18637A"/>
                  </a:glow>
                </a:effectLst>
                <a:latin typeface="Sree Krushnadevaraya" pitchFamily="2" charset="0"/>
                <a:cs typeface="Sree Krushnadevaraya" pitchFamily="2" charset="0"/>
              </a:rPr>
              <a:t>యెహోషువ</a:t>
            </a:r>
            <a:r>
              <a:rPr lang="en" sz="2000" dirty="0">
                <a:solidFill>
                  <a:srgbClr val="F3CADD"/>
                </a:solidFill>
                <a:effectLst>
                  <a:glow rad="76200">
                    <a:srgbClr val="18637A"/>
                  </a:glow>
                </a:effectLst>
                <a:latin typeface="Sree Krushnadevaraya" pitchFamily="2" charset="0"/>
                <a:cs typeface="Sree Krushnadevaraya" pitchFamily="2" charset="0"/>
              </a:rPr>
              <a:t> 22:23)</a:t>
            </a: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682208" cy="2308324"/>
          </a:xfrm>
          <a:prstGeom prst="rect">
            <a:avLst/>
          </a:prstGeom>
          <a:noFill/>
        </p:spPr>
        <p:txBody>
          <a:bodyPr wrap="square" rtlCol="0">
            <a:spAutoFit/>
          </a:bodyPr>
          <a:lstStyle/>
          <a:p>
            <a:pPr>
              <a:spcBef>
                <a:spcPts val="600"/>
              </a:spcBef>
            </a:pPr>
            <a:r>
              <a:rPr lang="te-IN" sz="2400" b="1" dirty="0">
                <a:latin typeface="Sree Krushnadevaraya" pitchFamily="2" charset="0"/>
                <a:cs typeface="Sree Krushnadevaraya" pitchFamily="2" charset="0"/>
              </a:rPr>
              <a:t>రూబేను గోత్రము, గాదు గోత్రము, మరియు మనస్సే అర్ధగోత్రము, ఆరోపణకు లోనైనపుడు ఆదర్శప్రాయముగా ప్రవర్తించిరి:</a:t>
            </a:r>
            <a:endParaRPr lang="en" sz="2400"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3154640826"/>
              </p:ext>
            </p:extLst>
          </p:nvPr>
        </p:nvGraphicFramePr>
        <p:xfrm>
          <a:off x="2681538" y="161700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644956"/>
            <a:ext cx="8749063" cy="1200329"/>
          </a:xfrm>
          <a:prstGeom prst="rect">
            <a:avLst/>
          </a:prstGeom>
          <a:noFill/>
        </p:spPr>
        <p:txBody>
          <a:bodyPr wrap="square" rtlCol="0">
            <a:spAutoFit/>
          </a:bodyPr>
          <a:lstStyle>
            <a:defPPr>
              <a:defRPr lang="en"/>
            </a:defPPr>
            <a:lvl1pPr>
              <a:spcBef>
                <a:spcPts val="600"/>
              </a:spcBef>
              <a:defRPr sz="2400" b="1">
                <a:latin typeface="Sree Krushnadevaraya" pitchFamily="2" charset="0"/>
                <a:cs typeface="Sree Krushnadevaraya" pitchFamily="2" charset="0"/>
              </a:defRPr>
            </a:lvl1pPr>
          </a:lstStyle>
          <a:p>
            <a:r>
              <a:rPr lang="te-IN" dirty="0"/>
              <a:t>బలిపీఠము నిర్మించిన విషయములో తమ సహోదరుల ఉద్దేశములు ఏమిటో ఇశ్రాయేలీయులకు తెలియనప్పుడు, వారు తిరుగుబాటు, వేరుపడదలచుట, మరియు దైవశిక్ష అర్హత—అట్లు అనుమానించిరి.</a:t>
            </a:r>
            <a:endParaRPr lang="en" dirty="0"/>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rotWithShape="1">
          <a:blip r:embed="rId8">
            <a:extLst>
              <a:ext uri="{28A0092B-C50C-407E-A947-70E740481C1C}">
                <a14:useLocalDpi xmlns:a14="http://schemas.microsoft.com/office/drawing/2010/main"/>
              </a:ext>
            </a:extLst>
          </a:blip>
          <a:srcRect l="12755" r="5314"/>
          <a:stretch>
            <a:fillRect/>
          </a:stretch>
        </p:blipFill>
        <p:spPr>
          <a:xfrm>
            <a:off x="9084178" y="3789336"/>
            <a:ext cx="2918525" cy="287041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756855"/>
            <a:ext cx="8749064" cy="1200329"/>
          </a:xfrm>
          <a:prstGeom prst="rect">
            <a:avLst/>
          </a:prstGeom>
          <a:noFill/>
        </p:spPr>
        <p:txBody>
          <a:bodyPr wrap="square" rtlCol="0">
            <a:spAutoFit/>
          </a:bodyPr>
          <a:lstStyle>
            <a:defPPr>
              <a:defRPr lang="en"/>
            </a:defPPr>
            <a:lvl1pPr>
              <a:spcBef>
                <a:spcPts val="600"/>
              </a:spcBef>
              <a:defRPr sz="2400" b="1">
                <a:latin typeface="Sree Krushnadevaraya" pitchFamily="2" charset="0"/>
                <a:cs typeface="Sree Krushnadevaraya" pitchFamily="2" charset="0"/>
              </a:defRPr>
            </a:lvl1pPr>
          </a:lstStyle>
          <a:p>
            <a:r>
              <a:rPr lang="te-IN" dirty="0"/>
              <a:t>ఆరోపణలచేత రూబేను, గాదు, మనస్సే అర్ధగోత్రములు మనస్తాపము పొందవచ్చును; తమను తాము రక్షించుకొనుటలో గద్దింపుగా ప్రతిస్పందించవచ్చును. అయినప్పటికీ, వారు చూపిన స్నేహపూర్వక సమాధానము వలన యుద్ధము నివారించబడెను.</a:t>
            </a:r>
            <a:endParaRPr lang="en" dirty="0"/>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700905"/>
            <a:ext cx="8749064" cy="1200329"/>
          </a:xfrm>
          <a:prstGeom prst="rect">
            <a:avLst/>
          </a:prstGeom>
          <a:noFill/>
        </p:spPr>
        <p:txBody>
          <a:bodyPr wrap="square" rtlCol="0">
            <a:spAutoFit/>
          </a:bodyPr>
          <a:lstStyle>
            <a:defPPr>
              <a:defRPr lang="en"/>
            </a:defPPr>
            <a:lvl1pPr>
              <a:spcBef>
                <a:spcPts val="600"/>
              </a:spcBef>
              <a:defRPr sz="2400" b="1">
                <a:latin typeface="Sree Krushnadevaraya" pitchFamily="2" charset="0"/>
                <a:cs typeface="Sree Krushnadevaraya" pitchFamily="2" charset="0"/>
              </a:defRPr>
            </a:lvl1pPr>
          </a:lstStyle>
          <a:p>
            <a:r>
              <a:rPr lang="te-IN" dirty="0"/>
              <a:t>కానీ వాస్తవము ఏమనగా: తమ సహోదరులతో ఏకముగా నిలిచియుండుటకై, భవిష్యత్తులో ఇశ్రాయేలీయులవలన విభేదము కలుగకుండా నివారించుటకై వారు ఇది చేసిరి (యెహోషువ 22:24–26).</a:t>
            </a:r>
            <a:endParaRPr lang="en" dirty="0"/>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0"/>
            <a:ext cx="9029699" cy="707886"/>
          </a:xfrm>
          <a:prstGeom prst="rect">
            <a:avLst/>
          </a:prstGeom>
          <a:noFill/>
          <a:effectLst>
            <a:outerShdw blurRad="50800" dist="25400" dir="2700000" algn="tl" rotWithShape="0">
              <a:prstClr val="black"/>
            </a:outerShdw>
          </a:effectLst>
        </p:spPr>
        <p:txBody>
          <a:bodyPr wrap="square">
            <a:spAutoFit/>
          </a:bodyPr>
          <a:lstStyle/>
          <a:p>
            <a:pPr algn="ctr"/>
            <a:r>
              <a:rPr lang="te-IN" sz="40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సయోధ్య/ రాజీ </a:t>
            </a:r>
            <a:endParaRPr lang="en" sz="40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667333"/>
            <a:ext cx="9029699" cy="1107996"/>
          </a:xfrm>
          <a:prstGeom prst="rect">
            <a:avLst/>
          </a:prstGeom>
          <a:noFill/>
        </p:spPr>
        <p:txBody>
          <a:bodyPr wrap="square">
            <a:spAutoFit/>
          </a:bodyPr>
          <a:lstStyle/>
          <a:p>
            <a:pPr algn="ctr"/>
            <a:r>
              <a:rPr lang="en" sz="2200" dirty="0">
                <a:latin typeface="Sree Krushnadevaraya" pitchFamily="2" charset="0"/>
                <a:cs typeface="Sree Krushnadevaraya" pitchFamily="2" charset="0"/>
              </a:rPr>
              <a:t>“</a:t>
            </a:r>
            <a:r>
              <a:rPr lang="te-IN" sz="2200" dirty="0">
                <a:latin typeface="Sree Krushnadevaraya" pitchFamily="2" charset="0"/>
                <a:cs typeface="Sree Krushnadevaraya" pitchFamily="2" charset="0"/>
              </a:rPr>
              <a:t>ఇశ్రా యేలీయులు విని సంతోషించిరి. అప్పుడు ఇశ్రాయేలీయులు దేవుని స్తుతించి, రూబేనీయులును గాదీయులును నివసించు దేశమును పాడుచేయుటకు వారిమీద యుద్ధము చేయుట మానిరి.</a:t>
            </a:r>
            <a:r>
              <a:rPr lang="en" sz="2200" dirty="0">
                <a:latin typeface="Sree Krushnadevaraya" pitchFamily="2" charset="0"/>
                <a:cs typeface="Sree Krushnadevaraya" pitchFamily="2" charset="0"/>
              </a:rPr>
              <a:t>” (</a:t>
            </a:r>
            <a:r>
              <a:rPr lang="te-IN" sz="2200" dirty="0">
                <a:latin typeface="Sree Krushnadevaraya" pitchFamily="2" charset="0"/>
                <a:cs typeface="Sree Krushnadevaraya" pitchFamily="2" charset="0"/>
              </a:rPr>
              <a:t>యెహోషువ</a:t>
            </a:r>
            <a:r>
              <a:rPr lang="en" sz="2200" dirty="0">
                <a:latin typeface="Sree Krushnadevaraya" pitchFamily="2" charset="0"/>
                <a:cs typeface="Sree Krushnadevaraya" pitchFamily="2" charset="0"/>
              </a:rPr>
              <a:t> 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40945" y="1678130"/>
            <a:ext cx="6562726" cy="1323439"/>
          </a:xfrm>
          <a:prstGeom prst="rect">
            <a:avLst/>
          </a:prstGeom>
          <a:noFill/>
        </p:spPr>
        <p:txBody>
          <a:bodyPr wrap="square">
            <a:spAutoFit/>
          </a:bodyPr>
          <a:lstStyle/>
          <a:p>
            <a:pPr lvl="0">
              <a:spcBef>
                <a:spcPts val="600"/>
              </a:spcBef>
              <a:defRPr/>
            </a:pPr>
            <a:r>
              <a:rPr lang="te-IN" sz="2000" b="1" dirty="0">
                <a:latin typeface="Sree Krushnadevaraya" pitchFamily="2" charset="0"/>
                <a:cs typeface="Sree Krushnadevaraya" pitchFamily="2" charset="0"/>
              </a:rPr>
              <a:t>ఆ ఆరోపణ నిరాధారమైయున్నదని గ్రహించినప్పుడు, పీనెహాసు మరియు ఇశ్రాయేలీయుల ప్రతినిధులు ఆత్మసాంత్వన పొందిరి (యెహోషువ 22:30–31).</a:t>
            </a:r>
            <a:r>
              <a:rPr lang="en-US"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ఇదిగో, ఇశ్రాయేలీయులు సంఘటన యొక్క నిజమును గ్రహించిన తరువాత, వారు ఆనందించి దేవుని స్తుతించిరి (యెహోషువ 22:32–33).</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2919371709"/>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598</TotalTime>
  <Words>953</Words>
  <Application>Microsoft Office PowerPoint</Application>
  <PresentationFormat>Panorámica</PresentationFormat>
  <Paragraphs>65</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Calibri</vt:lpstr>
      <vt:lpstr>Sree Krushnadevaraya</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Telugu Powerpoint</dc:title>
  <dc:creator>Pr. K. Samraj Kumar</dc:creator>
  <cp:lastModifiedBy>Sergio</cp:lastModifiedBy>
  <cp:revision>94</cp:revision>
  <dcterms:created xsi:type="dcterms:W3CDTF">2025-11-15T16:15:13Z</dcterms:created>
  <dcterms:modified xsi:type="dcterms:W3CDTF">2025-12-02T15:10:04Z</dcterms:modified>
</cp:coreProperties>
</file>