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0" r:id="rId3"/>
    <p:sldId id="256" r:id="rId4"/>
    <p:sldId id="279" r:id="rId5"/>
    <p:sldId id="274" r:id="rId6"/>
    <p:sldId id="275" r:id="rId7"/>
    <p:sldId id="278" r:id="rId8"/>
    <p:sldId id="260" r:id="rId9"/>
    <p:sldId id="261" r:id="rId10"/>
    <p:sldId id="262" r:id="rId11"/>
    <p:sldId id="264" r:id="rId12"/>
  </p:sldIdLst>
  <p:sldSz cx="12192000" cy="6858000"/>
  <p:notesSz cx="6858000" cy="9144000"/>
  <p:embeddedFontLst>
    <p:embeddedFont>
      <p:font typeface="Gidugu" panose="020B0604020202020204" charset="0"/>
      <p:regular r:id="rId13"/>
    </p:embeddedFont>
    <p:embeddedFont>
      <p:font typeface="Sree Krushnadevaraya" panose="020B0604020202020204" charset="0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 anchor="t"/>
        <a:lstStyle/>
        <a:p>
          <a:r>
            <a:rPr lang="te-I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జ్ఞానం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 anchor="t"/>
        <a:lstStyle/>
        <a:p>
          <a:r>
            <a:rPr lang="te-I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సిలువ యొక్క వెర్రితనం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 anchor="t"/>
        <a:lstStyle/>
        <a:p>
          <a:r>
            <a:rPr lang="te-I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శక్తి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 anchor="t"/>
        <a:lstStyle/>
        <a:p>
          <a:r>
            <a:rPr lang="te-I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సిలువ సందేశం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 anchor="t"/>
        <a:lstStyle/>
        <a:p>
          <a:r>
            <a:rPr lang="te-IN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వెఱ్ఱితనము  మరియు బలహీనత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180000" anchor="t"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"నాశనమయ్యేవారికి సిలువ సందేశం వెర్రితనం" (1 </a:t>
          </a:r>
          <a:r>
            <a:rPr lang="te-IN" sz="1600" b="1" noProof="0" dirty="0">
              <a:latin typeface="Sree Krushnadevaraya" pitchFamily="2" charset="0"/>
              <a:cs typeface="Sree Krushnadevaraya" pitchFamily="2" charset="0"/>
            </a:rPr>
            <a:t>కొరింథీయులకు</a:t>
          </a: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 1:18)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96000"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"దేవుడు సువార్త ప్రకటించుట అనే </a:t>
          </a:r>
          <a:r>
            <a:rPr lang="te-IN" sz="1600" b="1" noProof="0" dirty="0">
              <a:latin typeface="Sree Krushnadevaraya" pitchFamily="2" charset="0"/>
              <a:cs typeface="Sree Krushnadevaraya" pitchFamily="2" charset="0"/>
            </a:rPr>
            <a:t>వెర్రితనము</a:t>
          </a: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 ద్వారా విశ్వసించువారిని రక్షించుటకు ఇష్టపడ్డాడు" (1 కొరింథీయులకు 1:21)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24000"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“సిలువ వేయబడిన క్రీస్తు, […] అన్యజనులకు వెర్రితనము” (1 కొరింథీయులకు 1:23)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324000"/>
        <a:lstStyle/>
        <a:p>
          <a:pPr>
            <a:lnSpc>
              <a:spcPct val="5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“స్వభావసిద్ధమైన మనుష్యునికి […] దేవుని ఆత్మ సంబంధమైన సంగతులు […] వెర్రితనముగా ఉన్నాయి” (1 కొరింథీయులకు 2:14)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92000" bIns="0" anchor="b"/>
        <a:lstStyle/>
        <a:p>
          <a:pPr>
            <a:lnSpc>
              <a:spcPct val="3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"ఈ లోకపు జ్ఞానము దేవుని దృష్టిలో వెర్రితనమైయున్నది" </a:t>
          </a:r>
          <a:endParaRPr lang="en-US" sz="1800" b="1" noProof="0" dirty="0">
            <a:latin typeface="Sree Krushnadevaraya" pitchFamily="2" charset="0"/>
            <a:cs typeface="Sree Krushnadevaraya" pitchFamily="2" charset="0"/>
          </a:endParaRPr>
        </a:p>
        <a:p>
          <a:pPr>
            <a:lnSpc>
              <a:spcPct val="30000"/>
            </a:lnSpc>
          </a:pPr>
          <a:r>
            <a:rPr lang="te-IN" sz="1800" b="1" noProof="0" dirty="0">
              <a:latin typeface="Sree Krushnadevaraya" pitchFamily="2" charset="0"/>
              <a:cs typeface="Sree Krushnadevaraya" pitchFamily="2" charset="0"/>
            </a:rPr>
            <a:t>(1 కొరింథీయులకు 3:19)</a:t>
          </a:r>
          <a:endParaRPr lang="en-US" sz="1800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pPr>
            <a:lnSpc>
              <a:spcPct val="50000"/>
            </a:lnSpc>
          </a:pPr>
          <a:endParaRPr lang="es-ES" sz="1800">
            <a:latin typeface="Sree Krushnadevaraya" pitchFamily="2" charset="0"/>
            <a:cs typeface="Sree Krushnadevaraya" pitchFamily="2" charset="0"/>
          </a:endParaRPr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16000" rIns="38100" bIns="25400" numCol="1" spcCol="1270" anchor="ctr" anchorCtr="0"/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ree Krushnadevaraya" pitchFamily="2" charset="0"/>
              <a:ea typeface="+mn-ea"/>
              <a:cs typeface="Sree Krushnadevaraya" pitchFamily="2" charset="0"/>
            </a:rPr>
            <a:t>మనిషిలోని అత్యంత నీచమైన స్వభావం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పిచ్చి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స్వయం విధ్వంసం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1440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ree Krushnadevaraya" pitchFamily="2" charset="0"/>
              <a:ea typeface="+mn-ea"/>
              <a:cs typeface="Sree Krushnadevaraya" pitchFamily="2" charset="0"/>
            </a:rPr>
            <a:t>దేవుని అత్యుత్తమమైనది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శక్తి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క్షమాపణ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వినాశనం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రక్షణ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తిరస్కరణ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te-IN" sz="2400" b="1" noProof="0" dirty="0">
              <a:latin typeface="Sree Krushnadevaraya" pitchFamily="2" charset="0"/>
              <a:cs typeface="Sree Krushnadevaraya" pitchFamily="2" charset="0"/>
            </a:rPr>
            <a:t>అంగీకారం</a:t>
          </a:r>
          <a:endParaRPr lang="en-US" sz="2400" b="1" noProof="0" dirty="0">
            <a:latin typeface="Sree Krushnadevaraya" pitchFamily="2" charset="0"/>
            <a:cs typeface="Sree Krushnadevaraya" pitchFamily="2" charset="0"/>
          </a:endParaRP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400" b="1">
            <a:latin typeface="Sree Krushnadevaraya" pitchFamily="2" charset="0"/>
            <a:cs typeface="Sree Krushnadevaraya" pitchFamily="2" charset="0"/>
          </a:endParaRPr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 custLinFactNeighborY="9753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 custLinFactNeighborY="13004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 custLinFactNeighborY="16255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 custLinFactNeighborY="19506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 custLinFactNeighborY="22757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 custLinFactNeighborY="16255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 custLinFactNeighborY="16255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 custLinFactNeighborY="26008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జ్ఞానం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సిలువ యొక్క వెర్రితనం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శక్తి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సిలువ సందేశం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rPr>
            <a:t>దేవుని వెఱ్ఱితనము  మరియు బలహీనత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180000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"నాశనమయ్యేవారికి సిలువ సందేశం వెర్రితనం" (1 </a:t>
          </a:r>
          <a:r>
            <a:rPr lang="te-IN" sz="1600" b="1" kern="1200" noProof="0" dirty="0">
              <a:latin typeface="Sree Krushnadevaraya" pitchFamily="2" charset="0"/>
              <a:cs typeface="Sree Krushnadevaraya" pitchFamily="2" charset="0"/>
            </a:rPr>
            <a:t>కొరింథీయులకు</a:t>
          </a: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 1:18)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39600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"దేవుడు సువార్త ప్రకటించుట అనే </a:t>
          </a:r>
          <a:r>
            <a:rPr lang="te-IN" sz="1600" b="1" kern="1200" noProof="0" dirty="0">
              <a:latin typeface="Sree Krushnadevaraya" pitchFamily="2" charset="0"/>
              <a:cs typeface="Sree Krushnadevaraya" pitchFamily="2" charset="0"/>
            </a:rPr>
            <a:t>వెర్రితనము</a:t>
          </a: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 ద్వారా విశ్వసించువారిని రక్షించుటకు ఇష్టపడ్డాడు" (1 కొరింథీయులకు 1:21)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32400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“సిలువ వేయబడిన క్రీస్తు, […] అన్యజనులకు వెర్రితనము” (1 కొరింథీయులకు 1:23)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32400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“స్వభావసిద్ధమైన మనుష్యునికి […] దేవుని ఆత్మ సంబంధమైన సంగతులు […] వెర్రితనముగా ఉన్నాయి” (1 కొరింథీయులకు 2:14)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792000" rIns="128016" bIns="0" numCol="1" spcCol="1270" anchor="b" anchorCtr="0">
          <a:noAutofit/>
        </a:bodyPr>
        <a:lstStyle/>
        <a:p>
          <a:pPr marL="0" lvl="0" indent="0" algn="ctr" defTabSz="800100">
            <a:lnSpc>
              <a:spcPct val="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"ఈ లోకపు జ్ఞానము దేవుని దృష్టిలో వెర్రితనమైయున్నది" </a:t>
          </a:r>
          <a:endParaRPr lang="en-US" sz="1800" b="1" kern="1200" noProof="0" dirty="0">
            <a:latin typeface="Sree Krushnadevaraya" pitchFamily="2" charset="0"/>
            <a:cs typeface="Sree Krushnadevaraya" pitchFamily="2" charset="0"/>
          </a:endParaRPr>
        </a:p>
        <a:p>
          <a:pPr marL="0" lvl="0" indent="0" algn="ctr" defTabSz="800100">
            <a:lnSpc>
              <a:spcPct val="3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noProof="0" dirty="0">
              <a:latin typeface="Sree Krushnadevaraya" pitchFamily="2" charset="0"/>
              <a:cs typeface="Sree Krushnadevaraya" pitchFamily="2" charset="0"/>
            </a:rPr>
            <a:t>(1 కొరింథీయులకు 3:19)</a:t>
          </a:r>
          <a:endParaRPr lang="en-US" sz="1800" kern="1200" noProof="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160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ree Krushnadevaraya" pitchFamily="2" charset="0"/>
              <a:ea typeface="+mn-ea"/>
              <a:cs typeface="Sree Krushnadevaraya" pitchFamily="2" charset="0"/>
            </a:rPr>
            <a:t>మనిషిలోని అత్యంత నీచమైన స్వభావం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6748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పిచ్చి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172994" y="96748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4010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తిరస్కరణ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172994" y="14010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83452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స్వయం విధ్వంసం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172994" y="183452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268048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వినాశనం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172994" y="2268048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1440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ree Krushnadevaraya" pitchFamily="2" charset="0"/>
              <a:ea typeface="+mn-ea"/>
              <a:cs typeface="Sree Krushnadevaraya" pitchFamily="2" charset="0"/>
            </a:rPr>
            <a:t>దేవుని అత్యుత్తమమైనది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ree Krushnadevaraya" pitchFamily="2" charset="0"/>
            <a:ea typeface="+mn-ea"/>
            <a:cs typeface="Sree Krushnadevaraya" pitchFamily="2" charset="0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102208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శక్తి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747534" y="102208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41465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అంగీకారం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747534" y="141465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83452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క్షమాపణ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747534" y="183452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283981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noProof="0" dirty="0">
              <a:latin typeface="Sree Krushnadevaraya" pitchFamily="2" charset="0"/>
              <a:cs typeface="Sree Krushnadevaraya" pitchFamily="2" charset="0"/>
            </a:rPr>
            <a:t>రక్షణ</a:t>
          </a:r>
          <a:endParaRPr lang="en-US" sz="2400" b="1" kern="1200" noProof="0" dirty="0">
            <a:latin typeface="Sree Krushnadevaraya" pitchFamily="2" charset="0"/>
            <a:cs typeface="Sree Krushnadevaraya" pitchFamily="2" charset="0"/>
          </a:endParaRPr>
        </a:p>
      </dsp:txBody>
      <dsp:txXfrm>
        <a:off x="2747534" y="2283981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04/07/2026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2075" y="0"/>
            <a:ext cx="7019925" cy="226422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te-IN" sz="4800" b="1" dirty="0">
                <a:solidFill>
                  <a:srgbClr val="30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పెద్దల సబ్బాతుబడి పాఠములు కొరింథీయులకు వ్రాసిన 1, 2 పత్రికలు</a:t>
            </a:r>
            <a:endParaRPr lang="en-IN" sz="4800" b="1" dirty="0">
              <a:solidFill>
                <a:srgbClr val="30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4630057" y="2358570"/>
            <a:ext cx="7561940" cy="3331029"/>
          </a:xfrm>
          <a:prstGeom prst="homePlate">
            <a:avLst>
              <a:gd name="adj" fmla="val 4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2 “</a:t>
            </a:r>
            <a:r>
              <a:rPr lang="te-IN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సిలువను గూర్చిన సువార్త</a:t>
            </a:r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”</a:t>
            </a:r>
            <a:r>
              <a:rPr lang="te-IN" sz="6600" dirty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idugu" pitchFamily="2" charset="0"/>
                <a:cs typeface="Gidugu" pitchFamily="2" charset="0"/>
              </a:rPr>
              <a:t> 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5172074" y="5820229"/>
            <a:ext cx="7019925" cy="1037771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180000" rtlCol="0" anchor="b"/>
          <a:lstStyle/>
          <a:p>
            <a:pPr algn="ctr"/>
            <a:r>
              <a:rPr lang="te-IN" sz="4400" b="1" dirty="0">
                <a:ln w="12700">
                  <a:solidFill>
                    <a:srgbClr val="652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జూలై  | ఆగస్టు | సెప్టెంబర్ 2026</a:t>
            </a:r>
            <a:endParaRPr lang="en-IN" sz="4400" b="1" dirty="0">
              <a:ln w="12700">
                <a:solidFill>
                  <a:srgbClr val="652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2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800" dirty="0">
                <a:latin typeface="Sree Krushnadevaraya" pitchFamily="2" charset="0"/>
                <a:cs typeface="Sree Krushnadevaraya" pitchFamily="2" charset="0"/>
              </a:rPr>
              <a:t>“నేడు జీవిస్తున్న అనేకమందికి, కల్వరి సిలువ పవిత్రమైన జ్ఞాపకాలతో ముడిపడి ఉంది. ఆ సిలువ మరణ ఘట్టాలతో ఎంతో పవిత్రమైన భావనలు పెనవేసుకుని ఉన్నాయి. కానీ పౌలు కాలంలో, సిలువను అసహ్యం మరియు భయానకమైన భావనలతో చూసేవారు. సిలువపై మరణించిన వ్యక్తిని మానవాళికి రక్షకుడిగా ప్రకటించడం సహజంగానే ఎగతాళికి మరియు వ్యతిరేకతకు దారితీసేది. […]</a:t>
            </a:r>
          </a:p>
          <a:p>
            <a:pPr>
              <a:spcBef>
                <a:spcPts val="600"/>
              </a:spcBef>
            </a:pPr>
            <a:r>
              <a:rPr lang="te-IN" sz="2800" dirty="0">
                <a:latin typeface="Sree Krushnadevaraya" pitchFamily="2" charset="0"/>
                <a:cs typeface="Sree Krushnadevaraya" pitchFamily="2" charset="0"/>
              </a:rPr>
              <a:t>మానవాళి ఉన్నతికి లేదా రక్షణకు సిలువతో ఏమైనా సంబంధం ఉంటుందని నిరూపించడానికి ప్రయత్నించిన వ్యక్తిని బలహీనమైన మనస్తత్వం కలవాడిగా భావించేవారు.</a:t>
            </a:r>
          </a:p>
          <a:p>
            <a:pPr>
              <a:spcBef>
                <a:spcPts val="600"/>
              </a:spcBef>
            </a:pPr>
            <a:r>
              <a:rPr lang="te-IN" sz="2800" dirty="0">
                <a:latin typeface="Sree Krushnadevaraya" pitchFamily="2" charset="0"/>
                <a:cs typeface="Sree Krushnadevaraya" pitchFamily="2" charset="0"/>
              </a:rPr>
              <a:t>కానీ పౌలు దృష్టిలో సిలువ అత్యంత ప్రాధాన్యత కలిగిన విషయం. […] ఒక పాపి, దేవుని కుమారుని బలియాగంలో వ్యక్తమైన తండ్రి ప్రేమను దర్శించి, దైవిక ప్రభావానికి లోబడినప్పుడు, అతని హృదయంలో మార్పు కలుగుతుందని—ఆ క్షణం నుండి క్రీస్తే సర్వస్వంగా మారుతాడని—పౌలు తన సొంత అనుభవం ద్వారా తెలుసుకున్నాడు.”</a:t>
            </a:r>
            <a:endParaRPr lang="en-US" sz="2800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5812664" y="6034238"/>
            <a:ext cx="549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 ఎల్లెన్ జి. వైట్ </a:t>
            </a:r>
            <a:r>
              <a:rPr lang="en-US" sz="2400" b="1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(అపొస్తలుల కార్యములు, పేజీ 245)</a:t>
            </a:r>
            <a:endParaRPr lang="en-US" sz="24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te-IN" sz="60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సిలువను గూర్చిన సువార్త</a:t>
            </a:r>
            <a:endParaRPr lang="en-US" sz="6000" b="1" noProof="0" dirty="0">
              <a:ln w="12700" cmpd="sng">
                <a:noFill/>
                <a:prstDash val="solid"/>
              </a:ln>
              <a:gradFill>
                <a:gsLst>
                  <a:gs pos="0">
                    <a:schemeClr val="accent1"/>
                  </a:gs>
                  <a:gs pos="4000">
                    <a:schemeClr val="accent1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611698" y="6344021"/>
            <a:ext cx="543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28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2026 జూలై 11 న పాఠం 2</a:t>
            </a:r>
            <a:endParaRPr lang="en-US" sz="2800" b="1" noProof="0" dirty="0">
              <a:solidFill>
                <a:srgbClr val="EBD4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36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Sree Krushnadevaraya" pitchFamily="2" charset="0"/>
                <a:cs typeface="Sree Krushnadevaraya" pitchFamily="2" charset="0"/>
              </a:rPr>
              <a:t>సిలువనుగూర్చిన వార్త నశించుచున్న వారికి వెఱ్ఱితనము గాని రక్షింపబడుచున్న మనకు దేవుని శక్తి.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36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Sree Krushnadevaraya" pitchFamily="2" charset="0"/>
                <a:cs typeface="Sree Krushnadevaraya" pitchFamily="2" charset="0"/>
              </a:rPr>
              <a:t>1 కోరింథీయులకు 1:18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179499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1 కొరింథీయులకు 1:17-31 ప్రకారము, ప్రజల జీవితాలపై సిలువ ప్రభావం ఎంతగానో ఉంది.</a:t>
            </a:r>
            <a:endParaRPr lang="en-US" sz="22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2168021"/>
            <a:ext cx="76866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2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శిలువపై మరణించి, మళ్లీ లేచిన వ్యక్తి ద్వారా రక్షించబడ్డారా? పురుషులకు ఇది మూర్ఖత్వం, తెలివిలేనితనం మరియు బలహీనత. కానీ పరిశుద్ధాత్మ పిలుపుకు మన హృదయాలను తెరిచిన వారికి, సిలువ "దేవుని శక్తి, […] జ్ఞానం, నీతి, పవిత్రీకరణ మరియు విమోచన" (1 కొరిం. 1:18, 30).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1099504"/>
            <a:ext cx="7686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2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విశ్వాసులకు, శిలువ రక్షణకి చిహ్నం. కానీ మొదటి శతాబ్దంలో నివసించిన ప్రజలకు, శిలువ ఒక నేరస్థుడి అవమానకరమైన మరణాన్ని మాత్రమే సూచిస్తుంది.</a:t>
            </a:r>
            <a:endParaRPr lang="en-US" sz="2200" b="1" dirty="0">
              <a:solidFill>
                <a:prstClr val="black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81888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 జ్ఞానం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101566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గాని యూదులకేమి, గ్రీసుదేశస్థులకేమి, పిలువబడినవారికే క్రీస్తు దేవుని శక్తియును దేవుని జ్ఞానమునైయున్నాడు.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.” </a:t>
            </a:r>
          </a:p>
          <a:p>
            <a:pPr algn="ctr"/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2000" b="1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 కోరింథీయులకు 1:24</a:t>
            </a:r>
            <a:r>
              <a:rPr lang="en-US" sz="20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946501"/>
            <a:ext cx="569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ఏథెన్స్‌లో, పౌలు జ్ఞానులను ఒప్పించేందుకు మానవ జ్ఞానాన్ని ఉపయోగించాడు. అప్పటి నుండి, అతను దైవిక జ్ఞానాన్ని మాత్రమే ఉపయోగించాలని నిర్ణయించుకున్నాడు.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884574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దేవుని జ్ఞానము "జ్ఞానుల జ్ఞానమును" నాశనము చేస్తుంది; అది "జ్ఞానుల జ్ఞానమును" (1 కొరిం. 1:19) పక్కన పెడుతుంది; మరియు "ఈ లోక జ్ఞానమును వెఱ్ఱితనముగా చేసియున్నది" (1 కొరిం. 1:20).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343219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పౌలు</a:t>
            </a:r>
            <a:r>
              <a:rPr lang="en-US" sz="2000" b="1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బోధించిన దైవిక జ్ఞానం ఏమిటి?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945945"/>
            <a:ext cx="7247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అన్ని మానవ తర్కాలకు విరుద్ధంగా, దేవుని జ్ఞానం "బోధించే వెఱ్ఱితనము ద్వారా విశ్వాసులను రక్షించడం" (1 కొరింథీయులు 1:21).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913795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క్రీస్తు సిలువ దాని శక్తిని ఖాళీ చేయకుండా ఉండటానికి, మానవ జ్ఞానం యొక్క పదాలు లేకుండా తన సందేశాన్ని బోధించడానికి దేవుడు స్వయంగా అతన్ని పంపించాడు (1 కొరిం. 1:17) అని బైబిలు చెప్తుంది.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92978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3600" b="1" dirty="0">
                <a:ln/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సిలువ యొక్క వెర్రితనం</a:t>
            </a:r>
            <a:endParaRPr lang="en-US" sz="3600" b="1" noProof="0" dirty="0">
              <a:ln/>
              <a:solidFill>
                <a:schemeClr val="accent3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62891"/>
            <a:ext cx="65722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అయితే మేము సిలువవేయబడిన క్రీస్తును ప్రకటించుచున్నాము.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ఆయన యూదులకు ఆటంకము గాను అన్యజనులకు వెఱ్ఱితనముగాను ఉన్నాడు;</a:t>
            </a:r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 కోరింథీయులకు </a:t>
            </a:r>
            <a:r>
              <a:rPr lang="en-US" sz="2000" b="1" noProof="0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1:23 - 24)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473326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గ్రీకు పదం మోరియా (వెర్రితనం, అవివేకం , వెఱ్ఱితనము ) 1 కొరింథీయులలో ఐదుసార్లు ఉపయోగించబడింది: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740443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709625"/>
            <a:ext cx="644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నాశనమవుతున్నవారికి, దేవుని ఎరుగనివారికి (అన్యజనులకు), కేవలం ఈ లోకం గురించే ఆలోచించేవారికి (ప్రాకృతిక మనుష్యులకు) మరియు తమ సొంత జ్ఞానం ఆధారంగానే నడుచుకునేవారికి సిలువ వెర్రితనంగా ఉంటుంది.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578555"/>
            <a:ext cx="5908511" cy="288690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4" y="6005768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అయితే, రక్షణ పొందినవారికి—అంటే దేవుని దృక్పథంతో సిలువను చూడటానికి ఇష్టపడేవారికి—సిలువ ఒక ఆశీర్వాదం.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e-IN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ree Krushnadevaraya" pitchFamily="2" charset="0"/>
                <a:cs typeface="Sree Krushnadevaraya" pitchFamily="2" charset="0"/>
              </a:rPr>
              <a:t>దేవుని శక్తి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0" y="507394"/>
            <a:ext cx="12048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సిలువనుగూర్చిన వార్త నశించుచున్న వారికి వెఱ్ఱితనము గాని రక్షింపబడుచున్న మనకు దేవుని శక్తి.</a:t>
            </a:r>
            <a:r>
              <a:rPr lang="en-US" sz="24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.” </a:t>
            </a:r>
          </a:p>
          <a:p>
            <a:pPr algn="ctr"/>
            <a:r>
              <a:rPr lang="en-US" sz="24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2400" b="1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 కోరింథీయులకు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2400" b="1" noProof="0" dirty="0">
                <a:solidFill>
                  <a:schemeClr val="accent4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249227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సిలువ మనిషిలోని అత్యంత అధమమైన స్వభావాన్ని మరియు దేవునిలోని అత్యుత్తమమైన స్వభావాన్ని బయల్పరిచే శక్తిని కలిగి ఉంది (1 కొరింథీయులకు 1:18).</a:t>
            </a:r>
            <a:endParaRPr lang="en-US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407408"/>
              </p:ext>
            </p:extLst>
          </p:nvPr>
        </p:nvGraphicFramePr>
        <p:xfrm>
          <a:off x="1199148" y="217544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906560"/>
            <a:ext cx="6581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సిలువను తిరస్కరించే వారు తమ తప్పు పనుల యొక్క పరిణామాలను పొందుతారు, మరియు చివరికి వారు తిరస్కరించిన వ్యక్తి చేత నాశనం చేయబడతారు.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4" y="5867596"/>
            <a:ext cx="6791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దేవుని శక్తి, సిలువపై ప్రదర్శించబడింది, మనిషిని దేవునితో సమాధానపరచగలదు, అతని పాపాలన్నింటినీ క్షమించి, అతనికి శాశ్వతమైన జీవితాన్ని ఇవ్వగలదు (కొలొస్సయులు. 1:20; 1 పి. 2:24).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95536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te-IN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సిలువ సందేశం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0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దేవుని జ్ఞానానుసారముగా లోకము తన జ్ఞానముచేత దేవునిని ఎరుగకుండినందున, సువార్త ప్రకటనయను వెఱ్ఱి తనముచేత నమ్మువారిని రక్షించుట దేవుని దయా పూర్వక సంకల్పమాయెను.</a:t>
            </a:r>
            <a:r>
              <a:rPr lang="en-US" sz="2000" b="1" noProof="0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000" b="1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 కోరింథీయులకు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2000" b="1" noProof="0" dirty="0">
                <a:solidFill>
                  <a:schemeClr val="accent5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708006"/>
            <a:ext cx="735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సిలువ సందేశాన్ని ప్రకటించడం ఎందుకు వెర్రితనం (1 కొరింథీయులకు 1:21-24)?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మనకు రక్షణను అనుగ్రహించడానికి దేవుడు ఎంతవరకైనా వెళ్ళడానికి సిద్ధపడ్డాడన్న విషయాన్ని సిలువ సందేశం తెలియజేస్తుంది.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అయితే, దేవదూతల దృష్టిలో సిలువ సందేశం పూర్తిగా భిన్నమైనది. పరలోకంలో వారికి తెలిసిన యేసు, తనను తిరస్కరించిన మానవజాతి పట్ల ఉన్న ప్రేమతో మరణాన్ని అంగీకరించారు. పౌలు తన బోధన ద్వారా తెలియజేయాలనుకున్నది ఇదే దృక్పథాన్ని.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324631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యూదులు రోమన్ల అణచివేత నుండి తమను విడిపించే మెస్సీయ కోసం ఎదురుచూస్తూ ఉన్నారు. యేసు తాను సిలువ వేయబడబోతున్నానని ప్రకటించినప్పుడు, ఆయన సొంత శిష్యులే భయభ్రాంతులయ్యారు. అంతేకాకుండా, ఒక యూదునికి, చెట్టు మీద వేలాడుతున్న వ్యక్తి దేవునిచే శపించబడినవాడు (ద్వితీయోపదేశకాండము 21:23). విమోచకుడి రాకను కూడా ఊహించని ఒక అన్యజనునికి కూడా అదే ముగింపు వచ్చింది: సిలువ అనేది ఒక వెర్రితనం.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115865"/>
            <a:ext cx="888775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e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 వెఱ్ఱితనము మరియు బలహీనత</a:t>
            </a:r>
            <a:endParaRPr lang="en-US" sz="36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759084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 anchor="ctr">
            <a:spAutoFit/>
          </a:bodyPr>
          <a:lstStyle/>
          <a:p>
            <a:pPr algn="ctr"/>
            <a:r>
              <a:rPr lang="en-US" sz="2000" b="1" noProof="0" dirty="0"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దేవుని వెఱ్ఱితనము మనుష్యజ్ఞానముకంటె జ్ఞానముగలది, దేవుని బలహీనత మనుష్యుల బలముకంటె బలమైనది.</a:t>
            </a:r>
            <a:r>
              <a:rPr lang="en-US" sz="2000" b="1" noProof="0" dirty="0">
                <a:latin typeface="Sree Krushnadevaraya" pitchFamily="2" charset="0"/>
                <a:cs typeface="Sree Krushnadevaraya" pitchFamily="2" charset="0"/>
              </a:rPr>
              <a:t>.” (1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 కోరింథీయులకు</a:t>
            </a:r>
            <a:r>
              <a:rPr lang="en-US" sz="2000" b="1" noProof="0" dirty="0">
                <a:latin typeface="Sree Krushnadevaraya" pitchFamily="2" charset="0"/>
                <a:cs typeface="Sree Krushnadevaraya" pitchFamily="2" charset="0"/>
              </a:rPr>
              <a:t>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632609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దేవుడు ఏ విధంగా వెఱ్ఱితనము లేక బలహీనుడు (1 కొరింథీయులకు 1:25)?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3074574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అత్యంత వివేకవంతులైన వారి నుండి సేకరించిన జ్ఞానం మొత్తం కూడా, మానవాళికి రక్షణ ప్రణాళికను రూపొందించడానికి అసమర్థమైనదే.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81588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పరిశుద్ధాత్మ </a:t>
            </a:r>
            <a:r>
              <a:rPr lang="te-IN" sz="2000" b="1" u="sng" dirty="0">
                <a:latin typeface="Sree Krushnadevaraya" pitchFamily="2" charset="0"/>
                <a:cs typeface="Sree Krushnadevaraya" pitchFamily="2" charset="0"/>
              </a:rPr>
              <a:t>పిలుపునకు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 స్పందించి యేసునందు </a:t>
            </a:r>
            <a:r>
              <a:rPr lang="te-IN" sz="2000" b="1" u="sng" dirty="0">
                <a:latin typeface="Sree Krushnadevaraya" pitchFamily="2" charset="0"/>
                <a:cs typeface="Sree Krushnadevaraya" pitchFamily="2" charset="0"/>
              </a:rPr>
              <a:t>విశ్వాసం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 ఉంచేవారు మాత్రమే </a:t>
            </a:r>
            <a:r>
              <a:rPr lang="te-IN" sz="2000" b="1" u="sng" dirty="0">
                <a:latin typeface="Sree Krushnadevaraya" pitchFamily="2" charset="0"/>
                <a:cs typeface="Sree Krushnadevaraya" pitchFamily="2" charset="0"/>
              </a:rPr>
              <a:t>రక్షించబడతారని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 గమనించండి.</a:t>
            </a:r>
            <a:endParaRPr lang="en-US" sz="2000" b="1" noProof="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2038991"/>
            <a:ext cx="11953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ఖచ్చితంగా కాదు, ఎందుకంటే దేవునికి లోపాలు లేవు. పౌలు కేవలం ఒక అలంకారిక పోలికను చేస్తున్నాడు: దేవునికి ఏవైనా అవివేకమైన ఆలోచనలు ఉంటే, ఆయన ఒక మనిషి యొక్క అత్యంత జ్ఞానవంతమైన ఆలోచన కంటే జ్ఞానవంతుడై ఉండేవాడు; లేదా దేవునిలో ఏవైనా బలహీనమైన వాదనలు ఉంటే, అవి మానవుల అత్యంత బలమైన వాదనల కంటే ఎంతో బలంగా ఉండేవి.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164749"/>
            <a:ext cx="6019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te-IN" sz="2000" b="1" dirty="0">
                <a:solidFill>
                  <a:prstClr val="black"/>
                </a:solidFill>
                <a:latin typeface="Sree Krushnadevaraya" pitchFamily="2" charset="0"/>
                <a:cs typeface="Sree Krushnadevaraya" pitchFamily="2" charset="0"/>
              </a:rPr>
              <a:t>సిలువపై యేసు అర్పించిన బలియాగపు శక్తి ద్వారా, "రక్షణ పొందుచున్నవారికి" (1 కొరింథీయులకు 1:18), "విశ్వాసులకు" (1 కొరింథీయులకు 1:21) మరియు "పిలువబడినవారికి" (1 కొరింథీయులకు 1:24) విమోచనను అనుగ్రహించగలిగింది దేవుడు మాత్రమే.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923</Words>
  <Application>Microsoft Office PowerPoint</Application>
  <PresentationFormat>Panorámica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Gidugu</vt:lpstr>
      <vt:lpstr>Arial</vt:lpstr>
      <vt:lpstr>Aptos Display</vt:lpstr>
      <vt:lpstr>Sree Krushnadevaraya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Samraj K</dc:creator>
  <cp:lastModifiedBy>Isabel Laveda</cp:lastModifiedBy>
  <cp:revision>84</cp:revision>
  <dcterms:created xsi:type="dcterms:W3CDTF">2026-05-30T13:56:14Z</dcterms:created>
  <dcterms:modified xsi:type="dcterms:W3CDTF">2026-07-04T15:38:47Z</dcterms:modified>
</cp:coreProperties>
</file>