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73" r:id="rId3"/>
    <p:sldId id="257" r:id="rId4"/>
    <p:sldId id="272" r:id="rId5"/>
    <p:sldId id="258" r:id="rId6"/>
    <p:sldId id="259" r:id="rId7"/>
    <p:sldId id="260" r:id="rId8"/>
    <p:sldId id="270" r:id="rId9"/>
    <p:sldId id="262" r:id="rId10"/>
    <p:sldId id="271" r:id="rId11"/>
    <p:sldId id="264" r:id="rId12"/>
    <p:sldId id="266" r:id="rId13"/>
    <p:sldId id="268" r:id="rId14"/>
  </p:sldIdLst>
  <p:sldSz cx="12192000" cy="6858000"/>
  <p:notesSz cx="6858000" cy="9144000"/>
  <p:embeddedFontLst>
    <p:embeddedFont>
      <p:font typeface="Gidugu" panose="020B0604020202020204" charset="0"/>
      <p:regular r:id="rId16"/>
    </p:embeddedFont>
    <p:embeddedFont>
      <p:font typeface="Sree Krushnadevaraya" panose="02000600000000000000" pitchFamily="2" charset="0"/>
      <p:regular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9E900"/>
    <a:srgbClr val="66FFFF"/>
    <a:srgbClr val="C8DBFD"/>
    <a:srgbClr val="66FFCC"/>
    <a:srgbClr val="FFFF66"/>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94660"/>
  </p:normalViewPr>
  <p:slideViewPr>
    <p:cSldViewPr snapToGrid="0">
      <p:cViewPr varScale="1">
        <p:scale>
          <a:sx n="29" d="100"/>
          <a:sy n="29" d="100"/>
        </p:scale>
        <p:origin x="60" y="1380"/>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jpeg"/></Relationships>
</file>

<file path=ppt/diagrams/_rels/data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te-IN" b="1"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rPr>
            <a:t>అపరిపక్వత</a:t>
          </a:r>
          <a:endParaRPr lang="en" b="1"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endParaRPr>
        </a:p>
      </dgm:t>
    </dgm:pt>
    <dgm:pt modelId="{E84EAAF0-0AF8-4C98-B683-930EB1D3D7C2}" type="parTrans" cxnId="{4D5FAFCA-2E84-4A7D-9C57-78D5A57A925B}">
      <dgm:prSet/>
      <dgm:spPr/>
      <dgm:t>
        <a:bodyPr/>
        <a:lstStyle/>
        <a:p>
          <a:endParaRPr lang="es-ES" b="1">
            <a:latin typeface="Sree Krushnadevaraya" pitchFamily="2" charset="0"/>
            <a:cs typeface="Sree Krushnadevaraya" pitchFamily="2" charset="0"/>
          </a:endParaRPr>
        </a:p>
      </dgm:t>
    </dgm:pt>
    <dgm:pt modelId="{2B78B543-0272-4484-9DD5-ED7490B7AC3C}" type="sibTrans" cxnId="{4D5FAFCA-2E84-4A7D-9C57-78D5A57A925B}">
      <dgm:prSet/>
      <dgm:spPr/>
      <dgm:t>
        <a:bodyPr/>
        <a:lstStyle/>
        <a:p>
          <a:endParaRPr lang="es-ES" b="1">
            <a:latin typeface="Sree Krushnadevaraya" pitchFamily="2" charset="0"/>
            <a:cs typeface="Sree Krushnadevaraya" pitchFamily="2" charset="0"/>
          </a:endParaRPr>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tIns="360000"/>
        <a:lstStyle/>
        <a:p>
          <a:pPr>
            <a:lnSpc>
              <a:spcPct val="50000"/>
            </a:lnSpc>
          </a:pPr>
          <a:r>
            <a:rPr lang="te-IN" sz="2000" b="1"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rPr>
            <a:t>వారు పిల్లల వంటివారు                                         (1 కొరింథీయులకు 3:1)</a:t>
          </a:r>
          <a:endParaRPr lang="en" sz="2000" b="1"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endParaRPr>
        </a:p>
      </dgm:t>
    </dgm:pt>
    <dgm:pt modelId="{DEB735F8-65CA-4CEE-AD36-3DEDF267759E}" type="parTrans" cxnId="{2A85E121-0AFB-420E-9EF0-445D8636B090}">
      <dgm:prSet/>
      <dgm:spPr/>
      <dgm:t>
        <a:bodyPr/>
        <a:lstStyle/>
        <a:p>
          <a:endParaRPr lang="es-ES" b="1">
            <a:latin typeface="Sree Krushnadevaraya" pitchFamily="2" charset="0"/>
            <a:cs typeface="Sree Krushnadevaraya" pitchFamily="2" charset="0"/>
          </a:endParaRPr>
        </a:p>
      </dgm:t>
    </dgm:pt>
    <dgm:pt modelId="{1F484A8F-E1B5-4DAA-A8D0-62C7EF456B03}" type="sibTrans" cxnId="{2A85E121-0AFB-420E-9EF0-445D8636B090}">
      <dgm:prSet/>
      <dgm:spPr/>
      <dgm:t>
        <a:bodyPr/>
        <a:lstStyle/>
        <a:p>
          <a:endParaRPr lang="es-ES" b="1">
            <a:latin typeface="Sree Krushnadevaraya" pitchFamily="2" charset="0"/>
            <a:cs typeface="Sree Krushnadevaraya" pitchFamily="2" charset="0"/>
          </a:endParaRPr>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tIns="288000"/>
        <a:lstStyle/>
        <a:p>
          <a:pPr>
            <a:lnSpc>
              <a:spcPct val="50000"/>
            </a:lnSpc>
          </a:pPr>
          <a:r>
            <a:rPr lang="te-IN" sz="1800" b="1" noProof="0" dirty="0">
              <a:effectLst>
                <a:outerShdw blurRad="50800" dist="50800" dir="5400000" algn="ctr" rotWithShape="0">
                  <a:schemeClr val="tx1"/>
                </a:outerShdw>
              </a:effectLst>
              <a:latin typeface="Sree Krushnadevaraya" pitchFamily="2" charset="0"/>
              <a:cs typeface="Sree Krushnadevaraya" pitchFamily="2" charset="0"/>
            </a:rPr>
            <a:t>వారు పాలు తాగుతారు (1 కొరింథీయులకు 3:2)</a:t>
          </a:r>
          <a:endParaRPr lang="en" sz="1800" b="1" noProof="0" dirty="0">
            <a:effectLst>
              <a:outerShdw blurRad="50800" dist="50800" dir="5400000" algn="ctr" rotWithShape="0">
                <a:schemeClr val="tx1"/>
              </a:outerShdw>
            </a:effectLst>
            <a:latin typeface="Sree Krushnadevaraya" pitchFamily="2" charset="0"/>
            <a:cs typeface="Sree Krushnadevaraya" pitchFamily="2" charset="0"/>
          </a:endParaRPr>
        </a:p>
      </dgm:t>
    </dgm:pt>
    <dgm:pt modelId="{8E53927B-EA51-4649-852B-DCE7E6DDE87F}" type="parTrans" cxnId="{0896C11C-D0DF-48AA-9776-3C76E7E5C6DB}">
      <dgm:prSet/>
      <dgm:spPr/>
      <dgm:t>
        <a:bodyPr/>
        <a:lstStyle/>
        <a:p>
          <a:endParaRPr lang="es-ES" b="1">
            <a:latin typeface="Sree Krushnadevaraya" pitchFamily="2" charset="0"/>
            <a:cs typeface="Sree Krushnadevaraya" pitchFamily="2" charset="0"/>
          </a:endParaRPr>
        </a:p>
      </dgm:t>
    </dgm:pt>
    <dgm:pt modelId="{8B08B24B-BFD6-4148-B5F3-75F63A184914}" type="sibTrans" cxnId="{0896C11C-D0DF-48AA-9776-3C76E7E5C6DB}">
      <dgm:prSet/>
      <dgm:spPr/>
      <dgm:t>
        <a:bodyPr/>
        <a:lstStyle/>
        <a:p>
          <a:endParaRPr lang="es-ES" b="1">
            <a:latin typeface="Sree Krushnadevaraya" pitchFamily="2" charset="0"/>
            <a:cs typeface="Sree Krushnadevaraya" pitchFamily="2" charset="0"/>
          </a:endParaRPr>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tIns="396000"/>
        <a:lstStyle/>
        <a:p>
          <a:pPr>
            <a:lnSpc>
              <a:spcPct val="50000"/>
            </a:lnSpc>
          </a:pPr>
          <a:r>
            <a:rPr lang="te-IN" sz="1800" b="1" noProof="0" dirty="0">
              <a:effectLst>
                <a:outerShdw blurRad="50800" dist="50800" dir="5400000" algn="ctr" rotWithShape="0">
                  <a:schemeClr val="tx1"/>
                </a:outerShdw>
              </a:effectLst>
              <a:latin typeface="Sree Krushnadevaraya" pitchFamily="2" charset="0"/>
              <a:cs typeface="Sree Krushnadevaraya" pitchFamily="2" charset="0"/>
            </a:rPr>
            <a:t>వారు శరీరసంబంధులై ఉన్నారు (1 కొరింథీయులకు 3:3)</a:t>
          </a:r>
          <a:endParaRPr lang="en-IN" sz="1800" b="1" noProof="0" dirty="0">
            <a:effectLst>
              <a:outerShdw blurRad="50800" dist="50800" dir="5400000" algn="ctr" rotWithShape="0">
                <a:schemeClr val="tx1"/>
              </a:outerShdw>
            </a:effectLst>
            <a:latin typeface="Sree Krushnadevaraya" pitchFamily="2" charset="0"/>
            <a:cs typeface="Sree Krushnadevaraya" pitchFamily="2" charset="0"/>
          </a:endParaRPr>
        </a:p>
      </dgm:t>
    </dgm:pt>
    <dgm:pt modelId="{23074D35-CDA0-4790-84A2-958D716CAC61}" type="parTrans" cxnId="{61ACE95D-CB47-40D5-B1DE-46D6D785C918}">
      <dgm:prSet/>
      <dgm:spPr/>
      <dgm:t>
        <a:bodyPr/>
        <a:lstStyle/>
        <a:p>
          <a:endParaRPr lang="es-ES" b="1">
            <a:latin typeface="Sree Krushnadevaraya" pitchFamily="2" charset="0"/>
            <a:cs typeface="Sree Krushnadevaraya" pitchFamily="2" charset="0"/>
          </a:endParaRPr>
        </a:p>
      </dgm:t>
    </dgm:pt>
    <dgm:pt modelId="{19A507FA-710F-4EAD-BEB8-3DE9368FD3E1}" type="sibTrans" cxnId="{61ACE95D-CB47-40D5-B1DE-46D6D785C918}">
      <dgm:prSet/>
      <dgm:spPr/>
      <dgm:t>
        <a:bodyPr/>
        <a:lstStyle/>
        <a:p>
          <a:endParaRPr lang="es-ES" b="1">
            <a:latin typeface="Sree Krushnadevaraya" pitchFamily="2" charset="0"/>
            <a:cs typeface="Sree Krushnadevaraya" pitchFamily="2" charset="0"/>
          </a:endParaRPr>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tIns="324000"/>
        <a:lstStyle/>
        <a:p>
          <a:pPr>
            <a:lnSpc>
              <a:spcPct val="50000"/>
            </a:lnSpc>
          </a:pPr>
          <a:r>
            <a:rPr lang="te-IN" sz="1800" b="1" noProof="0" dirty="0">
              <a:effectLst>
                <a:outerShdw blurRad="50800" dist="50800" dir="5400000" algn="ctr" rotWithShape="0">
                  <a:schemeClr val="tx1"/>
                </a:outerShdw>
              </a:effectLst>
              <a:latin typeface="Sree Krushnadevaraya" pitchFamily="2" charset="0"/>
              <a:cs typeface="Sree Krushnadevaraya" pitchFamily="2" charset="0"/>
            </a:rPr>
            <a:t>వారు ఇతరుల </a:t>
          </a:r>
          <a:r>
            <a:rPr lang="te-IN" sz="1600" b="1" noProof="0" dirty="0">
              <a:effectLst>
                <a:outerShdw blurRad="50800" dist="50800" dir="5400000" algn="ctr" rotWithShape="0">
                  <a:schemeClr val="tx1"/>
                </a:outerShdw>
              </a:effectLst>
              <a:latin typeface="Sree Krushnadevaraya" pitchFamily="2" charset="0"/>
              <a:cs typeface="Sree Krushnadevaraya" pitchFamily="2" charset="0"/>
            </a:rPr>
            <a:t>అభిప్రాయాలకు</a:t>
          </a:r>
          <a:r>
            <a:rPr lang="te-IN" sz="1800" b="1" noProof="0" dirty="0">
              <a:effectLst>
                <a:outerShdw blurRad="50800" dist="50800" dir="5400000" algn="ctr" rotWithShape="0">
                  <a:schemeClr val="tx1"/>
                </a:outerShdw>
              </a:effectLst>
              <a:latin typeface="Sree Krushnadevaraya" pitchFamily="2" charset="0"/>
              <a:cs typeface="Sree Krushnadevaraya" pitchFamily="2" charset="0"/>
            </a:rPr>
            <a:t> ప్రభావితమవుతారు (1 కొరింథీయులకు 3:4).</a:t>
          </a:r>
          <a:endParaRPr lang="en" sz="1800" b="1" noProof="0" dirty="0">
            <a:effectLst>
              <a:outerShdw blurRad="50800" dist="50800" dir="5400000" algn="ctr" rotWithShape="0">
                <a:schemeClr val="tx1"/>
              </a:outerShdw>
            </a:effectLst>
            <a:latin typeface="Sree Krushnadevaraya" pitchFamily="2" charset="0"/>
            <a:cs typeface="Sree Krushnadevaraya" pitchFamily="2" charset="0"/>
          </a:endParaRPr>
        </a:p>
      </dgm:t>
    </dgm:pt>
    <dgm:pt modelId="{FC0072F6-1B12-4DA8-A94B-A85D45E7758C}" type="parTrans" cxnId="{9BDC8012-01D5-4587-83FF-C66B989F185B}">
      <dgm:prSet/>
      <dgm:spPr/>
      <dgm:t>
        <a:bodyPr/>
        <a:lstStyle/>
        <a:p>
          <a:endParaRPr lang="es-ES" b="1">
            <a:latin typeface="Sree Krushnadevaraya" pitchFamily="2" charset="0"/>
            <a:cs typeface="Sree Krushnadevaraya" pitchFamily="2" charset="0"/>
          </a:endParaRPr>
        </a:p>
      </dgm:t>
    </dgm:pt>
    <dgm:pt modelId="{DE9D2A1F-F58D-4972-974C-941A9111662E}" type="sibTrans" cxnId="{9BDC8012-01D5-4587-83FF-C66B989F185B}">
      <dgm:prSet/>
      <dgm:spPr/>
      <dgm:t>
        <a:bodyPr/>
        <a:lstStyle/>
        <a:p>
          <a:endParaRPr lang="es-ES" b="1">
            <a:latin typeface="Sree Krushnadevaraya" pitchFamily="2" charset="0"/>
            <a:cs typeface="Sree Krushnadevaraya" pitchFamily="2" charset="0"/>
          </a:endParaRPr>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pPr>
            <a:lnSpc>
              <a:spcPct val="100000"/>
            </a:lnSpc>
          </a:pPr>
          <a:r>
            <a:rPr lang="te-IN" b="1"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rPr>
            <a:t>పరిపక్వత కలిగినవారు</a:t>
          </a:r>
          <a:endParaRPr lang="en" b="1"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endParaRPr>
        </a:p>
      </dgm:t>
    </dgm:pt>
    <dgm:pt modelId="{837D375C-E5AD-471E-9C5B-480AF21E5275}" type="parTrans" cxnId="{0C461728-E900-4B4A-A8BF-1F8ACBA2AF2C}">
      <dgm:prSet/>
      <dgm:spPr/>
      <dgm:t>
        <a:bodyPr/>
        <a:lstStyle/>
        <a:p>
          <a:pPr>
            <a:lnSpc>
              <a:spcPct val="100000"/>
            </a:lnSpc>
          </a:pPr>
          <a:endParaRPr lang="es-ES" b="1">
            <a:latin typeface="Sree Krushnadevaraya" pitchFamily="2" charset="0"/>
            <a:cs typeface="Sree Krushnadevaraya" pitchFamily="2" charset="0"/>
          </a:endParaRPr>
        </a:p>
      </dgm:t>
    </dgm:pt>
    <dgm:pt modelId="{A74100E6-EB48-4AB8-BDD1-76A8A00A952F}" type="sibTrans" cxnId="{0C461728-E900-4B4A-A8BF-1F8ACBA2AF2C}">
      <dgm:prSet/>
      <dgm:spPr/>
      <dgm:t>
        <a:bodyPr/>
        <a:lstStyle/>
        <a:p>
          <a:pPr>
            <a:lnSpc>
              <a:spcPct val="100000"/>
            </a:lnSpc>
          </a:pPr>
          <a:endParaRPr lang="es-ES" b="1">
            <a:latin typeface="Sree Krushnadevaraya" pitchFamily="2" charset="0"/>
            <a:cs typeface="Sree Krushnadevaraya" pitchFamily="2" charset="0"/>
          </a:endParaRPr>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tIns="324000" bIns="0"/>
        <a:lstStyle/>
        <a:p>
          <a:pPr>
            <a:lnSpc>
              <a:spcPct val="50000"/>
            </a:lnSpc>
          </a:pPr>
          <a:r>
            <a:rPr lang="te-IN" sz="2000" b="1" noProof="0" dirty="0">
              <a:solidFill>
                <a:schemeClr val="tx1"/>
              </a:solidFill>
              <a:latin typeface="Sree Krushnadevaraya" pitchFamily="2" charset="0"/>
              <a:cs typeface="Sree Krushnadevaraya" pitchFamily="2" charset="0"/>
            </a:rPr>
            <a:t>వారు పెద్దలు</a:t>
          </a:r>
          <a:endParaRPr lang="en-IN" sz="2000" b="1" noProof="0" dirty="0">
            <a:solidFill>
              <a:schemeClr val="tx1"/>
            </a:solidFill>
            <a:latin typeface="Sree Krushnadevaraya" pitchFamily="2" charset="0"/>
            <a:cs typeface="Sree Krushnadevaraya" pitchFamily="2" charset="0"/>
          </a:endParaRPr>
        </a:p>
        <a:p>
          <a:pPr>
            <a:lnSpc>
              <a:spcPct val="50000"/>
            </a:lnSpc>
          </a:pPr>
          <a:r>
            <a:rPr lang="te-IN" sz="2000" b="1" noProof="0" dirty="0">
              <a:solidFill>
                <a:schemeClr val="tx1"/>
              </a:solidFill>
              <a:latin typeface="Sree Krushnadevaraya" pitchFamily="2" charset="0"/>
              <a:cs typeface="Sree Krushnadevaraya" pitchFamily="2" charset="0"/>
            </a:rPr>
            <a:t>(1 కొరింథీయులకు 14:20)</a:t>
          </a:r>
          <a:endParaRPr lang="en" sz="2000" b="1" noProof="0" dirty="0">
            <a:solidFill>
              <a:schemeClr val="tx1"/>
            </a:solidFill>
            <a:latin typeface="Sree Krushnadevaraya" pitchFamily="2" charset="0"/>
            <a:cs typeface="Sree Krushnadevaraya" pitchFamily="2" charset="0"/>
          </a:endParaRPr>
        </a:p>
      </dgm:t>
    </dgm:pt>
    <dgm:pt modelId="{18AF4D7A-7523-417A-8CDB-5A6B26D3CE01}" type="parTrans" cxnId="{0C7FFDAE-348D-45F3-93EB-78543800E625}">
      <dgm:prSet/>
      <dgm:spPr/>
      <dgm:t>
        <a:bodyPr/>
        <a:lstStyle/>
        <a:p>
          <a:pPr>
            <a:lnSpc>
              <a:spcPct val="100000"/>
            </a:lnSpc>
          </a:pPr>
          <a:endParaRPr lang="es-ES" b="1">
            <a:latin typeface="Sree Krushnadevaraya" pitchFamily="2" charset="0"/>
            <a:cs typeface="Sree Krushnadevaraya" pitchFamily="2" charset="0"/>
          </a:endParaRPr>
        </a:p>
      </dgm:t>
    </dgm:pt>
    <dgm:pt modelId="{D9E57C23-307B-4582-A161-EE8E73B87284}" type="sibTrans" cxnId="{0C7FFDAE-348D-45F3-93EB-78543800E625}">
      <dgm:prSet/>
      <dgm:spPr/>
      <dgm:t>
        <a:bodyPr/>
        <a:lstStyle/>
        <a:p>
          <a:pPr>
            <a:lnSpc>
              <a:spcPct val="100000"/>
            </a:lnSpc>
          </a:pPr>
          <a:endParaRPr lang="es-ES" b="1">
            <a:latin typeface="Sree Krushnadevaraya" pitchFamily="2" charset="0"/>
            <a:cs typeface="Sree Krushnadevaraya" pitchFamily="2" charset="0"/>
          </a:endParaRPr>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tIns="540000" bIns="0" anchor="b"/>
        <a:lstStyle/>
        <a:p>
          <a:pPr>
            <a:lnSpc>
              <a:spcPct val="50000"/>
            </a:lnSpc>
          </a:pPr>
          <a:r>
            <a:rPr lang="te-IN" sz="2000" b="1" noProof="0" dirty="0">
              <a:solidFill>
                <a:schemeClr val="tx1"/>
              </a:solidFill>
              <a:latin typeface="Sree Krushnadevaraya" pitchFamily="2" charset="0"/>
              <a:cs typeface="Sree Krushnadevaraya" pitchFamily="2" charset="0"/>
            </a:rPr>
            <a:t>వారు గట్టి ఆహారాన్ని తింటారు (హెబ్రీ. 5:14)</a:t>
          </a:r>
          <a:endParaRPr lang="en" sz="2000" b="1" noProof="0" dirty="0">
            <a:solidFill>
              <a:schemeClr val="tx1"/>
            </a:solidFill>
            <a:latin typeface="Sree Krushnadevaraya" pitchFamily="2" charset="0"/>
            <a:cs typeface="Sree Krushnadevaraya" pitchFamily="2" charset="0"/>
          </a:endParaRPr>
        </a:p>
      </dgm:t>
    </dgm:pt>
    <dgm:pt modelId="{98F0EEDF-AEA1-49C1-A819-EEAAE8809E3E}" type="parTrans" cxnId="{91D78054-1B60-411B-A970-C64F6425F028}">
      <dgm:prSet/>
      <dgm:spPr/>
      <dgm:t>
        <a:bodyPr/>
        <a:lstStyle/>
        <a:p>
          <a:pPr>
            <a:lnSpc>
              <a:spcPct val="100000"/>
            </a:lnSpc>
          </a:pPr>
          <a:endParaRPr lang="es-ES" b="1">
            <a:latin typeface="Sree Krushnadevaraya" pitchFamily="2" charset="0"/>
            <a:cs typeface="Sree Krushnadevaraya" pitchFamily="2" charset="0"/>
          </a:endParaRPr>
        </a:p>
      </dgm:t>
    </dgm:pt>
    <dgm:pt modelId="{B41E1DFE-BF44-45B3-AC66-9291DE79751D}" type="sibTrans" cxnId="{91D78054-1B60-411B-A970-C64F6425F028}">
      <dgm:prSet/>
      <dgm:spPr/>
      <dgm:t>
        <a:bodyPr/>
        <a:lstStyle/>
        <a:p>
          <a:pPr>
            <a:lnSpc>
              <a:spcPct val="100000"/>
            </a:lnSpc>
          </a:pPr>
          <a:endParaRPr lang="es-ES" b="1">
            <a:latin typeface="Sree Krushnadevaraya" pitchFamily="2" charset="0"/>
            <a:cs typeface="Sree Krushnadevaraya" pitchFamily="2" charset="0"/>
          </a:endParaRPr>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tIns="360000"/>
        <a:lstStyle/>
        <a:p>
          <a:pPr>
            <a:lnSpc>
              <a:spcPct val="50000"/>
            </a:lnSpc>
          </a:pPr>
          <a:r>
            <a:rPr lang="te-IN" sz="2000" b="1" noProof="0" dirty="0">
              <a:solidFill>
                <a:schemeClr val="tx1"/>
              </a:solidFill>
              <a:latin typeface="Sree Krushnadevaraya" pitchFamily="2" charset="0"/>
              <a:cs typeface="Sree Krushnadevaraya" pitchFamily="2" charset="0"/>
            </a:rPr>
            <a:t>అవి ఆత్మసంబంధమైనవి                       (1 కొరింథీయులకు 2:13)</a:t>
          </a:r>
          <a:endParaRPr lang="en" sz="2000" b="1" noProof="0" dirty="0">
            <a:solidFill>
              <a:schemeClr val="tx1"/>
            </a:solidFill>
            <a:latin typeface="Sree Krushnadevaraya" pitchFamily="2" charset="0"/>
            <a:cs typeface="Sree Krushnadevaraya" pitchFamily="2" charset="0"/>
          </a:endParaRPr>
        </a:p>
      </dgm:t>
    </dgm:pt>
    <dgm:pt modelId="{95230D25-D286-46B1-8EB5-E7880FA38690}" type="parTrans" cxnId="{BDE4AEDF-4143-45CA-8253-DD826EE20A2D}">
      <dgm:prSet/>
      <dgm:spPr/>
      <dgm:t>
        <a:bodyPr/>
        <a:lstStyle/>
        <a:p>
          <a:pPr>
            <a:lnSpc>
              <a:spcPct val="100000"/>
            </a:lnSpc>
          </a:pPr>
          <a:endParaRPr lang="es-ES" b="1">
            <a:latin typeface="Sree Krushnadevaraya" pitchFamily="2" charset="0"/>
            <a:cs typeface="Sree Krushnadevaraya" pitchFamily="2" charset="0"/>
          </a:endParaRPr>
        </a:p>
      </dgm:t>
    </dgm:pt>
    <dgm:pt modelId="{7A650B4A-CE79-4245-A0F1-06BD7654FF58}" type="sibTrans" cxnId="{BDE4AEDF-4143-45CA-8253-DD826EE20A2D}">
      <dgm:prSet/>
      <dgm:spPr/>
      <dgm:t>
        <a:bodyPr/>
        <a:lstStyle/>
        <a:p>
          <a:pPr>
            <a:lnSpc>
              <a:spcPct val="100000"/>
            </a:lnSpc>
          </a:pPr>
          <a:endParaRPr lang="es-ES" b="1">
            <a:latin typeface="Sree Krushnadevaraya" pitchFamily="2" charset="0"/>
            <a:cs typeface="Sree Krushnadevaraya" pitchFamily="2" charset="0"/>
          </a:endParaRPr>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tIns="396000"/>
        <a:lstStyle/>
        <a:p>
          <a:pPr>
            <a:lnSpc>
              <a:spcPct val="50000"/>
            </a:lnSpc>
          </a:pPr>
          <a:r>
            <a:rPr lang="te-IN" sz="2000" b="1" noProof="0" dirty="0">
              <a:solidFill>
                <a:schemeClr val="tx1"/>
              </a:solidFill>
              <a:latin typeface="Sree Krushnadevaraya" pitchFamily="2" charset="0"/>
              <a:cs typeface="Sree Krushnadevaraya" pitchFamily="2" charset="0"/>
            </a:rPr>
            <a:t>వారికి ఆధ్యాత్మిక వివేచన ఉంది (1 కొరింథీయులకు 2:14)</a:t>
          </a:r>
          <a:endParaRPr lang="en" sz="2000" b="1" noProof="0" dirty="0">
            <a:solidFill>
              <a:schemeClr val="tx1"/>
            </a:solidFill>
            <a:latin typeface="Sree Krushnadevaraya" pitchFamily="2" charset="0"/>
            <a:cs typeface="Sree Krushnadevaraya" pitchFamily="2" charset="0"/>
          </a:endParaRPr>
        </a:p>
      </dgm:t>
    </dgm:pt>
    <dgm:pt modelId="{F74CB514-2B32-4E6B-8315-8F5B2EBB7186}" type="parTrans" cxnId="{E9F967CF-B9A2-43D6-9A3E-472303501471}">
      <dgm:prSet/>
      <dgm:spPr/>
      <dgm:t>
        <a:bodyPr/>
        <a:lstStyle/>
        <a:p>
          <a:pPr>
            <a:lnSpc>
              <a:spcPct val="100000"/>
            </a:lnSpc>
          </a:pPr>
          <a:endParaRPr lang="es-ES" b="1">
            <a:latin typeface="Sree Krushnadevaraya" pitchFamily="2" charset="0"/>
            <a:cs typeface="Sree Krushnadevaraya" pitchFamily="2" charset="0"/>
          </a:endParaRPr>
        </a:p>
      </dgm:t>
    </dgm:pt>
    <dgm:pt modelId="{32ABA353-B9AB-469B-890A-D3CD852110D6}" type="sibTrans" cxnId="{E9F967CF-B9A2-43D6-9A3E-472303501471}">
      <dgm:prSet/>
      <dgm:spPr/>
      <dgm:t>
        <a:bodyPr/>
        <a:lstStyle/>
        <a:p>
          <a:pPr>
            <a:lnSpc>
              <a:spcPct val="100000"/>
            </a:lnSpc>
          </a:pPr>
          <a:endParaRPr lang="es-ES" b="1">
            <a:latin typeface="Sree Krushnadevaraya" pitchFamily="2" charset="0"/>
            <a:cs typeface="Sree Krushnadevaraya" pitchFamily="2" charset="0"/>
          </a:endParaRPr>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te-IN" sz="3400" b="1" kern="1200"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rPr>
            <a:t>అపరిపక్వత</a:t>
          </a:r>
          <a:endParaRPr lang="en" sz="3400" b="1" kern="1200"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360000" rIns="142240" bIns="14224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rPr>
            <a:t>వారు పిల్లల వంటివారు                                         (1 కొరింథీయులకు 3:1)</a:t>
          </a:r>
          <a:endParaRPr lang="en" sz="2000" b="1" kern="1200"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288000" rIns="128016" bIns="128016" numCol="1" spcCol="1270" anchor="ctr" anchorCtr="0">
          <a:noAutofit/>
        </a:bodyPr>
        <a:lstStyle/>
        <a:p>
          <a:pPr marL="0" lvl="0" indent="0" algn="ctr" defTabSz="800100">
            <a:lnSpc>
              <a:spcPct val="50000"/>
            </a:lnSpc>
            <a:spcBef>
              <a:spcPct val="0"/>
            </a:spcBef>
            <a:spcAft>
              <a:spcPct val="35000"/>
            </a:spcAft>
            <a:buNone/>
          </a:pPr>
          <a:r>
            <a:rPr lang="te-IN" sz="1800" b="1" kern="1200" noProof="0" dirty="0">
              <a:effectLst>
                <a:outerShdw blurRad="50800" dist="50800" dir="5400000" algn="ctr" rotWithShape="0">
                  <a:schemeClr val="tx1"/>
                </a:outerShdw>
              </a:effectLst>
              <a:latin typeface="Sree Krushnadevaraya" pitchFamily="2" charset="0"/>
              <a:cs typeface="Sree Krushnadevaraya" pitchFamily="2" charset="0"/>
            </a:rPr>
            <a:t>వారు పాలు తాగుతారు (1 కొరింథీయులకు 3:2)</a:t>
          </a:r>
          <a:endParaRPr lang="en" sz="1800" b="1" kern="1200" noProof="0" dirty="0">
            <a:effectLst>
              <a:outerShdw blurRad="50800" dist="50800" dir="5400000" algn="ctr" rotWithShape="0">
                <a:schemeClr val="tx1"/>
              </a:outerShdw>
            </a:effectLst>
            <a:latin typeface="Sree Krushnadevaraya" pitchFamily="2" charset="0"/>
            <a:cs typeface="Sree Krushnadevaraya" pitchFamily="2" charset="0"/>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396000" rIns="128016" bIns="128016" numCol="1" spcCol="1270" anchor="ctr" anchorCtr="0">
          <a:noAutofit/>
        </a:bodyPr>
        <a:lstStyle/>
        <a:p>
          <a:pPr marL="0" lvl="0" indent="0" algn="ctr" defTabSz="800100">
            <a:lnSpc>
              <a:spcPct val="50000"/>
            </a:lnSpc>
            <a:spcBef>
              <a:spcPct val="0"/>
            </a:spcBef>
            <a:spcAft>
              <a:spcPct val="35000"/>
            </a:spcAft>
            <a:buNone/>
          </a:pPr>
          <a:r>
            <a:rPr lang="te-IN" sz="1800" b="1" kern="1200" noProof="0" dirty="0">
              <a:effectLst>
                <a:outerShdw blurRad="50800" dist="50800" dir="5400000" algn="ctr" rotWithShape="0">
                  <a:schemeClr val="tx1"/>
                </a:outerShdw>
              </a:effectLst>
              <a:latin typeface="Sree Krushnadevaraya" pitchFamily="2" charset="0"/>
              <a:cs typeface="Sree Krushnadevaraya" pitchFamily="2" charset="0"/>
            </a:rPr>
            <a:t>వారు శరీరసంబంధులై ఉన్నారు (1 కొరింథీయులకు 3:3)</a:t>
          </a:r>
          <a:endParaRPr lang="en-IN" sz="1800" b="1" kern="1200" noProof="0" dirty="0">
            <a:effectLst>
              <a:outerShdw blurRad="50800" dist="50800" dir="5400000" algn="ctr" rotWithShape="0">
                <a:schemeClr val="tx1"/>
              </a:outerShdw>
            </a:effectLst>
            <a:latin typeface="Sree Krushnadevaraya" pitchFamily="2" charset="0"/>
            <a:cs typeface="Sree Krushnadevaraya" pitchFamily="2" charset="0"/>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8016" tIns="324000" rIns="128016" bIns="128016" numCol="1" spcCol="1270" anchor="ctr" anchorCtr="0">
          <a:noAutofit/>
        </a:bodyPr>
        <a:lstStyle/>
        <a:p>
          <a:pPr marL="0" lvl="0" indent="0" algn="ctr" defTabSz="800100">
            <a:lnSpc>
              <a:spcPct val="50000"/>
            </a:lnSpc>
            <a:spcBef>
              <a:spcPct val="0"/>
            </a:spcBef>
            <a:spcAft>
              <a:spcPct val="35000"/>
            </a:spcAft>
            <a:buNone/>
          </a:pPr>
          <a:r>
            <a:rPr lang="te-IN" sz="1800" b="1" kern="1200" noProof="0" dirty="0">
              <a:effectLst>
                <a:outerShdw blurRad="50800" dist="50800" dir="5400000" algn="ctr" rotWithShape="0">
                  <a:schemeClr val="tx1"/>
                </a:outerShdw>
              </a:effectLst>
              <a:latin typeface="Sree Krushnadevaraya" pitchFamily="2" charset="0"/>
              <a:cs typeface="Sree Krushnadevaraya" pitchFamily="2" charset="0"/>
            </a:rPr>
            <a:t>వారు ఇతరుల </a:t>
          </a:r>
          <a:r>
            <a:rPr lang="te-IN" sz="1600" b="1" kern="1200" noProof="0" dirty="0">
              <a:effectLst>
                <a:outerShdw blurRad="50800" dist="50800" dir="5400000" algn="ctr" rotWithShape="0">
                  <a:schemeClr val="tx1"/>
                </a:outerShdw>
              </a:effectLst>
              <a:latin typeface="Sree Krushnadevaraya" pitchFamily="2" charset="0"/>
              <a:cs typeface="Sree Krushnadevaraya" pitchFamily="2" charset="0"/>
            </a:rPr>
            <a:t>అభిప్రాయాలకు</a:t>
          </a:r>
          <a:r>
            <a:rPr lang="te-IN" sz="1800" b="1" kern="1200" noProof="0" dirty="0">
              <a:effectLst>
                <a:outerShdw blurRad="50800" dist="50800" dir="5400000" algn="ctr" rotWithShape="0">
                  <a:schemeClr val="tx1"/>
                </a:outerShdw>
              </a:effectLst>
              <a:latin typeface="Sree Krushnadevaraya" pitchFamily="2" charset="0"/>
              <a:cs typeface="Sree Krushnadevaraya" pitchFamily="2" charset="0"/>
            </a:rPr>
            <a:t> ప్రభావితమవుతారు (1 కొరింథీయులకు 3:4).</a:t>
          </a:r>
          <a:endParaRPr lang="en" sz="1800" b="1" kern="1200" noProof="0" dirty="0">
            <a:effectLst>
              <a:outerShdw blurRad="50800" dist="50800" dir="5400000" algn="ctr" rotWithShape="0">
                <a:schemeClr val="tx1"/>
              </a:outerShdw>
            </a:effectLst>
            <a:latin typeface="Sree Krushnadevaraya" pitchFamily="2" charset="0"/>
            <a:cs typeface="Sree Krushnadevaraya" pitchFamily="2" charset="0"/>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100000"/>
            </a:lnSpc>
            <a:spcBef>
              <a:spcPct val="0"/>
            </a:spcBef>
            <a:spcAft>
              <a:spcPct val="35000"/>
            </a:spcAft>
            <a:buNone/>
          </a:pPr>
          <a:r>
            <a:rPr lang="te-IN" sz="3100" b="1" kern="1200"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rPr>
            <a:t>పరిపక్వత కలిగినవారు</a:t>
          </a:r>
          <a:endParaRPr lang="en" sz="3100" b="1" kern="1200" noProof="0" dirty="0">
            <a:solidFill>
              <a:schemeClr val="bg1"/>
            </a:solidFill>
            <a:effectLst>
              <a:outerShdw blurRad="50800" dist="50800" dir="5400000" algn="ctr" rotWithShape="0">
                <a:schemeClr val="tx1"/>
              </a:outerShdw>
            </a:effectLst>
            <a:latin typeface="Sree Krushnadevaraya" pitchFamily="2" charset="0"/>
            <a:cs typeface="Sree Krushnadevaraya" pitchFamily="2" charset="0"/>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324000" rIns="142240" bIns="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వారు పెద్దలు</a:t>
          </a:r>
          <a:endParaRPr lang="en-IN" sz="2000" b="1" kern="1200" noProof="0" dirty="0">
            <a:solidFill>
              <a:schemeClr val="tx1"/>
            </a:solidFill>
            <a:latin typeface="Sree Krushnadevaraya" pitchFamily="2" charset="0"/>
            <a:cs typeface="Sree Krushnadevaraya" pitchFamily="2" charset="0"/>
          </a:endParaRPr>
        </a:p>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(1 కొరింథీయులకు 14:20)</a:t>
          </a:r>
          <a:endParaRPr lang="en" sz="2000" b="1" kern="1200" noProof="0" dirty="0">
            <a:solidFill>
              <a:schemeClr val="tx1"/>
            </a:solidFill>
            <a:latin typeface="Sree Krushnadevaraya" pitchFamily="2" charset="0"/>
            <a:cs typeface="Sree Krushnadevaraya" pitchFamily="2" charset="0"/>
          </a:endParaRP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540000" rIns="142240" bIns="0" numCol="1" spcCol="1270" anchor="b"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వారు గట్టి ఆహారాన్ని తింటారు (హెబ్రీ. 5:14)</a:t>
          </a:r>
          <a:endParaRPr lang="en" sz="2000" b="1" kern="1200" noProof="0" dirty="0">
            <a:solidFill>
              <a:schemeClr val="tx1"/>
            </a:solidFill>
            <a:latin typeface="Sree Krushnadevaraya" pitchFamily="2" charset="0"/>
            <a:cs typeface="Sree Krushnadevaraya" pitchFamily="2" charset="0"/>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360000" rIns="142240" bIns="14224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అవి ఆత్మసంబంధమైనవి                       (1 కొరింథీయులకు 2:13)</a:t>
          </a:r>
          <a:endParaRPr lang="en" sz="2000" b="1" kern="1200" noProof="0" dirty="0">
            <a:solidFill>
              <a:schemeClr val="tx1"/>
            </a:solidFill>
            <a:latin typeface="Sree Krushnadevaraya" pitchFamily="2" charset="0"/>
            <a:cs typeface="Sree Krushnadevaraya" pitchFamily="2" charset="0"/>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396000" rIns="142240" bIns="142240" numCol="1" spcCol="1270" anchor="ctr" anchorCtr="0">
          <a:noAutofit/>
        </a:bodyPr>
        <a:lstStyle/>
        <a:p>
          <a:pPr marL="0" lvl="0" indent="0" algn="ctr" defTabSz="889000">
            <a:lnSpc>
              <a:spcPct val="50000"/>
            </a:lnSpc>
            <a:spcBef>
              <a:spcPct val="0"/>
            </a:spcBef>
            <a:spcAft>
              <a:spcPct val="35000"/>
            </a:spcAft>
            <a:buNone/>
          </a:pPr>
          <a:r>
            <a:rPr lang="te-IN" sz="2000" b="1" kern="1200" noProof="0" dirty="0">
              <a:solidFill>
                <a:schemeClr val="tx1"/>
              </a:solidFill>
              <a:latin typeface="Sree Krushnadevaraya" pitchFamily="2" charset="0"/>
              <a:cs typeface="Sree Krushnadevaraya" pitchFamily="2" charset="0"/>
            </a:rPr>
            <a:t>వారికి ఆధ్యాత్మిక వివేచన ఉంది (1 కొరింథీయులకు 2:14)</a:t>
          </a:r>
          <a:endParaRPr lang="en" sz="2000" b="1" kern="1200" noProof="0" dirty="0">
            <a:solidFill>
              <a:schemeClr val="tx1"/>
            </a:solidFill>
            <a:latin typeface="Sree Krushnadevaraya" pitchFamily="2" charset="0"/>
            <a:cs typeface="Sree Krushnadevaraya" pitchFamily="2" charset="0"/>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11/07/2026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2</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11/07/2026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11/07/2026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11/07/2026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te-IN" sz="48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పెద్దల సబ్బాతుబడి పాఠములు కొరింథీయులకు వ్రాసిన 1, 2 పత్రికలు</a:t>
            </a:r>
            <a:endParaRPr lang="en-IN" sz="48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3 “</a:t>
            </a:r>
            <a:r>
              <a:rPr lang="te-IN"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క్రీస్తునందు ఐక్యత</a:t>
            </a:r>
            <a:r>
              <a:rPr lang="en-US"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a:t>
            </a:r>
            <a:r>
              <a:rPr lang="te-IN" sz="6600" dirty="0">
                <a:ln w="19050">
                  <a:solidFill>
                    <a:schemeClr val="tx1"/>
                  </a:solidFill>
                </a:ln>
                <a:solidFill>
                  <a:srgbClr val="FFFF99"/>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జూలై  | ఆగస్టు | సెప్టెంబర్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0"/>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58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te-IN" sz="4400" b="1" spc="300" dirty="0">
                <a:ln w="15875">
                  <a:solidFill>
                    <a:srgbClr val="C34B2F"/>
                  </a:solidFill>
                  <a:prstDash val="solid"/>
                </a:ln>
                <a:solidFill>
                  <a:srgbClr val="66FFCC"/>
                </a:solidFill>
                <a:effectLst>
                  <a:outerShdw blurRad="38100" dist="22860" dir="5400000" algn="tl" rotWithShape="0">
                    <a:srgbClr val="000000">
                      <a:alpha val="83000"/>
                    </a:srgbClr>
                  </a:outerShdw>
                </a:effectLst>
                <a:latin typeface="Sree Krushnadevaraya" pitchFamily="2" charset="0"/>
                <a:cs typeface="Sree Krushnadevaraya" pitchFamily="2" charset="0"/>
              </a:rPr>
              <a:t>సేవ మరియు వినయం</a:t>
            </a:r>
          </a:p>
        </p:txBody>
      </p:sp>
      <p:sp>
        <p:nvSpPr>
          <p:cNvPr id="5" name="CuadroTexto 4">
            <a:extLst>
              <a:ext uri="{FF2B5EF4-FFF2-40B4-BE49-F238E27FC236}">
                <a16:creationId xmlns:a16="http://schemas.microsoft.com/office/drawing/2014/main" id="{588CCEBF-E857-7954-55DE-A02799564093}"/>
              </a:ext>
            </a:extLst>
          </p:cNvPr>
          <p:cNvSpPr txBox="1"/>
          <p:nvPr/>
        </p:nvSpPr>
        <p:spPr>
          <a:xfrm>
            <a:off x="1105469" y="690063"/>
            <a:ext cx="10049682" cy="707886"/>
          </a:xfrm>
          <a:prstGeom prst="rect">
            <a:avLst/>
          </a:prstGeom>
          <a:noFill/>
        </p:spPr>
        <p:txBody>
          <a:bodyPr wrap="square">
            <a:spAutoFit/>
          </a:bodyPr>
          <a:lstStyle/>
          <a:p>
            <a:pPr algn="ctr"/>
            <a:r>
              <a:rPr lang="en" sz="2000" b="1" noProof="0" dirty="0">
                <a:solidFill>
                  <a:srgbClr val="FFFF66"/>
                </a:solidFill>
                <a:effectLst>
                  <a:glow rad="127000">
                    <a:srgbClr val="913823"/>
                  </a:glow>
                </a:effectLst>
                <a:latin typeface="Sree Krushnadevaraya" pitchFamily="2" charset="0"/>
                <a:cs typeface="Sree Krushnadevaraya" pitchFamily="2" charset="0"/>
              </a:rPr>
              <a:t>“</a:t>
            </a:r>
            <a:r>
              <a:rPr lang="te-IN" sz="2000" b="1" dirty="0">
                <a:solidFill>
                  <a:srgbClr val="FFFF66"/>
                </a:solidFill>
                <a:effectLst>
                  <a:glow rad="127000">
                    <a:srgbClr val="913823"/>
                  </a:glow>
                </a:effectLst>
                <a:latin typeface="Sree Krushnadevaraya" pitchFamily="2" charset="0"/>
                <a:cs typeface="Sree Krushnadevaraya" pitchFamily="2" charset="0"/>
              </a:rPr>
              <a:t>ఈలాగున క్రీస్తు సేవకులమనియు, దేవుని మర్మముల విషయములో గృహనిర్వాహకులమనియు ప్రతి మనుష్యుడు మమ్మును భావింపవలెను.</a:t>
            </a:r>
            <a:r>
              <a:rPr lang="en" sz="2000" b="1" noProof="0" dirty="0">
                <a:solidFill>
                  <a:srgbClr val="FFFF66"/>
                </a:solidFill>
                <a:effectLst>
                  <a:glow rad="127000">
                    <a:srgbClr val="913823"/>
                  </a:glow>
                </a:effectLst>
                <a:latin typeface="Sree Krushnadevaraya" pitchFamily="2" charset="0"/>
                <a:cs typeface="Sree Krushnadevaraya" pitchFamily="2" charset="0"/>
              </a:rPr>
              <a:t>”  (</a:t>
            </a:r>
            <a:r>
              <a:rPr lang="te-IN" sz="2000" b="1" dirty="0">
                <a:solidFill>
                  <a:srgbClr val="FFFF66"/>
                </a:solidFill>
                <a:effectLst>
                  <a:glow rad="127000">
                    <a:srgbClr val="913823"/>
                  </a:glow>
                </a:effectLst>
                <a:latin typeface="Sree Krushnadevaraya" pitchFamily="2" charset="0"/>
                <a:cs typeface="Sree Krushnadevaraya" pitchFamily="2" charset="0"/>
              </a:rPr>
              <a:t>1 కోరింథీయులకు</a:t>
            </a:r>
            <a:r>
              <a:rPr lang="en-US" sz="2000" b="1" dirty="0">
                <a:solidFill>
                  <a:srgbClr val="FFFF66"/>
                </a:solidFill>
                <a:effectLst>
                  <a:glow rad="127000">
                    <a:srgbClr val="913823"/>
                  </a:glow>
                </a:effectLst>
                <a:latin typeface="Sree Krushnadevaraya" pitchFamily="2" charset="0"/>
                <a:cs typeface="Sree Krushnadevaraya" pitchFamily="2" charset="0"/>
              </a:rPr>
              <a:t> </a:t>
            </a:r>
            <a:r>
              <a:rPr lang="en" sz="2000" b="1" noProof="0" dirty="0">
                <a:solidFill>
                  <a:srgbClr val="FFFF66"/>
                </a:solidFill>
                <a:effectLst>
                  <a:glow rad="127000">
                    <a:srgbClr val="913823"/>
                  </a:glow>
                </a:effectLst>
                <a:latin typeface="Sree Krushnadevaraya" pitchFamily="2" charset="0"/>
                <a:cs typeface="Sree Krushnadevaraya" pitchFamily="2" charset="0"/>
              </a:rPr>
              <a:t>4:1)</a:t>
            </a: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నేటివలెనే మొదటి శతాబ్దములోను రాజకీయ, తాత్త్విక, మతపరమైన మరియు ఇతర భేదములవలన ప్రజలు విభజింపబడిరి.ఈ మనస్తత్వము సంఘములో ప్రవేశించి అనైక్యతను కలుగజేయకుండా ఎట్లు కాపాడగలము?</a:t>
            </a:r>
            <a:endParaRPr lang="en" sz="2000" b="1" noProof="0" dirty="0">
              <a:latin typeface="Sree Krushnadevaraya" pitchFamily="2" charset="0"/>
              <a:cs typeface="Sree Krushnadevaraya" pitchFamily="2" charset="0"/>
            </a:endParaRPr>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58307"/>
            <a:ext cx="6391276"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దీనిలో సంఘ నాయకుల వైఖరి ఎంతో ప్రాముఖ్యమైనది. నాయకులు తాము కేవలము దేవుని గృహ నిర్వహకులమని గ్రహించవలెను. సంఘము వారికి స్వంతము కాదు; అది క్రీస్తుదే</a:t>
            </a:r>
            <a:endParaRPr lang="en" sz="2000" b="1" noProof="0" dirty="0">
              <a:latin typeface="Sree Krushnadevaraya" pitchFamily="2" charset="0"/>
              <a:cs typeface="Sree Krushnadevaraya" pitchFamily="2" charset="0"/>
            </a:endParaRPr>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954410"/>
            <a:ext cx="6391276"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నాయకులు మాత్రమే కాక ప్రతి సంఘ సభ్యుడు ఈ విధముగా ప్రవర్తించినయెడల సంఘములో ఎంత గొప్ప ఏకత్వము నెలకొనును!</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98056"/>
            <a:ext cx="6391276"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సేవకుడు తన ప్రభువును పోలి వినయముతో ఇతరులకు సేవ చేయుటకు ఎల్లప్పుడును సిద్ధముగా ఉండవలెను (ఫిలిప్పీయులకు 2:3-8)</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3881238"/>
            <a:ext cx="6391276"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సంఘమునకు నిజమైన నాయకుడు యేసుక్రీస్తే; మిగిలిన వారందరు "క్రీస్తు సేవకులు" (1 కొరింథీయులకు 4:1)</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81888"/>
            <a:ext cx="12192000" cy="830997"/>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te-IN" sz="4800" b="1" spc="600" dirty="0">
                <a:ln w="22225">
                  <a:noFill/>
                  <a:prstDash val="solid"/>
                </a:ln>
                <a:solidFill>
                  <a:srgbClr val="FFFF00"/>
                </a:solidFill>
                <a:effectLst>
                  <a:outerShdw blurRad="50800" dist="50800" dir="5400000" algn="ctr" rotWithShape="0">
                    <a:schemeClr val="tx1"/>
                  </a:outerShdw>
                </a:effectLst>
                <a:latin typeface="Sree Krushnadevaraya" pitchFamily="2" charset="0"/>
                <a:cs typeface="Sree Krushnadevaraya" pitchFamily="2" charset="0"/>
              </a:rPr>
              <a:t>నాయకుల పట్ల గౌరవం</a:t>
            </a: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400110"/>
          </a:xfrm>
          <a:prstGeom prst="rect">
            <a:avLst/>
          </a:prstGeom>
          <a:noFill/>
        </p:spPr>
        <p:txBody>
          <a:bodyPr wrap="square">
            <a:spAutoFit/>
          </a:bodyPr>
          <a:lstStyle/>
          <a:p>
            <a:pPr algn="ctr"/>
            <a:r>
              <a:rPr lang="en" sz="2000" b="1" noProof="0" dirty="0">
                <a:solidFill>
                  <a:srgbClr val="66FFFF"/>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rgbClr val="66FFFF"/>
                </a:solidFill>
                <a:effectLst>
                  <a:outerShdw blurRad="38100" dist="38100" dir="2700000" algn="tl">
                    <a:srgbClr val="000000"/>
                  </a:outerShdw>
                </a:effectLst>
                <a:latin typeface="Sree Krushnadevaraya" pitchFamily="2" charset="0"/>
                <a:cs typeface="Sree Krushnadevaraya" pitchFamily="2" charset="0"/>
              </a:rPr>
              <a:t>మరియు గృహనిర్వాహకులలో ప్రతివాడును నమ్మకమైనవాడై యుండుట అవశ్యము</a:t>
            </a:r>
            <a:r>
              <a:rPr lang="en" sz="2000" b="1" noProof="0" dirty="0">
                <a:solidFill>
                  <a:srgbClr val="66FFFF"/>
                </a:solidFill>
                <a:effectLst>
                  <a:outerShdw blurRad="38100" dist="38100" dir="2700000" algn="tl">
                    <a:srgbClr val="000000"/>
                  </a:outerShdw>
                </a:effectLst>
                <a:latin typeface="Sree Krushnadevaraya" pitchFamily="2" charset="0"/>
                <a:cs typeface="Sree Krushnadevaraya" pitchFamily="2" charset="0"/>
              </a:rPr>
              <a:t>.” (</a:t>
            </a:r>
            <a:r>
              <a:rPr lang="te-IN" sz="2000" b="1" dirty="0">
                <a:solidFill>
                  <a:srgbClr val="66FFFF"/>
                </a:solidFill>
                <a:effectLst>
                  <a:outerShdw blurRad="38100" dist="38100" dir="2700000" algn="tl">
                    <a:srgbClr val="000000"/>
                  </a:outerShdw>
                </a:effectLst>
                <a:latin typeface="Sree Krushnadevaraya" pitchFamily="2" charset="0"/>
                <a:cs typeface="Sree Krushnadevaraya" pitchFamily="2" charset="0"/>
              </a:rPr>
              <a:t>1 కోరింథీయులకు</a:t>
            </a:r>
            <a:r>
              <a:rPr lang="en-US" sz="2000" b="1" dirty="0">
                <a:solidFill>
                  <a:srgbClr val="66FFFF"/>
                </a:solidFill>
                <a:effectLst>
                  <a:outerShdw blurRad="38100" dist="38100" dir="2700000" algn="tl">
                    <a:srgbClr val="000000"/>
                  </a:outerShdw>
                </a:effectLst>
                <a:latin typeface="Sree Krushnadevaraya" pitchFamily="2" charset="0"/>
                <a:cs typeface="Sree Krushnadevaraya" pitchFamily="2" charset="0"/>
              </a:rPr>
              <a:t> </a:t>
            </a:r>
            <a:r>
              <a:rPr lang="en" sz="2000" b="1" noProof="0" dirty="0">
                <a:solidFill>
                  <a:srgbClr val="66FFFF"/>
                </a:solidFill>
                <a:effectLst>
                  <a:outerShdw blurRad="38100" dist="38100" dir="2700000" algn="tl">
                    <a:srgbClr val="000000"/>
                  </a:outerShdw>
                </a:effectLst>
                <a:latin typeface="Sree Krushnadevaraya" pitchFamily="2" charset="0"/>
                <a:cs typeface="Sree Krushnadevaraya" pitchFamily="2" charset="0"/>
              </a:rPr>
              <a:t>4:2)</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నాయకుల చుట్టూ వర్గములు, పోటీలు ఉన్నాయనే కారణముచేత వారిని తిరస్కరించరాదు. పౌలు అపొల్లో పరిచర్యను సమర్థించెను మరియు కొరింథులో అతని సేవను ప్రశంసించెను (1 కొరింథీయులకు 3:5-6; 4:6; 16:12).</a:t>
            </a:r>
            <a:endParaRPr lang="en" sz="2000" b="1" noProof="0" dirty="0">
              <a:latin typeface="Sree Krushnadevaraya" pitchFamily="2" charset="0"/>
              <a:cs typeface="Sree Krushnadevaraya" pitchFamily="2" charset="0"/>
            </a:endParaRPr>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95607"/>
            <a:chOff x="9365230" y="1587500"/>
            <a:chExt cx="2626744" cy="2795607"/>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12278"/>
              <a:ext cx="2626743" cy="970829"/>
            </a:xfrm>
            <a:prstGeom prst="rect">
              <a:avLst/>
            </a:prstGeom>
            <a:solidFill>
              <a:schemeClr val="bg1">
                <a:alpha val="61000"/>
              </a:schemeClr>
            </a:solidFill>
            <a:ln w="38100">
              <a:solidFill>
                <a:schemeClr val="tx2">
                  <a:lumMod val="75000"/>
                  <a:lumOff val="25000"/>
                </a:schemeClr>
              </a:solidFill>
            </a:ln>
          </p:spPr>
          <p:txBody>
            <a:bodyPr wrap="square" tIns="108000" bIns="0" anchor="b">
              <a:spAutoFit/>
            </a:bodyPr>
            <a:lstStyle/>
            <a:p>
              <a:pPr algn="ctr"/>
              <a:r>
                <a:rPr lang="te-IN" sz="1400" b="1" dirty="0">
                  <a:latin typeface="Sree Krushnadevaraya" pitchFamily="2" charset="0"/>
                  <a:cs typeface="Sree Krushnadevaraya" pitchFamily="2" charset="0"/>
                </a:rPr>
                <a:t>ఫ్రాంక్ మరియు వాల్టర్ బాండ్ స్పెయిన్‌లో మొదటి మిషనరీలు. వాల్టర్ 1914లో జాయెన్‌లో తన విశ్వాసం కోసం మరణించారు.</a:t>
              </a:r>
              <a:endParaRPr lang="en" sz="1400" b="1" noProof="0" dirty="0">
                <a:latin typeface="Sree Krushnadevaraya" pitchFamily="2" charset="0"/>
                <a:cs typeface="Sree Krushnadevaraya" pitchFamily="2" charset="0"/>
              </a:endParaRPr>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746253"/>
            <a:ext cx="5076825"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క్రైస్తవ నాయకులు తమ సహోదర సహోదరీల కొరకు శ్రమించుటకును, అవసరమైతే తమ పరిచర్య నిమిత్తము ప్రాణమును అర్పించుటకును సిద్ధపడుటలో యేసుక్రీస్తు అడుగుజాడలను అనుసరించుదురు (1 కొరింథీయులకు 4:11-13; 2 కొరింథీయులకు 11:23-28)</a:t>
            </a:r>
            <a:endParaRPr lang="en" sz="2000" b="1" noProof="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9" y="2317452"/>
            <a:ext cx="7115021"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నాయకులు విశ్వాసముగా సేవచేసినయెడల వారు గౌరవమునకు పాత్రులు (1 కొరింథీయులకు 4:2; 1 తిమోతికి 5:17). గౌరవము లభించకపోయినను వారు విశ్వాసముగా కొనసాగుదురు; ఎందుకనగా తమకు తీర్పు తీర్చువాడు మనుష్యుడు కాదు, దేవుడేనని వారికి తెలిసియున్నది (1 కొరింథీయులకు 4:3-4).</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459357"/>
            <a:ext cx="5076825" cy="1323439"/>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నాయకులుగాని, సంఘ సభ్యులుగాని ఒకరితో ఒకరు పోరాడుటకైనను, వాదించుటకైనను పిలువబడలేదు. వారు అందరూ కలిసి యేసుక్రీస్తును మహిమపరచుటకును, సిలువ సందేశమును ప్రకటించుటకును పిలువబడిరి.</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89502"/>
            <a:ext cx="7777212" cy="5262979"/>
          </a:xfrm>
          <a:prstGeom prst="rect">
            <a:avLst/>
          </a:prstGeom>
          <a:noFill/>
        </p:spPr>
        <p:txBody>
          <a:bodyPr wrap="square">
            <a:spAutoFit/>
          </a:bodyPr>
          <a:lstStyle/>
          <a:p>
            <a:pPr>
              <a:spcBef>
                <a:spcPts val="600"/>
              </a:spcBef>
            </a:pPr>
            <a:r>
              <a:rPr lang="en" sz="2800" noProof="0" dirty="0">
                <a:latin typeface="Sree Krushnadevaraya" pitchFamily="2" charset="0"/>
                <a:cs typeface="Sree Krushnadevaraya" pitchFamily="2" charset="0"/>
              </a:rPr>
              <a:t>“</a:t>
            </a:r>
            <a:r>
              <a:rPr lang="te-IN" sz="2800" dirty="0">
                <a:latin typeface="Sree Krushnadevaraya" pitchFamily="2" charset="0"/>
                <a:cs typeface="Sree Krushnadevaraya" pitchFamily="2" charset="0"/>
              </a:rPr>
              <a:t>క్రీస్తు వంటి సహన స్ఫూర్తి తప్ప మరేదీ సంఘంలో పరిపూర్ణ ఐక్యతను సాధించలేదు. సాతాను కలహాలు సృష్టించగలడు; క్రీస్తు మాత్రమే విభేదించే అంశాలను సామరస్యపరచగలడు.... సంఘంలోని వ్యక్తిగత సేవకులైన మీరు దేవుణ్ణి అత్యధికంగా ప్రేమించి, మీ పొరుగువారిని మిమ్మల్ని మీరు ప్రేమించుకున్నట్లుగా ప్రేమించినప్పుడు, ఐక్యంగా ఉండటానికి కష్టపడాల్సిన అవసరం ఉండదు, క్రీస్తులో ఏకత్వం ఉంటుంది, నిందించే చెవులు మూసుకుపోతాయి, మరియు ఎవరూ తమ పొరుగువారిపై నిందలు మోపరు. సంఘ సభ్యులు ప్రేమను, ఐక్యతను పెంపొందించుకుని ఒకే గొప్ప కుటుంబంగా ఉంటారు. అప్పుడు దేవుడు తన కుమారుణ్ణి లోకంలోకి పంపించాడని సాక్ష్యమిచ్చే పత్రాలను మనం లోకానికి చూపిస్తాము</a:t>
            </a:r>
            <a:r>
              <a:rPr lang="en" sz="2800" noProof="0" dirty="0">
                <a:latin typeface="Sree Krushnadevaraya" pitchFamily="2" charset="0"/>
                <a:cs typeface="Sree Krushnadevaraya" pitchFamily="2" charset="0"/>
              </a:rPr>
              <a:t>.”</a:t>
            </a:r>
          </a:p>
        </p:txBody>
      </p:sp>
      <p:sp>
        <p:nvSpPr>
          <p:cNvPr id="4" name="CuadroTexto 3">
            <a:extLst>
              <a:ext uri="{FF2B5EF4-FFF2-40B4-BE49-F238E27FC236}">
                <a16:creationId xmlns:a16="http://schemas.microsoft.com/office/drawing/2014/main" id="{BDE34210-AE8D-5F78-8C77-08295CAE3C58}"/>
              </a:ext>
            </a:extLst>
          </p:cNvPr>
          <p:cNvSpPr txBox="1"/>
          <p:nvPr/>
        </p:nvSpPr>
        <p:spPr>
          <a:xfrm>
            <a:off x="5776386" y="5814179"/>
            <a:ext cx="4185761"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ఎల్లెన్ జి. వైట్ (రిఫ్లెక్టింగ్ క్రైస్ట్ - జూలై 5)</a:t>
            </a:r>
            <a:endParaRPr lang="en" sz="2400" b="1"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sz="1600" noProof="0" dirty="0">
              <a:latin typeface="Sree Krushnadevaraya" pitchFamily="2" charset="0"/>
              <a:cs typeface="Sree Krushnadevaraya" pitchFamily="2" charset="0"/>
            </a:endParaRPr>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sz="1600" noProof="0" dirty="0">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911732"/>
            <a:ext cx="12177713" cy="1107996"/>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te-IN" sz="6600" b="1" spc="600" dirty="0">
                <a:ln w="22225">
                  <a:solidFill>
                    <a:schemeClr val="accent2"/>
                  </a:solidFill>
                  <a:prstDash val="solid"/>
                </a:ln>
                <a:solidFill>
                  <a:srgbClr val="CFC0A1"/>
                </a:solidFill>
                <a:effectLst>
                  <a:outerShdw blurRad="50800" dist="50800" dir="5400000" algn="ctr" rotWithShape="0">
                    <a:schemeClr val="tx1"/>
                  </a:outerShdw>
                </a:effectLst>
                <a:latin typeface="Sree Krushnadevaraya" pitchFamily="2" charset="0"/>
                <a:cs typeface="Sree Krushnadevaraya" pitchFamily="2" charset="0"/>
              </a:rPr>
              <a:t>క్రీస్తునందు ఐక్యత</a:t>
            </a:r>
            <a:endParaRPr lang="en" sz="6600" b="1" spc="600" noProof="0" dirty="0">
              <a:ln w="22225">
                <a:solidFill>
                  <a:schemeClr val="accent2"/>
                </a:solidFill>
                <a:prstDash val="solid"/>
              </a:ln>
              <a:solidFill>
                <a:srgbClr val="CFC0A1"/>
              </a:solidFill>
              <a:effectLst>
                <a:outerShdw blurRad="50800" dist="50800" dir="5400000" algn="ctr" rotWithShape="0">
                  <a:schemeClr val="tx1"/>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8195"/>
            <a:ext cx="12177713" cy="647664"/>
          </a:xfrm>
          <a:prstGeom prst="rect">
            <a:avLst/>
          </a:prstGeom>
        </p:spPr>
        <p:style>
          <a:lnRef idx="3">
            <a:schemeClr val="lt1"/>
          </a:lnRef>
          <a:fillRef idx="1">
            <a:schemeClr val="accent3"/>
          </a:fillRef>
          <a:effectRef idx="1">
            <a:schemeClr val="accent3"/>
          </a:effectRef>
          <a:fontRef idx="minor">
            <a:schemeClr val="lt1"/>
          </a:fontRef>
        </p:style>
        <p:txBody>
          <a:bodyPr wrap="square" tIns="108000" rtlCol="0" anchor="b">
            <a:spAutoFit/>
          </a:bodyPr>
          <a:lstStyle/>
          <a:p>
            <a:pPr algn="ctr"/>
            <a:r>
              <a:rPr lang="te-IN" sz="3200" b="1" dirty="0">
                <a:solidFill>
                  <a:schemeClr val="accent5">
                    <a:lumMod val="60000"/>
                    <a:lumOff val="40000"/>
                  </a:schemeClr>
                </a:solidFill>
                <a:latin typeface="Sree Krushnadevaraya" pitchFamily="2" charset="0"/>
                <a:cs typeface="Sree Krushnadevaraya" pitchFamily="2" charset="0"/>
              </a:rPr>
              <a:t>జూలై 18, 2026కి పాఠం 3</a:t>
            </a:r>
            <a:endParaRPr lang="en" sz="3200" b="1" noProof="0" dirty="0">
              <a:solidFill>
                <a:schemeClr val="accent5">
                  <a:lumMod val="60000"/>
                  <a:lumOff val="40000"/>
                </a:schemeClr>
              </a:solidFill>
              <a:latin typeface="Sree Krushnadevaraya" pitchFamily="2" charset="0"/>
              <a:cs typeface="Sree Krushnadevaraya" pitchFamily="2" charset="0"/>
            </a:endParaRP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sz="1600" noProof="0" dirty="0">
              <a:latin typeface="Sree Krushnadevaraya" pitchFamily="2" charset="0"/>
              <a:cs typeface="Sree Krushnadevaraya" pitchFamily="2" charset="0"/>
            </a:endParaRPr>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sz="1600" noProof="0" dirty="0">
              <a:latin typeface="Sree Krushnadevaraya" pitchFamily="2" charset="0"/>
              <a:cs typeface="Sree Krushnadevaraya" pitchFamily="2" charset="0"/>
            </a:endParaRPr>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1200329"/>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lvl="0" algn="ctr">
              <a:defRPr/>
            </a:pPr>
            <a:r>
              <a:rPr kumimoji="0" lang="en" sz="2400" b="1" i="0" u="none" strike="noStrike" kern="1200" cap="none" spc="0" normalizeH="0" baseline="0" noProof="0" dirty="0">
                <a:ln>
                  <a:noFill/>
                </a:ln>
                <a:solidFill>
                  <a:srgbClr val="993423"/>
                </a:solidFill>
                <a:effectLst/>
                <a:uLnTx/>
                <a:uFillTx/>
                <a:latin typeface="Sree Krushnadevaraya" pitchFamily="2" charset="0"/>
                <a:cs typeface="Sree Krushnadevaraya" pitchFamily="2" charset="0"/>
              </a:rPr>
              <a:t>“</a:t>
            </a:r>
            <a:r>
              <a:rPr lang="te-IN" sz="2400" b="1" dirty="0">
                <a:solidFill>
                  <a:srgbClr val="993423"/>
                </a:solidFill>
                <a:latin typeface="Sree Krushnadevaraya" pitchFamily="2" charset="0"/>
                <a:cs typeface="Sree Krushnadevaraya" pitchFamily="2" charset="0"/>
              </a:rPr>
              <a:t>సహోదరులారా, మీరందరు ఏకభావముతో మాటలాడవలెననియు, మీలో కక్షలు లేక, యేక మనస్సుతోను ఏకతాత్పర్యముతోను, మీరు సన్నద్ధులై యుండవలెననియు, మన ప్రభువైన యేసుక్రీస్తు పేరట మిమ్మును వేడుకొనుచున్నాను.</a:t>
            </a:r>
            <a:r>
              <a:rPr kumimoji="0" lang="en" sz="2400" b="1" i="0" u="none" strike="noStrike" kern="1200" cap="none" spc="0" normalizeH="0" baseline="0" noProof="0" dirty="0">
                <a:ln>
                  <a:noFill/>
                </a:ln>
                <a:solidFill>
                  <a:srgbClr val="993423"/>
                </a:solidFill>
                <a:effectLst/>
                <a:uLnTx/>
                <a:uFillTx/>
                <a:latin typeface="Sree Krushnadevaraya" pitchFamily="2" charset="0"/>
                <a:cs typeface="Sree Krushnadevaraya" pitchFamily="2" charset="0"/>
              </a:rPr>
              <a:t>” (</a:t>
            </a:r>
            <a:r>
              <a:rPr lang="te-IN" sz="2400" b="1" dirty="0">
                <a:solidFill>
                  <a:srgbClr val="993423"/>
                </a:solidFill>
                <a:latin typeface="Sree Krushnadevaraya" pitchFamily="2" charset="0"/>
                <a:cs typeface="Sree Krushnadevaraya" pitchFamily="2" charset="0"/>
              </a:rPr>
              <a:t>1 కోరింథీయులకు 1:10</a:t>
            </a:r>
            <a:r>
              <a:rPr kumimoji="0" lang="en" sz="2400" b="1" i="0" u="none" strike="noStrike" kern="1200" cap="none" spc="0" normalizeH="0" baseline="0" noProof="0" dirty="0">
                <a:ln>
                  <a:noFill/>
                </a:ln>
                <a:solidFill>
                  <a:srgbClr val="993423"/>
                </a:solidFill>
                <a:effectLst/>
                <a:uLnTx/>
                <a:uFillTx/>
                <a:latin typeface="Sree Krushnadevaraya" pitchFamily="2" charset="0"/>
                <a:cs typeface="Sree Krushnadevaraya" pitchFamily="2" charset="0"/>
              </a:rPr>
              <a:t>)</a:t>
            </a: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te-IN" sz="2000" b="1" dirty="0">
                <a:latin typeface="Sree Krushnadevaraya" pitchFamily="2" charset="0"/>
                <a:cs typeface="Sree Krushnadevaraya" pitchFamily="2" charset="0"/>
              </a:rPr>
              <a:t>అనైక్యతకు కారణమయ్యే సమస్యలు</a:t>
            </a:r>
            <a:r>
              <a:rPr lang="en" sz="2000" b="1" noProof="0" dirty="0">
                <a:latin typeface="Sree Krushnadevaraya" pitchFamily="2" charset="0"/>
                <a:cs typeface="Sree Krushnadevaraya" pitchFamily="2" charset="0"/>
              </a:rPr>
              <a:t>:</a:t>
            </a:r>
          </a:p>
          <a:p>
            <a:pPr lvl="1">
              <a:spcBef>
                <a:spcPts val="600"/>
              </a:spcBef>
            </a:pPr>
            <a:r>
              <a:rPr lang="te-IN" sz="2000" b="1" dirty="0">
                <a:solidFill>
                  <a:srgbClr val="C53544"/>
                </a:solidFill>
                <a:latin typeface="Sree Krushnadevaraya" pitchFamily="2" charset="0"/>
                <a:cs typeface="Sree Krushnadevaraya" pitchFamily="2" charset="0"/>
              </a:rPr>
              <a:t>విభజనలు మరియు వివాదాలు</a:t>
            </a:r>
            <a:endParaRPr lang="en" sz="2000" b="1" noProof="0" dirty="0">
              <a:solidFill>
                <a:srgbClr val="C53544"/>
              </a:solidFill>
              <a:latin typeface="Sree Krushnadevaraya" pitchFamily="2" charset="0"/>
              <a:cs typeface="Sree Krushnadevaraya" pitchFamily="2" charset="0"/>
            </a:endParaRPr>
          </a:p>
          <a:p>
            <a:pPr>
              <a:spcBef>
                <a:spcPts val="1800"/>
              </a:spcBef>
            </a:pPr>
            <a:r>
              <a:rPr lang="te-IN" sz="2000" b="1" dirty="0">
                <a:latin typeface="Sree Krushnadevaraya" pitchFamily="2" charset="0"/>
                <a:cs typeface="Sree Krushnadevaraya" pitchFamily="2" charset="0"/>
              </a:rPr>
              <a:t>ఐక్యతను ఎలా కాపాడుకోవాలి</a:t>
            </a:r>
            <a:r>
              <a:rPr lang="en" sz="2000" b="1" noProof="0" dirty="0">
                <a:latin typeface="Sree Krushnadevaraya" pitchFamily="2" charset="0"/>
                <a:cs typeface="Sree Krushnadevaraya" pitchFamily="2" charset="0"/>
              </a:rPr>
              <a:t>:</a:t>
            </a:r>
          </a:p>
          <a:p>
            <a:pPr lvl="1">
              <a:spcBef>
                <a:spcPts val="600"/>
              </a:spcBef>
            </a:pPr>
            <a:r>
              <a:rPr lang="te-IN" sz="2000" b="1" dirty="0">
                <a:solidFill>
                  <a:srgbClr val="55A14E"/>
                </a:solidFill>
                <a:latin typeface="Sree Krushnadevaraya" pitchFamily="2" charset="0"/>
                <a:cs typeface="Sree Krushnadevaraya" pitchFamily="2" charset="0"/>
              </a:rPr>
              <a:t>యేసులో ఐక్యత</a:t>
            </a:r>
            <a:endParaRPr lang="en" sz="2000" b="1" noProof="0" dirty="0">
              <a:solidFill>
                <a:srgbClr val="55A14E"/>
              </a:solidFill>
              <a:latin typeface="Sree Krushnadevaraya" pitchFamily="2" charset="0"/>
              <a:cs typeface="Sree Krushnadevaraya" pitchFamily="2" charset="0"/>
            </a:endParaRPr>
          </a:p>
          <a:p>
            <a:pPr lvl="1">
              <a:spcBef>
                <a:spcPts val="600"/>
              </a:spcBef>
            </a:pPr>
            <a:r>
              <a:rPr lang="te-IN" sz="2000" b="1" dirty="0">
                <a:solidFill>
                  <a:srgbClr val="3080B9"/>
                </a:solidFill>
                <a:latin typeface="Sree Krushnadevaraya" pitchFamily="2" charset="0"/>
                <a:cs typeface="Sree Krushnadevaraya" pitchFamily="2" charset="0"/>
              </a:rPr>
              <a:t>జ్ఞానం మరియు పరిపక్వత</a:t>
            </a:r>
            <a:endParaRPr lang="en" sz="2000" b="1" noProof="0" dirty="0">
              <a:solidFill>
                <a:srgbClr val="3080B9"/>
              </a:solidFill>
              <a:latin typeface="Sree Krushnadevaraya" pitchFamily="2" charset="0"/>
              <a:cs typeface="Sree Krushnadevaraya" pitchFamily="2" charset="0"/>
            </a:endParaRPr>
          </a:p>
          <a:p>
            <a:pPr lvl="1">
              <a:spcBef>
                <a:spcPts val="600"/>
              </a:spcBef>
            </a:pPr>
            <a:r>
              <a:rPr lang="te-IN" sz="2000" b="1" dirty="0">
                <a:solidFill>
                  <a:srgbClr val="C57035"/>
                </a:solidFill>
                <a:latin typeface="Sree Krushnadevaraya" pitchFamily="2" charset="0"/>
                <a:cs typeface="Sree Krushnadevaraya" pitchFamily="2" charset="0"/>
              </a:rPr>
              <a:t>సేవ మరియు వినయం</a:t>
            </a:r>
            <a:endParaRPr lang="en" sz="2000" b="1" noProof="0" dirty="0">
              <a:solidFill>
                <a:srgbClr val="C57035"/>
              </a:solidFill>
              <a:latin typeface="Sree Krushnadevaraya" pitchFamily="2" charset="0"/>
              <a:cs typeface="Sree Krushnadevaraya" pitchFamily="2" charset="0"/>
            </a:endParaRPr>
          </a:p>
          <a:p>
            <a:pPr lvl="1">
              <a:spcBef>
                <a:spcPts val="600"/>
              </a:spcBef>
            </a:pPr>
            <a:r>
              <a:rPr lang="te-IN" sz="2000" b="1" dirty="0">
                <a:solidFill>
                  <a:srgbClr val="BD2DB8"/>
                </a:solidFill>
                <a:latin typeface="Sree Krushnadevaraya" pitchFamily="2" charset="0"/>
                <a:cs typeface="Sree Krushnadevaraya" pitchFamily="2" charset="0"/>
              </a:rPr>
              <a:t>నాయకుల పట్ల గౌరవం</a:t>
            </a:r>
            <a:endParaRPr lang="en" sz="2000" b="1" noProof="0" dirty="0">
              <a:solidFill>
                <a:srgbClr val="BD2DB8"/>
              </a:solidFill>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పౌలు కొరింథీయులకు చేసిన శుభాకాంక్షలు మరియు వారి ఆధ్యాత్మిక వృద్ధిని ప్రశంసించిన తరువాత, ఆ సంఘాన్ని ప్రభావితం చేసే మొదటి సమస్యను పౌలు ప్రస్తావించాడు: ఐక్యత లేకపోవడం.</a:t>
            </a:r>
            <a:endParaRPr lang="en" sz="2000" b="1" noProof="0" dirty="0">
              <a:latin typeface="Sree Krushnadevaraya" pitchFamily="2" charset="0"/>
              <a:cs typeface="Sree Krushnadevaraya" pitchFamily="2" charset="0"/>
            </a:endParaRPr>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598100"/>
            <a:ext cx="7019925"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మొదటి నుండి ఒక విషయం స్పష్టంగా ఉంది: చర్చిలో ఐక్యత మానవ ప్రయత్నం ద్వారా సాధించబడదు. యేసుపై దృష్టి పెట్టడం ద్వారా మాత్రమే మనం ఐక్యతను పొందగలము.</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327687"/>
            <a:ext cx="7019926"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పౌలు వ్రాసిన కొరింథీయులకు మరియు ఇతరులకు వ్రాసిన లేఖలలో, ఈ సమస్యను పరిష్కరించడానికి అతను మనకు ఎలా మార్గదర్శకాలను ఇస్తున్నాడో మనం చూస్తాము, ఇది నేటి చర్చిలను కూడా ప్రభావితం చేస్తుంది.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554545"/>
          </a:xfrm>
          <a:prstGeom prst="rect">
            <a:avLst/>
          </a:prstGeom>
          <a:noFill/>
        </p:spPr>
        <p:txBody>
          <a:bodyPr wrap="square">
            <a:spAutoFit/>
            <a:scene3d>
              <a:camera prst="orthographicFront"/>
              <a:lightRig rig="brightRoom" dir="t"/>
            </a:scene3d>
            <a:sp3d extrusionH="57150">
              <a:bevelT w="38100" h="38100" prst="slope"/>
            </a:sp3d>
          </a:bodyPr>
          <a:lstStyle/>
          <a:p>
            <a:pPr algn="ctr"/>
            <a:r>
              <a:rPr lang="te-IN" sz="8000" b="1"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Sree Krushnadevaraya" pitchFamily="2" charset="0"/>
                <a:cs typeface="Sree Krushnadevaraya" pitchFamily="2" charset="0"/>
              </a:rPr>
              <a:t>అనైక్యతకు కారణమయ్యే సమస్యలు</a:t>
            </a:r>
            <a:endParaRPr lang="en" sz="80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latin typeface="Sree Krushnadevaraya" pitchFamily="2" charset="0"/>
              <a:cs typeface="Sree Krushnadevaraya" pitchFamily="2" charset="0"/>
            </a:endParaRPr>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5436"/>
            <a:ext cx="12192000" cy="830997"/>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te-IN" sz="4800" b="1" dirty="0">
                <a:ln/>
                <a:solidFill>
                  <a:srgbClr val="FF0000"/>
                </a:solidFill>
                <a:latin typeface="Sree Krushnadevaraya" pitchFamily="2" charset="0"/>
                <a:cs typeface="Sree Krushnadevaraya" pitchFamily="2" charset="0"/>
              </a:rPr>
              <a:t>విభజనలు మరియు వివాదాలు</a:t>
            </a: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702224"/>
            <a:ext cx="12192000" cy="1015663"/>
          </a:xfrm>
          <a:prstGeom prst="rect">
            <a:avLst/>
          </a:prstGeom>
          <a:noFill/>
        </p:spPr>
        <p:txBody>
          <a:bodyPr wrap="square">
            <a:spAutoFit/>
          </a:bodyPr>
          <a:lstStyle/>
          <a:p>
            <a:pPr algn="ctr"/>
            <a:r>
              <a:rPr lang="en" sz="2000" b="1" noProof="0" dirty="0">
                <a:solidFill>
                  <a:srgbClr val="002060"/>
                </a:solidFill>
                <a:latin typeface="Sree Krushnadevaraya" pitchFamily="2" charset="0"/>
                <a:cs typeface="Sree Krushnadevaraya" pitchFamily="2" charset="0"/>
              </a:rPr>
              <a:t>“</a:t>
            </a:r>
            <a:r>
              <a:rPr lang="te-IN" sz="2000" b="1" dirty="0">
                <a:solidFill>
                  <a:srgbClr val="002060"/>
                </a:solidFill>
                <a:latin typeface="Sree Krushnadevaraya" pitchFamily="2" charset="0"/>
                <a:cs typeface="Sree Krushnadevaraya" pitchFamily="2" charset="0"/>
              </a:rPr>
              <a:t>సహోదరులారా, మీరందరు ఏకభావముతో మాటలాడవలెననియు, మీలో కక్షలు లేక, యేక మనస్సుతోను ఏకతాత్పర్యముతోను, మీరు సన్నద్ధులై యుండవలెననియు, మన ప్రభువైన యేసుక్రీస్తు పేరట మిమ్మును వేడుకొనుచున్నాను</a:t>
            </a:r>
            <a:r>
              <a:rPr lang="en" sz="2000" b="1" noProof="0" dirty="0">
                <a:solidFill>
                  <a:srgbClr val="002060"/>
                </a:solidFill>
                <a:latin typeface="Sree Krushnadevaraya" pitchFamily="2" charset="0"/>
                <a:cs typeface="Sree Krushnadevaraya" pitchFamily="2" charset="0"/>
              </a:rPr>
              <a:t>.” </a:t>
            </a:r>
          </a:p>
          <a:p>
            <a:pPr algn="ctr"/>
            <a:r>
              <a:rPr lang="en" sz="2000" b="1" noProof="0" dirty="0">
                <a:solidFill>
                  <a:srgbClr val="002060"/>
                </a:solidFill>
                <a:latin typeface="Sree Krushnadevaraya" pitchFamily="2" charset="0"/>
                <a:cs typeface="Sree Krushnadevaraya" pitchFamily="2" charset="0"/>
              </a:rPr>
              <a:t>(</a:t>
            </a:r>
            <a:r>
              <a:rPr lang="te-IN" sz="2000" b="1" dirty="0">
                <a:solidFill>
                  <a:srgbClr val="002060"/>
                </a:solidFill>
                <a:latin typeface="Sree Krushnadevaraya" pitchFamily="2" charset="0"/>
                <a:cs typeface="Sree Krushnadevaraya" pitchFamily="2" charset="0"/>
              </a:rPr>
              <a:t>1 కోరింథీయులకు 1:10</a:t>
            </a:r>
            <a:r>
              <a:rPr lang="en" sz="2000" b="1" noProof="0" dirty="0">
                <a:solidFill>
                  <a:srgbClr val="002060"/>
                </a:solidFill>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323827"/>
            <a:ext cx="5181600"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కొరింతు గుండా అనేకమంది నాయకులు వెళ్ళారు, ప్రతి విశ్వాసికీ తమకు ఇష్టమైన బోధకుడు (పౌలు, అపొల్లో, పేతురు...) ఒకరు ఉండేవారు. ఇది వారి మధ్య వివాదాలు తలెత్తే స్థాయికి చేరింది (1 కొరింథీయులకు 1:11).</a:t>
            </a:r>
            <a:endParaRPr lang="en" sz="2000" b="1" noProof="0"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246424"/>
            <a:ext cx="6018078"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క్రమేపి సంఘజీవితము దెబ్బతినెను (1 కొరింథీయులకు 3:3). వారి అనైక్యత ప్రభువు భోజనమును కూడ అపవిత్రపరచెను (1 కొరింథీయులకు 11:33). అంతేకాక, వారు ఒకరినొకరు న్యాయస్థానములకు తీసికొనిపోయిరి (1 కొరింథీయులకు 6:1).</a:t>
            </a:r>
            <a:endParaRPr lang="en" sz="2000" b="1" noProof="0" dirty="0">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461665"/>
          </a:xfrm>
          <a:prstGeom prst="rect">
            <a:avLst/>
          </a:prstGeom>
          <a:noFill/>
        </p:spPr>
        <p:txBody>
          <a:bodyPr wrap="square">
            <a:spAutoFit/>
          </a:bodyPr>
          <a:lstStyle/>
          <a:p>
            <a:pPr>
              <a:spcBef>
                <a:spcPts val="600"/>
              </a:spcBef>
            </a:pPr>
            <a:r>
              <a:rPr lang="te-IN" sz="2400" b="1" dirty="0">
                <a:latin typeface="Sree Krushnadevaraya" pitchFamily="2" charset="0"/>
                <a:cs typeface="Sree Krushnadevaraya" pitchFamily="2" charset="0"/>
              </a:rPr>
              <a:t>కొరింథు ​​సంఘంలో ఎలాంటి విభేదాలు ఉండేవి (1 కొరింథీయులకు 1:12)?</a:t>
            </a:r>
            <a:endParaRPr lang="en" sz="2400" b="1" noProof="0" dirty="0">
              <a:latin typeface="Sree Krushnadevaraya" pitchFamily="2" charset="0"/>
              <a:cs typeface="Sree Krushnadevaraya" pitchFamily="2" charset="0"/>
            </a:endParaRPr>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934123"/>
            <a:ext cx="5181600"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వారందరు ఒకే సువార్తను ప్రకటించుచున్నారనే విషయమును గ్రహింపక, ప్రాధాన్యతలేని విషయములపై దృష్టి కేంద్రీకరించిరి (1 కొరింథీయులకు 3:5-8).</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800767"/>
          </a:xfrm>
          <a:prstGeom prst="rect">
            <a:avLst/>
          </a:prstGeom>
          <a:noFill/>
        </p:spPr>
        <p:txBody>
          <a:bodyPr wrap="square">
            <a:spAutoFit/>
            <a:scene3d>
              <a:camera prst="orthographicFront"/>
              <a:lightRig rig="brightRoom" dir="t"/>
            </a:scene3d>
            <a:sp3d extrusionH="57150">
              <a:bevelT w="38100" h="38100" prst="slope"/>
            </a:sp3d>
          </a:bodyPr>
          <a:lstStyle/>
          <a:p>
            <a:pPr algn="ctr"/>
            <a:r>
              <a:rPr lang="te-IN" sz="8800" b="1"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Sree Krushnadevaraya" pitchFamily="2" charset="0"/>
                <a:cs typeface="Sree Krushnadevaraya" pitchFamily="2" charset="0"/>
              </a:rPr>
              <a:t>ఐక్యతను ఎలా కాపాడుకోవాలి</a:t>
            </a:r>
            <a:endParaRPr lang="en" sz="88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94596"/>
            <a:ext cx="7737987" cy="830997"/>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te-IN" sz="4800" b="1" dirty="0">
                <a:ln/>
                <a:solidFill>
                  <a:schemeClr val="accent3"/>
                </a:solidFill>
                <a:latin typeface="Sree Krushnadevaraya" pitchFamily="2" charset="0"/>
                <a:cs typeface="Sree Krushnadevaraya" pitchFamily="2" charset="0"/>
              </a:rPr>
              <a:t>యేసులో ఐక్యత</a:t>
            </a: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830997"/>
          </a:xfrm>
          <a:prstGeom prst="rect">
            <a:avLst/>
          </a:prstGeom>
          <a:noFill/>
        </p:spPr>
        <p:txBody>
          <a:bodyPr wrap="square">
            <a:spAutoFit/>
          </a:bodyPr>
          <a:lstStyle/>
          <a:p>
            <a:pPr algn="ctr"/>
            <a:r>
              <a:rPr lang="en" sz="2400" b="1" noProof="0" dirty="0">
                <a:solidFill>
                  <a:srgbClr val="FFFF66"/>
                </a:solidFill>
                <a:effectLst>
                  <a:glow rad="127000">
                    <a:schemeClr val="accent6">
                      <a:lumMod val="50000"/>
                    </a:schemeClr>
                  </a:glow>
                </a:effectLst>
                <a:latin typeface="Sree Krushnadevaraya" pitchFamily="2" charset="0"/>
                <a:cs typeface="Sree Krushnadevaraya" pitchFamily="2" charset="0"/>
              </a:rPr>
              <a:t>“</a:t>
            </a:r>
            <a:r>
              <a:rPr lang="te-IN" sz="2400" b="1" dirty="0">
                <a:solidFill>
                  <a:srgbClr val="FFFF66"/>
                </a:solidFill>
                <a:effectLst>
                  <a:glow rad="127000">
                    <a:schemeClr val="accent6">
                      <a:lumMod val="50000"/>
                    </a:schemeClr>
                  </a:glow>
                </a:effectLst>
                <a:latin typeface="Sree Krushnadevaraya" pitchFamily="2" charset="0"/>
                <a:cs typeface="Sree Krushnadevaraya" pitchFamily="2" charset="0"/>
              </a:rPr>
              <a:t>మన ప్రభువైన యేసుక్రీస్తు అను తన కుమారుని సహవాసమునకు మిమ్మును పిలిచిన దేవుడు నమ్మతగినవాడు.</a:t>
            </a:r>
            <a:r>
              <a:rPr lang="en" sz="2400" b="1" noProof="0" dirty="0">
                <a:solidFill>
                  <a:srgbClr val="FFFF66"/>
                </a:solidFill>
                <a:effectLst>
                  <a:glow rad="127000">
                    <a:schemeClr val="accent6">
                      <a:lumMod val="50000"/>
                    </a:schemeClr>
                  </a:glow>
                </a:effectLst>
                <a:latin typeface="Sree Krushnadevaraya" pitchFamily="2" charset="0"/>
                <a:cs typeface="Sree Krushnadevaraya" pitchFamily="2" charset="0"/>
              </a:rPr>
              <a:t>” </a:t>
            </a:r>
            <a:r>
              <a:rPr lang="en" b="1" noProof="0" dirty="0">
                <a:solidFill>
                  <a:srgbClr val="FFFF66"/>
                </a:solidFill>
                <a:effectLst>
                  <a:glow rad="127000">
                    <a:schemeClr val="accent6">
                      <a:lumMod val="50000"/>
                    </a:schemeClr>
                  </a:glow>
                </a:effectLst>
                <a:latin typeface="Sree Krushnadevaraya" pitchFamily="2" charset="0"/>
                <a:cs typeface="Sree Krushnadevaraya" pitchFamily="2" charset="0"/>
              </a:rPr>
              <a:t>(</a:t>
            </a:r>
            <a:r>
              <a:rPr lang="te-IN" b="1" dirty="0">
                <a:solidFill>
                  <a:srgbClr val="FFFF66"/>
                </a:solidFill>
                <a:effectLst>
                  <a:glow rad="127000">
                    <a:schemeClr val="accent6">
                      <a:lumMod val="50000"/>
                    </a:schemeClr>
                  </a:glow>
                </a:effectLst>
                <a:latin typeface="Sree Krushnadevaraya" pitchFamily="2" charset="0"/>
                <a:cs typeface="Sree Krushnadevaraya" pitchFamily="2" charset="0"/>
              </a:rPr>
              <a:t>1 కోరింథీయులకు 1:9</a:t>
            </a:r>
            <a:r>
              <a:rPr lang="en" b="1" noProof="0" dirty="0">
                <a:solidFill>
                  <a:srgbClr val="FFFF66"/>
                </a:solidFill>
                <a:effectLst>
                  <a:glow rad="127000">
                    <a:schemeClr val="accent6">
                      <a:lumMod val="50000"/>
                    </a:schemeClr>
                  </a:glow>
                </a:effectLst>
                <a:latin typeface="Sree Krushnadevaraya" pitchFamily="2" charset="0"/>
                <a:cs typeface="Sree Krushnadevaraya" pitchFamily="2" charset="0"/>
              </a:rPr>
              <a:t>)</a:t>
            </a:r>
            <a:endParaRPr lang="en" sz="2400" b="1" noProof="0" dirty="0">
              <a:solidFill>
                <a:srgbClr val="FFFF66"/>
              </a:solidFill>
              <a:effectLst>
                <a:glow rad="127000">
                  <a:schemeClr val="accent6">
                    <a:lumMod val="50000"/>
                  </a:schemeClr>
                </a:glo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587643"/>
            <a:ext cx="7357603"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"క్రీస్తు విభాగింపబడెనా? పౌలు మీకొరకు సిలువవేయబడెనా? లేక పౌలు నామమున మీరు బాప్తిస్మము పొందితిరా?" (1 కొరింథీయులకు 1:13). ఈ ప్రశ్నల ద్వారా పౌలు వారిని ఆలోచింపజేయుచున్నాడు</a:t>
            </a:r>
            <a:endParaRPr lang="en" sz="2000" b="1" noProof="0"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స్వార్థమునకు మరణించి, క్రీస్తు కొరకు జీవించినప్పుడే సంఘములో నిజమైన ఏకత్వము నెలకొనును</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353832"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చిన్నచిన్న అభిప్రాయ భేదములు, ఒక్కొక్కరికి దేవుడు అనుగ్రహించిన భిన్నమైన వరములు—అన్నియు క్రీస్తునందు కేంద్రీకృతమైతే అనైక్యతను కాదు, ఏకత్వమును కలుగజేయును (1 కొరింథీయులకు 12:12-13, 25, 27).</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811215"/>
            <a:ext cx="7353832"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అయితే క్రీస్తునందలి ఏకత్వము అనగా అందరూ ఒకే విధముగా ఆలోచించుట గాని, ఒకే విధముగా ప్రవర్తించుట గాని కాదు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699429"/>
            <a:ext cx="7357603"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యేసు క్రీస్తును ప్రభువుగా అంగీకరించినప్పుడే నిజమైన ఏకత్వము కలుగును. ఏ వ్యక్తి అభిప్రాయములను గాని, సిద్ధాంతములను గాని అనుసరించుటవలన గాని, వర్గములను ఏర్పరచుకొనుటవలన గాని ఏకత్వము కలుగదు</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126173"/>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400" b="1" spc="600" dirty="0">
                <a:ln/>
                <a:solidFill>
                  <a:srgbClr val="864300"/>
                </a:solidFill>
                <a:effectLst>
                  <a:outerShdw blurRad="60007" dist="200025" dir="15000000" sy="30000" kx="-1800000" algn="bl" rotWithShape="0">
                    <a:prstClr val="black">
                      <a:alpha val="32000"/>
                    </a:prstClr>
                  </a:outerShdw>
                </a:effectLst>
                <a:latin typeface="Sree Krushnadevaraya" pitchFamily="2" charset="0"/>
                <a:cs typeface="Sree Krushnadevaraya" pitchFamily="2" charset="0"/>
              </a:rPr>
              <a:t>జ్ఞానం మరియు పరిపక్వత</a:t>
            </a: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695239"/>
            <a:ext cx="10810875"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noProof="0" dirty="0">
                <a:solidFill>
                  <a:schemeClr val="accent3">
                    <a:lumMod val="75000"/>
                  </a:schemeClr>
                </a:solidFill>
                <a:latin typeface="Sree Krushnadevaraya" pitchFamily="2" charset="0"/>
                <a:cs typeface="Sree Krushnadevaraya" pitchFamily="2" charset="0"/>
              </a:rPr>
              <a:t>“</a:t>
            </a:r>
            <a:r>
              <a:rPr lang="te-IN" sz="2000" b="1" dirty="0">
                <a:solidFill>
                  <a:schemeClr val="accent3">
                    <a:lumMod val="75000"/>
                  </a:schemeClr>
                </a:solidFill>
                <a:latin typeface="Sree Krushnadevaraya" pitchFamily="2" charset="0"/>
                <a:cs typeface="Sree Krushnadevaraya" pitchFamily="2" charset="0"/>
              </a:rPr>
              <a:t>సహోదరులారా, ఆత్మసంబంధులైన మనుష్యులతో మాటలాడినట్లు నేను మీతో మాటలాడలేకపోతిని. శరీర సంబంధులైన మనుష్యులే అనియు, క్రీస్తునందు పసిబిడ్డలే అనియు, మీతో మాటలాడవలసి వచ్చెను.</a:t>
            </a:r>
            <a:r>
              <a:rPr lang="en" sz="2000" b="1" noProof="0" dirty="0">
                <a:solidFill>
                  <a:schemeClr val="accent3">
                    <a:lumMod val="75000"/>
                  </a:schemeClr>
                </a:solidFill>
                <a:latin typeface="Sree Krushnadevaraya" pitchFamily="2" charset="0"/>
                <a:cs typeface="Sree Krushnadevaraya" pitchFamily="2" charset="0"/>
              </a:rPr>
              <a:t>” (</a:t>
            </a:r>
            <a:r>
              <a:rPr lang="te-IN" sz="2000" b="1" dirty="0">
                <a:solidFill>
                  <a:schemeClr val="accent3">
                    <a:lumMod val="75000"/>
                  </a:schemeClr>
                </a:solidFill>
                <a:latin typeface="Sree Krushnadevaraya" pitchFamily="2" charset="0"/>
                <a:cs typeface="Sree Krushnadevaraya" pitchFamily="2" charset="0"/>
              </a:rPr>
              <a:t>1 కోరింథీయులకు 3:1</a:t>
            </a:r>
            <a:r>
              <a:rPr lang="en" sz="2000" b="1" noProof="0" dirty="0">
                <a:solidFill>
                  <a:schemeClr val="accent3">
                    <a:lumMod val="75000"/>
                  </a:schemeClr>
                </a:solidFill>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846490"/>
            <a:ext cx="3295342"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పౌలు అపరిపక్వులైన విశ్వాసులను "క్రీస్తునందలి శిశువులు," "శారీరకులు" అని సంబోధించెను (1 కొరింథీయులకు 3:1)</a:t>
            </a:r>
            <a:endParaRPr lang="en" sz="2000" b="1" noProof="0"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2210012181"/>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155530572"/>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415801"/>
            <a:ext cx="3295342" cy="2862322"/>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ఇతరులను పక్కనపెట్టి కొందరు నాయకులకు అధిక ప్రాముఖ్యత ఇచ్చినప్పుడు, సంఘంలో విభజన తెచ్చే వర్గాలు ఏర్పడతాయి. ఇది అపరిపక్వతకు నిదర్శనం. అందుకే, క్రీస్తునందు పరిపక్వతను సాధించవలసిందిగా పౌలు మనల్ని ఆహ్వానిస్తున్నాడు (1 కొరింథీయులకు 2:6)</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609</TotalTime>
  <Words>906</Words>
  <Application>Microsoft Office PowerPoint</Application>
  <PresentationFormat>Panorámica</PresentationFormat>
  <Paragraphs>64</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Gidugu</vt:lpstr>
      <vt:lpstr>Arial</vt:lpstr>
      <vt:lpstr>Aptos Display</vt:lpstr>
      <vt:lpstr>Sree Krushnadevaraya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Samraj K</dc:creator>
  <cp:lastModifiedBy>Sergio</cp:lastModifiedBy>
  <cp:revision>77</cp:revision>
  <dcterms:created xsi:type="dcterms:W3CDTF">2026-06-06T16:57:43Z</dcterms:created>
  <dcterms:modified xsi:type="dcterms:W3CDTF">2026-07-11T12:30:37Z</dcterms:modified>
</cp:coreProperties>
</file>