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1" r:id="rId3"/>
    <p:sldId id="256" r:id="rId4"/>
    <p:sldId id="261" r:id="rId5"/>
    <p:sldId id="279" r:id="rId6"/>
    <p:sldId id="259" r:id="rId7"/>
    <p:sldId id="260" r:id="rId8"/>
    <p:sldId id="280" r:id="rId9"/>
    <p:sldId id="278" r:id="rId10"/>
    <p:sldId id="269" r:id="rId11"/>
    <p:sldId id="262" r:id="rId12"/>
    <p:sldId id="263" r:id="rId13"/>
    <p:sldId id="264" r:id="rId14"/>
    <p:sldId id="268" r:id="rId15"/>
  </p:sldIdLst>
  <p:sldSz cx="12192000" cy="6858000"/>
  <p:notesSz cx="6858000" cy="9144000"/>
  <p:embeddedFontLst>
    <p:embeddedFont>
      <p:font typeface="Gidugu" panose="020B0604020202020204" charset="0"/>
      <p:regular r:id="rId17"/>
    </p:embeddedFont>
    <p:embeddedFont>
      <p:font typeface="Sree Krushnadevaraya" panose="02000600000000000000" pitchFamily="2" charset="0"/>
      <p:regular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0" d="100"/>
          <a:sy n="30" d="100"/>
        </p:scale>
        <p:origin x="78" y="13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tIns="324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క్రైస్తవ</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సంఘంలో పాపము</a:t>
          </a:r>
          <a:endParaRPr lang="en-I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45F4F9-00A2-4E55-9687-FFC6647CFBF5}" type="parTrans" cxnId="{6BD4AC90-3D68-46F6-8EC9-29A690E6EDB5}">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C12323D-719B-4817-9266-27EC8FCB0062}" type="sibTrans" cxnId="{6BD4AC90-3D68-46F6-8EC9-29A690E6EDB5}">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7F91860-9BC6-4796-AF53-DD604ECD3268}">
      <dgm:prSet custT="1"/>
      <dgm:spPr>
        <a:solidFill>
          <a:schemeClr val="accent2"/>
        </a:solidFill>
      </dgm:spPr>
      <dgm:t>
        <a:bodyPr tIns="252000"/>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అంగీకరించబడిన పాపం</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20E4CA2-0CFA-49BD-B1CB-F48AB66C05E9}" type="parTrans" cxnId="{371D8289-9F6E-4A62-A5A6-14BFF255813E}">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616882E-B946-43DB-9C56-FCC7B587FD81}" type="sibTrans" cxnId="{371D8289-9F6E-4A62-A5A6-14BFF255813E}">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5631411-8B09-4431-B32D-A6FB28406E88}">
      <dgm:prSet custT="1"/>
      <dgm:spPr>
        <a:solidFill>
          <a:schemeClr val="accent5"/>
        </a:solidFill>
      </dgm:spPr>
      <dgm:t>
        <a:bodyPr tIns="360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పాప నిర్మూలన</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3C49E21-873B-4EE6-9166-D7BF43DA4904}" type="parTrans" cxnId="{83FD60D3-19AB-4062-9297-F8901196FBE1}">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11AD70B-3CB9-4795-BD9E-2B67E1B0352D}" type="sibTrans" cxnId="{83FD60D3-19AB-4062-9297-F8901196FBE1}">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2B5CBA6-5FE0-42B8-A277-DB22D09D4AA3}">
      <dgm:prSet custT="1"/>
      <dgm:spPr>
        <a:solidFill>
          <a:srgbClr val="E61992"/>
        </a:solidFill>
      </dgm:spPr>
      <dgm:t>
        <a:bodyPr tIns="216000" anchor="t"/>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అంతర్గత సమస్యలను పరిష్కరించడం</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D62661F-DE59-41D3-A56A-E9844CADAB06}" type="parTrans" cxnId="{92748D10-7E6B-49A9-A361-F69A23D31B38}">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16A4E7A-CF5F-472C-8972-5518B4C41170}" type="sibTrans" cxnId="{92748D10-7E6B-49A9-A361-F69A23D31B38}">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26C4CF9-EE0F-46E3-8015-20160389F3E4}">
      <dgm:prSet custT="1"/>
      <dgm:spPr>
        <a:solidFill>
          <a:schemeClr val="tx1"/>
        </a:solidFill>
      </dgm:spPr>
      <dgm:t>
        <a:bodyPr tIns="324000" bIns="576000" anchor="t"/>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సంఘంలో</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పాపానికి దూరంగా ఉండటం ఎలా?</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 </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80662761-C039-4074-BA1D-34F82BECFBF0}" type="parTrans" cxnId="{3A03669A-B1FE-45C3-887C-B709E934D7D4}">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B8F71D6-3E9B-4218-87B5-1DA445E9A5E2}" type="sibTrans" cxnId="{3A03669A-B1FE-45C3-887C-B709E934D7D4}">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BA18CDE-CD5F-4EE3-BA73-EDB47A45109B}">
      <dgm:prSet custT="1"/>
      <dgm:spPr>
        <a:solidFill>
          <a:schemeClr val="accent4">
            <a:lumMod val="75000"/>
          </a:schemeClr>
        </a:solidFill>
      </dgm:spPr>
      <dgm:t>
        <a:bodyPr tIns="360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పరిశుద్ధాత్మ ఆలయాలు</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E0656C4-4730-412F-8FB8-3CB54A0B67AB}" type="parTrans" cxnId="{883E1E39-1A7D-41AB-9528-5BFAEFFB990D}">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E4D1246-92D0-41F6-AF0C-78CC6D6E0D7D}" type="sibTrans" cxnId="{883E1E39-1A7D-41AB-9528-5BFAEFFB990D}">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3776592-3A37-4E9D-A419-1E642B0F8DF2}">
      <dgm:prSet custT="1"/>
      <dgm:spPr>
        <a:solidFill>
          <a:schemeClr val="accent1"/>
        </a:solidFill>
      </dgm:spPr>
      <dgm:t>
        <a:bodyPr tIns="324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చట్టబద్ధమైన లైంగికత</a:t>
          </a:r>
          <a:endParaRPr lang="es-ES" sz="20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CF77BF0-394C-44B2-A636-705FFA3C7CD1}" type="parTrans" cxnId="{313B9DFA-0D3C-45ED-9418-BCA105DACE5C}">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32D6E8C-4C33-4643-9E5D-773B07C51588}" type="sibTrans" cxnId="{313B9DFA-0D3C-45ED-9418-BCA105DACE5C}">
      <dgm:prSet/>
      <dgm:spPr/>
      <dgm:t>
        <a:bodyPr/>
        <a:lstStyle/>
        <a:p>
          <a:pPr>
            <a:lnSpc>
              <a:spcPct val="50000"/>
            </a:lnSpc>
          </a:pPr>
          <a:endParaRPr lang="es-ES" sz="200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97"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custLinFactNeighborX="43868" custLinFactNeighborY="2443">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te-IN" sz="2000" b="1" dirty="0">
              <a:effectLst>
                <a:outerShdw blurRad="38100" dist="38100" dir="2700000" algn="tl">
                  <a:srgbClr val="000000"/>
                </a:outerShdw>
              </a:effectLst>
              <a:latin typeface="Sree Krushnadevaraya" pitchFamily="2" charset="0"/>
              <a:cs typeface="Sree Krushnadevaraya" pitchFamily="2" charset="0"/>
            </a:rPr>
            <a:t>వ్యక్తి యొక్క అపరాధాన్ని నిర్ణయించే లేదా నిర్ణయించని తీర్పునిచ్చేందుకు (1 కొరి. 5:3)</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5B61707F-8D34-4064-A4A8-BF585B05653E}">
      <dgm:prSet custT="1"/>
      <dgm:spPr>
        <a:solidFill>
          <a:schemeClr val="accent4">
            <a:lumMod val="50000"/>
          </a:schemeClr>
        </a:solidFill>
      </dgm:spPr>
      <dgm:t>
        <a:bodyPr tIns="288000" anchor="t"/>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తన పాపాన్ని విడిచిపెట్టడానికి ఇష్టపడకుండా, సంఘంలో సభ్యునిగా పరిగణించబడాలని పట్టుబట్టినంత కాలం, పాపితో సహవాసం చేయవద్దు లేదా అతనితో భోజనం చేయవద్దు (1 కొరిం. 5:11)</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Sree Krushnadevaraya" pitchFamily="2" charset="0"/>
            <a:ea typeface="+mn-ea"/>
            <a:cs typeface="Sree Krushnadevaraya" pitchFamily="2" charset="0"/>
          </a:endParaRPr>
        </a:p>
      </dgm:t>
    </dgm:pt>
    <dgm:pt modelId="{257F8E7A-CAA5-4DCB-9438-E8C4AAEDC3BA}">
      <dgm:prSet custT="1"/>
      <dgm:spPr>
        <a:solidFill>
          <a:schemeClr val="accent3">
            <a:lumMod val="75000"/>
          </a:schemeClr>
        </a:solidFill>
      </dgm:spPr>
      <dgm:t>
        <a:bodyPr tIns="144000" anchor="t"/>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పాపిని బహిష్కరించడానికి మరియు అతనిని "సాతానుకు" అప్పగించడానికి, ఈ పాపాన్ని ఆదరించడం ద్వారా, అతను స్వచ్ఛందంగా తనను తాను సాతాను కాడి కింద ఉంచుకోవాలని ఎంచుకున్నాడు (1 కొరి. 5:2</a:t>
          </a:r>
          <a:r>
            <a:rPr lang="en-IN" sz="2000" b="1" dirty="0">
              <a:effectLst>
                <a:outerShdw blurRad="38100" dist="38100" dir="2700000" algn="tl">
                  <a:srgbClr val="000000"/>
                </a:outerShdw>
              </a:effectLst>
              <a:latin typeface="Sree Krushnadevaraya" pitchFamily="2" charset="0"/>
              <a:cs typeface="Sree Krushnadevaraya" pitchFamily="2" charset="0"/>
            </a:rPr>
            <a:t>, 5, 13)</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latin typeface="Sree Krushnadevaraya" pitchFamily="2" charset="0"/>
            <a:cs typeface="Sree Krushnadevaraya" pitchFamily="2" charset="0"/>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8241"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24000" rIns="38100" bIns="254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క్రైస్తవ</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సంఘంలో పాపము</a:t>
          </a:r>
          <a:endParaRPr lang="en-I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5430"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25200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అంగీకరించబడిన పాపం</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60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పాప నిర్మూలన</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216000" rIns="142240" bIns="142240" numCol="1" spcCol="1270" anchor="t"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అంతర్గత సమస్యలను పరిష్కరించడం</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24000" rIns="38100" bIns="576000" numCol="1" spcCol="1270" anchor="t"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సంఘంలో</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పాపానికి దూరంగా ఉండటం ఎలా?</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 </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3801" y="698984"/>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60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పరిశుద్ధాత్మ ఆలయాలు</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50737" y="735920"/>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324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చట్టబద్ధమైన లైంగికత</a:t>
          </a:r>
          <a:endParaRPr lang="es-ES" sz="20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latin typeface="Sree Krushnadevaraya" pitchFamily="2" charset="0"/>
            <a:cs typeface="Sree Krushnadevaraya" pitchFamily="2" charset="0"/>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వ్యక్తి యొక్క అపరాధాన్ని నిర్ణయించే లేదా నిర్ణయించని తీర్పునిచ్చేందుకు (1 కొరి. 5:3)</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Sree Krushnadevaraya" pitchFamily="2" charset="0"/>
            <a:ea typeface="+mn-ea"/>
            <a:cs typeface="Sree Krushnadevaraya" pitchFamily="2" charset="0"/>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288000" rIns="142240" bIns="142240" numCol="1" spcCol="1270" anchor="t"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తన పాపాన్ని విడిచిపెట్టడానికి ఇష్టపడకుండా, సంఘంలో సభ్యునిగా పరిగణించబడాలని పట్టుబట్టినంత కాలం, పాపితో సహవాసం చేయవద్దు లేదా అతనితో భోజనం చేయవద్దు (1 కొరిం. 5:11)</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4000" rIns="142240" bIns="142240" numCol="1" spcCol="1270" anchor="t"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పాపిని బహిష్కరించడానికి మరియు అతనిని "సాతానుకు" అప్పగించడానికి, ఈ పాపాన్ని ఆదరించడం ద్వారా, అతను స్వచ్ఛందంగా తనను తాను సాతాను కాడి కింద ఉంచుకోవాలని ఎంచుకున్నాడు (1 కొరి. 5:2</a:t>
          </a:r>
          <a:r>
            <a:rPr lang="en-IN" sz="2000" b="1" kern="1200" dirty="0">
              <a:effectLst>
                <a:outerShdw blurRad="38100" dist="38100" dir="2700000" algn="tl">
                  <a:srgbClr val="000000"/>
                </a:outerShdw>
              </a:effectLst>
              <a:latin typeface="Sree Krushnadevaraya" pitchFamily="2" charset="0"/>
              <a:cs typeface="Sree Krushnadevaraya" pitchFamily="2" charset="0"/>
            </a:rPr>
            <a:t>, 5, 13)</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2772F-B0DC-43EF-9D93-C971797ADC50}" type="datetimeFigureOut">
              <a:rPr lang="en-IN" smtClean="0"/>
              <a:t>18-07-2026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84453-41B9-440B-A91C-74F4F2D2FCD5}" type="slidenum">
              <a:rPr lang="en-IN" smtClean="0"/>
              <a:t>‹Nº›</a:t>
            </a:fld>
            <a:endParaRPr lang="en-IN"/>
          </a:p>
        </p:txBody>
      </p:sp>
    </p:spTree>
    <p:extLst>
      <p:ext uri="{BB962C8B-B14F-4D97-AF65-F5344CB8AC3E}">
        <p14:creationId xmlns:p14="http://schemas.microsoft.com/office/powerpoint/2010/main" val="92488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D684453-41B9-440B-A91C-74F4F2D2FCD5}" type="slidenum">
              <a:rPr lang="en-IN" smtClean="0"/>
              <a:t>3</a:t>
            </a:fld>
            <a:endParaRPr lang="en-IN"/>
          </a:p>
        </p:txBody>
      </p:sp>
    </p:spTree>
    <p:extLst>
      <p:ext uri="{BB962C8B-B14F-4D97-AF65-F5344CB8AC3E}">
        <p14:creationId xmlns:p14="http://schemas.microsoft.com/office/powerpoint/2010/main" val="262460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18/07/2026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18/07/2026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18/07/2026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6.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12"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7.jpeg"/><Relationship Id="rId5" Type="http://schemas.openxmlformats.org/officeDocument/2006/relationships/diagramLayout" Target="../diagrams/layout2.xml"/><Relationship Id="rId10" Type="http://schemas.openxmlformats.org/officeDocument/2006/relationships/image" Target="../media/image16.png"/><Relationship Id="rId4" Type="http://schemas.openxmlformats.org/officeDocument/2006/relationships/diagramData" Target="../diagrams/data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te-IN" sz="48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పెద్దల సబ్బాతుబడి పాఠములు కొరింథీయులకు వ్రాసిన 1, 2 పత్రికలు</a:t>
            </a:r>
            <a:endParaRPr lang="en-IN" sz="48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4 “</a:t>
            </a:r>
            <a:r>
              <a:rPr lang="te-IN"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క్రైస్తవ సంఘంలో పాపము</a:t>
            </a:r>
            <a:r>
              <a:rPr lang="en-US"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a:t>
            </a:r>
            <a:r>
              <a:rPr lang="te-IN"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జూలై  | ఆగస్టు | సెప్టెంబర్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49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824945"/>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te-IN" dirty="0">
                <a:pattFill prst="narHorz">
                  <a:fgClr>
                    <a:srgbClr val="FFFF00"/>
                  </a:fgClr>
                  <a:bgClr>
                    <a:schemeClr val="accent6">
                      <a:lumMod val="20000"/>
                      <a:lumOff val="80000"/>
                    </a:schemeClr>
                  </a:bgClr>
                </a:pattFill>
                <a:effectLst>
                  <a:innerShdw blurRad="177800">
                    <a:schemeClr val="accent6">
                      <a:lumMod val="50000"/>
                    </a:schemeClr>
                  </a:innerShdw>
                </a:effectLst>
                <a:latin typeface="Sree Krushnadevaraya" pitchFamily="2" charset="0"/>
                <a:cs typeface="Sree Krushnadevaraya" pitchFamily="2" charset="0"/>
              </a:rPr>
              <a:t>సంఘంలో</a:t>
            </a:r>
            <a:r>
              <a:rPr lang="en-US" dirty="0">
                <a:pattFill prst="narHorz">
                  <a:fgClr>
                    <a:srgbClr val="FFFF00"/>
                  </a:fgClr>
                  <a:bgClr>
                    <a:schemeClr val="accent6">
                      <a:lumMod val="20000"/>
                      <a:lumOff val="80000"/>
                    </a:schemeClr>
                  </a:bgClr>
                </a:pattFill>
                <a:effectLst>
                  <a:innerShdw blurRad="177800">
                    <a:schemeClr val="accent6">
                      <a:lumMod val="50000"/>
                    </a:schemeClr>
                  </a:innerShdw>
                </a:effectLst>
                <a:latin typeface="Sree Krushnadevaraya" pitchFamily="2" charset="0"/>
                <a:cs typeface="Sree Krushnadevaraya" pitchFamily="2" charset="0"/>
              </a:rPr>
              <a:t> </a:t>
            </a:r>
            <a:r>
              <a:rPr lang="te-IN" dirty="0">
                <a:pattFill prst="narHorz">
                  <a:fgClr>
                    <a:srgbClr val="FFFF00"/>
                  </a:fgClr>
                  <a:bgClr>
                    <a:schemeClr val="accent6">
                      <a:lumMod val="20000"/>
                      <a:lumOff val="80000"/>
                    </a:schemeClr>
                  </a:bgClr>
                </a:pattFill>
                <a:effectLst>
                  <a:innerShdw blurRad="177800">
                    <a:schemeClr val="accent6">
                      <a:lumMod val="50000"/>
                    </a:schemeClr>
                  </a:innerShdw>
                </a:effectLst>
                <a:latin typeface="Sree Krushnadevaraya" pitchFamily="2" charset="0"/>
                <a:cs typeface="Sree Krushnadevaraya" pitchFamily="2" charset="0"/>
              </a:rPr>
              <a:t>పాపం చేయకుండా ఎలా ఉండాలి</a:t>
            </a:r>
            <a:endParaRPr lang="en" dirty="0">
              <a:pattFill prst="narHorz">
                <a:fgClr>
                  <a:srgbClr val="FFFF00"/>
                </a:fgClr>
                <a:bgClr>
                  <a:schemeClr val="accent6">
                    <a:lumMod val="20000"/>
                    <a:lumOff val="80000"/>
                  </a:schemeClr>
                </a:bgClr>
              </a:pattFill>
              <a:effectLst>
                <a:innerShdw blurRad="177800">
                  <a:schemeClr val="accent6">
                    <a:lumMod val="50000"/>
                  </a:schemeClr>
                </a:inn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te-IN" sz="4000" b="1" dirty="0">
                <a:ln w="22225">
                  <a:solidFill>
                    <a:srgbClr val="826000"/>
                  </a:solidFill>
                  <a:prstDash val="solid"/>
                </a:ln>
                <a:solidFill>
                  <a:srgbClr val="CC9900"/>
                </a:solidFill>
                <a:latin typeface="Sree Krushnadevaraya" pitchFamily="2" charset="0"/>
                <a:cs typeface="Sree Krushnadevaraya" pitchFamily="2" charset="0"/>
              </a:rPr>
              <a:t>పరిశుద్ధాత్మ ఆలయాలు</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1015663"/>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1">
                    <a:lumMod val="75000"/>
                  </a:schemeClr>
                </a:solidFill>
                <a:latin typeface="Sree Krushnadevaraya" pitchFamily="2" charset="0"/>
                <a:cs typeface="Sree Krushnadevaraya" pitchFamily="2" charset="0"/>
              </a:rPr>
              <a:t>“</a:t>
            </a:r>
            <a:r>
              <a:rPr lang="te-IN" sz="2000" b="1" dirty="0">
                <a:solidFill>
                  <a:schemeClr val="accent1">
                    <a:lumMod val="75000"/>
                  </a:schemeClr>
                </a:solidFill>
                <a:latin typeface="Sree Krushnadevaraya" pitchFamily="2" charset="0"/>
                <a:cs typeface="Sree Krushnadevaraya" pitchFamily="2" charset="0"/>
              </a:rPr>
              <a:t>మీ దేహము దేవునివలన మీకు అనుగ్రహింపబడి, మీలోనున్న పరిశుద్ధాత్మకు ఆలయమైయున్నదని మీరెరుగరా? మీరు మీ సొత్తు కారు,</a:t>
            </a:r>
            <a:r>
              <a:rPr lang="en" sz="2000" b="1" dirty="0">
                <a:solidFill>
                  <a:schemeClr val="accent1">
                    <a:lumMod val="75000"/>
                  </a:schemeClr>
                </a:solidFill>
                <a:latin typeface="Sree Krushnadevaraya" pitchFamily="2" charset="0"/>
                <a:cs typeface="Sree Krushnadevaraya" pitchFamily="2" charset="0"/>
              </a:rPr>
              <a:t>”</a:t>
            </a:r>
          </a:p>
          <a:p>
            <a:pPr algn="ctr"/>
            <a:r>
              <a:rPr lang="en" sz="2000" b="1" dirty="0">
                <a:solidFill>
                  <a:schemeClr val="accent1">
                    <a:lumMod val="75000"/>
                  </a:schemeClr>
                </a:solidFill>
                <a:latin typeface="Sree Krushnadevaraya" pitchFamily="2" charset="0"/>
                <a:cs typeface="Sree Krushnadevaraya" pitchFamily="2" charset="0"/>
              </a:rPr>
              <a:t>(</a:t>
            </a:r>
            <a:r>
              <a:rPr lang="te-IN" sz="2000" b="1" dirty="0">
                <a:solidFill>
                  <a:schemeClr val="accent1">
                    <a:lumMod val="75000"/>
                  </a:schemeClr>
                </a:solidFill>
                <a:latin typeface="Sree Krushnadevaraya" pitchFamily="2" charset="0"/>
                <a:cs typeface="Sree Krushnadevaraya" pitchFamily="2" charset="0"/>
              </a:rPr>
              <a:t>1 కోరింథీయులకు 6:19</a:t>
            </a:r>
            <a:r>
              <a:rPr lang="en" sz="2000" b="1" dirty="0">
                <a:solidFill>
                  <a:schemeClr val="accent1">
                    <a:lumMod val="75000"/>
                  </a:schemeClr>
                </a:solidFill>
                <a:latin typeface="Sree Krushnadevaraya" pitchFamily="2" charset="0"/>
                <a:cs typeface="Sree Krushnadevaraya" pitchFamily="2" charset="0"/>
              </a:rPr>
              <a:t>)</a:t>
            </a:r>
            <a:endParaRPr lang="es-ES" sz="2000" b="1" dirty="0">
              <a:solidFill>
                <a:schemeClr val="accent1">
                  <a:lumMod val="75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628657"/>
            <a:ext cx="8071888"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న్యాయవాదుల సమస్యను ప్రస్తావించిన తరువాత, పౌలు ప్రధాన అంశానికి తిరిగి వచ్చాడు: చర్చిలో లైంగిక అనైతికత. అది ఎందుకు ఉనికిలో ఉంది?</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602935"/>
            <a:ext cx="9008636"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అతని వాదన: మన శరీరాలు క్రీస్తు యొక్క అవయవాలు. మనం క్రీస్తు సభ్యుడిని తీసుకొని దానిని వేశ్యతో లేదా వ్యభిచారితో కలపలేము (1 కొరిం. 6:15-18).</a:t>
            </a:r>
            <a:endParaRPr lang="en" sz="2000" b="1"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98146"/>
            <a:ext cx="8634572"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చివరగా, ఇది ఒక కీలకమైన విషయంపై ప్రతిబింబించేలా చేస్తుంది: మన శరీరాలు పరిశుద్ధాత్మ దేవాలయాలు మరియు అందువల్ల మన ఆస్తి కాదు, కానీ దేవునికి చెందినవి (1 కొరి. 6:19). దేవుడు తన కుమారుని అమూల్యమైన రక్తముతో మనలను కొన్నాడు, కాబట్టి మనము మన శరీరము మరియు మన ఆత్మ రెండింటిలోనూ దేవుణ్ణి మహిమపరచాలి (1 కొరిం. 6:20).</a:t>
            </a:r>
            <a:endParaRPr lang="en" sz="2000" b="1"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402531"/>
            <a:ext cx="7964588"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క్రైస్తవులు పవిత్రతకు పిలువబడతారు (1 కొరిం. 6:11), మరియు ఇది అన్ని పాపాలను మినహాయించాలి. అయితే వారి పాపాలు ఇప్పటికే క్షమించబడినందున, వారు తమ శరీరాలతో వారు కోరుకున్నది చేయగలరని కొందరు వాదించారు. అందుకే పౌలు "శరీరం లైంగిక దుర్నీతికి ఉద్దేశించినది కాదు" (1 కొరిం. 6:12-13) అని స్పష్టం చేశాడు.</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EDD8B07-5F70-9CFD-B56B-9BE1E9122E47}"/>
              </a:ext>
            </a:extLst>
          </p:cNvPr>
          <p:cNvSpPr txBox="1"/>
          <p:nvPr/>
        </p:nvSpPr>
        <p:spPr>
          <a:xfrm>
            <a:off x="0" y="43542"/>
            <a:ext cx="12191999" cy="769441"/>
          </a:xfrm>
          <a:prstGeom prst="rect">
            <a:avLst/>
          </a:prstGeom>
          <a:noFill/>
        </p:spPr>
        <p:txBody>
          <a:bodyPr wrap="square">
            <a:spAutoFit/>
          </a:bodyPr>
          <a:lstStyle/>
          <a:p>
            <a:pPr algn="ctr"/>
            <a:r>
              <a:rPr lang="te-IN" sz="44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rPr>
              <a:t>చట్టబద్ధమైన లైంగికత</a:t>
            </a:r>
            <a:endParaRPr lang="en" sz="4400" b="1" spc="600"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కొరింథులోని సంఘంలో లేవనెత్తిన కొన్ని ప్రశ్నలకు సమాధానమివ్వడం ద్వారా, లైంగిక అనైతికత నుండి మనం ఎలా పారిపోవచ్చో అర్థం చేసుకోవడానికి పౌలు మనకు సహాయం చేస్తాడు (1 కొరిం. 7:1).</a:t>
            </a:r>
            <a:endParaRPr lang="en" sz="2000" b="1" dirty="0">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770774"/>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tIns="108000" anchor="t">
            <a:spAutoFit/>
          </a:bodyPr>
          <a:lstStyle/>
          <a:p>
            <a:pPr algn="ctr"/>
            <a:r>
              <a:rPr lang="en" sz="2000" b="1" dirty="0">
                <a:solidFill>
                  <a:schemeClr val="accent2">
                    <a:lumMod val="75000"/>
                  </a:schemeClr>
                </a:solidFill>
                <a:latin typeface="Sree Krushnadevaraya" pitchFamily="2" charset="0"/>
                <a:cs typeface="Sree Krushnadevaraya" pitchFamily="2" charset="0"/>
              </a:rPr>
              <a:t>“</a:t>
            </a:r>
            <a:r>
              <a:rPr lang="te-IN" sz="2000" b="1" dirty="0">
                <a:solidFill>
                  <a:schemeClr val="accent2">
                    <a:lumMod val="75000"/>
                  </a:schemeClr>
                </a:solidFill>
                <a:latin typeface="Sree Krushnadevaraya" pitchFamily="2" charset="0"/>
                <a:cs typeface="Sree Krushnadevaraya" pitchFamily="2" charset="0"/>
              </a:rPr>
              <a:t>అయినను జారత్వములు జరుగుచున్నందున ప్రతివానికి సొంతభార్య యుండవలెను, ప్రతి స్త్రీకి సొంతభర్త యుండవలెను</a:t>
            </a:r>
            <a:r>
              <a:rPr lang="en" sz="2000" b="1" dirty="0">
                <a:solidFill>
                  <a:schemeClr val="accent2">
                    <a:lumMod val="75000"/>
                  </a:schemeClr>
                </a:solidFill>
                <a:latin typeface="Sree Krushnadevaraya" pitchFamily="2" charset="0"/>
                <a:cs typeface="Sree Krushnadevaraya" pitchFamily="2" charset="0"/>
              </a:rPr>
              <a:t>.” (</a:t>
            </a:r>
            <a:r>
              <a:rPr lang="te-IN" sz="2000" b="1" dirty="0">
                <a:solidFill>
                  <a:schemeClr val="accent2">
                    <a:lumMod val="75000"/>
                  </a:schemeClr>
                </a:solidFill>
                <a:latin typeface="Sree Krushnadevaraya" pitchFamily="2" charset="0"/>
                <a:cs typeface="Sree Krushnadevaraya" pitchFamily="2" charset="0"/>
              </a:rPr>
              <a:t>1 కోరింథీయులకు 7:2</a:t>
            </a:r>
            <a:r>
              <a:rPr lang="en" sz="2000" b="1" dirty="0">
                <a:solidFill>
                  <a:schemeClr val="accent2">
                    <a:lumMod val="75000"/>
                  </a:schemeClr>
                </a:solidFill>
                <a:latin typeface="Sree Krushnadevaraya" pitchFamily="2" charset="0"/>
                <a:cs typeface="Sree Krushnadevaraya" pitchFamily="2" charset="0"/>
              </a:rPr>
              <a:t>)</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128402"/>
            <a:ext cx="4674960" cy="1708160"/>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నిగ్రహము యొక్క బహుమతి కలిగిన ఒంటరి వ్యక్తులు కుటుంబపరమైన శ్రద్ధల వలన పరిమితులు లేకుండా దేవునికి సేవచేయడానికి అవకాశాలను మెరుగ్గా ఉపయోగించుకోవచ్చు</a:t>
            </a:r>
          </a:p>
          <a:p>
            <a:pPr>
              <a:spcBef>
                <a:spcPts val="600"/>
              </a:spcBef>
            </a:pPr>
            <a:r>
              <a:rPr lang="te-IN" sz="2000" b="1" dirty="0">
                <a:latin typeface="Sree Krushnadevaraya" pitchFamily="2" charset="0"/>
                <a:cs typeface="Sree Krushnadevaraya" pitchFamily="2" charset="0"/>
              </a:rPr>
              <a:t>(1 కొరిం. 7:6-8, 32-34).</a:t>
            </a:r>
            <a:endParaRPr lang="en" sz="20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58641"/>
            <a:ext cx="8356368"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భార్యాభర్తలు మరొకరిని వ్యభిచారానికి ప్రేరేపించకుండా ఉండటానికి లైంగిక సంబంధాలను తిరస్కరించకూడదు (1 కొరిం. 7:3-5).</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588880"/>
            <a:ext cx="835637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ప్రాథమికంగా: వివాహితులు తమ జీవిత భాగస్వామితో చట్టబద్ధమైన లైంగికతను ఆస్వాదించాలి; ఒంటరి వ్యక్తులు ఎవరితోనూ లైంగిక సంబంధాలు పెట్టుకోకూడదు.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821493"/>
            <a:ext cx="4674961"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స్వీయ నియంత్రణ లేని అవివాహితులు శోధనలను నివారించడానికి వివాహం చేసుకోవాలి (1 కొరిం. 7:9).</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853532"/>
            <a:ext cx="7590504" cy="4909036"/>
          </a:xfrm>
          <a:prstGeom prst="rect">
            <a:avLst/>
          </a:prstGeom>
          <a:noFill/>
        </p:spPr>
        <p:txBody>
          <a:bodyPr wrap="square">
            <a:spAutoFit/>
          </a:bodyPr>
          <a:lstStyle/>
          <a:p>
            <a:pPr>
              <a:spcBef>
                <a:spcPts val="600"/>
              </a:spcBef>
            </a:pPr>
            <a:r>
              <a:rPr lang="en" sz="2800" b="1"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తప్పు చేసినవారి కోసం శ్రమలో, ప్రతి కన్ను క్రీస్తు వైపు మళ్లనివ్వండి. </a:t>
            </a:r>
            <a:r>
              <a:rPr lang="en-US" sz="2800" b="1" dirty="0">
                <a:latin typeface="Sree Krushnadevaraya" pitchFamily="2" charset="0"/>
                <a:cs typeface="Sree Krushnadevaraya" pitchFamily="2" charset="0"/>
              </a:rPr>
              <a:t>. […] </a:t>
            </a:r>
            <a:r>
              <a:rPr lang="te-IN" sz="2800" b="1" dirty="0">
                <a:latin typeface="Sree Krushnadevaraya" pitchFamily="2" charset="0"/>
                <a:cs typeface="Sree Krushnadevaraya" pitchFamily="2" charset="0"/>
              </a:rPr>
              <a:t>రక్షకుని క్షమించే దయ యొక్క తప్పుతో వారు మాట్లాడనివ్వండి. వారు పాపిని పశ్చాత్తాపపడమని ప్రోత్సహించనివ్వండి మరియు క్షమించగల వ్యక్తిని విశ్వసించండి.</a:t>
            </a:r>
            <a:r>
              <a:rPr lang="en-US" sz="2800" b="1" dirty="0">
                <a:latin typeface="Sree Krushnadevaraya" pitchFamily="2" charset="0"/>
                <a:cs typeface="Sree Krushnadevaraya" pitchFamily="2" charset="0"/>
              </a:rPr>
              <a:t>[…]</a:t>
            </a:r>
          </a:p>
          <a:p>
            <a:pPr>
              <a:spcBef>
                <a:spcPts val="600"/>
              </a:spcBef>
            </a:pPr>
            <a:r>
              <a:rPr lang="te-IN" sz="2800" b="1" dirty="0">
                <a:latin typeface="Sree Krushnadevaraya" pitchFamily="2" charset="0"/>
                <a:cs typeface="Sree Krushnadevaraya" pitchFamily="2" charset="0"/>
              </a:rPr>
              <a:t>పాపి యొక్క పశ్చాత్తాపాన్ని కృతజ్ఞతతో కూడిన హృదయాలతో చర్చి అంగీకరించనివ్వండి. పశ్చాత్తాపపడే వ్యక్తిని అవిశ్వాసం అనే చీకటి నుండి విశ్వాసం మరియు నీతి యొక్క వెలుగులోకి నడిపించనివ్వండి. అతని వణుకుతున్న చేతిని యేసు ప్రేమగల చేతిలో ఉంచనివ్వండి. అటువంటి ఉపశమనం స్వర్గంలో ఆమోదించబడింది.</a:t>
            </a:r>
            <a:endParaRPr lang="en" sz="28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2AD85F2-6C4A-2721-2213-A528D96390CB}"/>
              </a:ext>
            </a:extLst>
          </p:cNvPr>
          <p:cNvSpPr txBox="1"/>
          <p:nvPr/>
        </p:nvSpPr>
        <p:spPr>
          <a:xfrm>
            <a:off x="5673210" y="5947768"/>
            <a:ext cx="4062331"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ఎల్లెన్ జి. వైట్ (ది డిజైర్ ఆఫ్ ఏజెస్, పేజీ 806)</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146499"/>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te-IN" sz="6000" b="1" spc="300" dirty="0">
                <a:ln w="0"/>
                <a:solidFill>
                  <a:srgbClr val="686688"/>
                </a:solidFill>
                <a:effectLst>
                  <a:reflection blurRad="6350" stA="53000" endA="300" endPos="35500" dir="5400000" sy="-90000" algn="bl" rotWithShape="0"/>
                </a:effectLst>
                <a:latin typeface="Sree Krushnadevaraya" pitchFamily="2" charset="0"/>
                <a:cs typeface="Sree Krushnadevaraya" pitchFamily="2" charset="0"/>
              </a:rPr>
              <a:t>క్రైస్తవ సంఘంలో పాపము</a:t>
            </a:r>
            <a:endParaRPr lang="en" sz="6000" b="1" spc="300" dirty="0">
              <a:ln w="0"/>
              <a:solidFill>
                <a:srgbClr val="686688"/>
              </a:solidFill>
              <a:effectLst>
                <a:reflection blurRad="6350" stA="53000" endA="300" endPos="35500" dir="5400000" sy="-90000" algn="bl" rotWithShape="0"/>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Lesson 4 for July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13791" y="156318"/>
            <a:ext cx="3936734" cy="4955203"/>
          </a:xfrm>
          <a:prstGeom prst="rect">
            <a:avLst/>
          </a:prstGeom>
          <a:solidFill>
            <a:srgbClr val="FFF3D0"/>
          </a:solidFill>
          <a:effectLst>
            <a:innerShdw blurRad="114300">
              <a:schemeClr val="accent3">
                <a:lumMod val="75000"/>
              </a:schemeClr>
            </a:innerShdw>
          </a:effectLst>
        </p:spPr>
        <p:txBody>
          <a:bodyPr wrap="square" anchor="b">
            <a:spAutoFit/>
          </a:bodyPr>
          <a:lstStyle/>
          <a:p>
            <a:pPr lvl="0" algn="ctr">
              <a:defRPr/>
            </a:pPr>
            <a:r>
              <a:rPr kumimoji="0" lang="en-US" sz="32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rPr>
              <a:t>“</a:t>
            </a:r>
            <a:r>
              <a:rPr lang="te-IN" sz="3200" b="1" dirty="0">
                <a:solidFill>
                  <a:srgbClr val="196B24">
                    <a:lumMod val="75000"/>
                  </a:srgbClr>
                </a:solidFill>
                <a:latin typeface="Sree Krushnadevaraya" pitchFamily="2" charset="0"/>
                <a:cs typeface="Sree Krushnadevaraya" pitchFamily="2" charset="0"/>
              </a:rPr>
              <a:t>మీ దేహము దేవునివలన మీకు అనుగ్రహింపబడి, మీలోనున్న పరిశుద్ధాత్మకు ఆలయమైయున్నదని మీరెరుగరా? మీరు మీ సొత్తు కారు,</a:t>
            </a:r>
            <a:r>
              <a:rPr lang="en-US" sz="3200" b="1" dirty="0">
                <a:solidFill>
                  <a:srgbClr val="196B24">
                    <a:lumMod val="75000"/>
                  </a:srgbClr>
                </a:solidFill>
                <a:latin typeface="Sree Krushnadevaraya" pitchFamily="2" charset="0"/>
                <a:cs typeface="Sree Krushnadevaraya" pitchFamily="2" charset="0"/>
              </a:rPr>
              <a:t> </a:t>
            </a:r>
            <a:r>
              <a:rPr lang="te-IN" sz="3200" b="1" dirty="0">
                <a:solidFill>
                  <a:srgbClr val="196B24">
                    <a:lumMod val="75000"/>
                  </a:srgbClr>
                </a:solidFill>
                <a:latin typeface="Sree Krushnadevaraya" pitchFamily="2" charset="0"/>
                <a:cs typeface="Sree Krushnadevaraya" pitchFamily="2" charset="0"/>
              </a:rPr>
              <a:t>విలువపెట్టి కొనబడినవారు గనుక మీ దేహముతో దేవుని మహిమపరచుడి.</a:t>
            </a:r>
            <a:r>
              <a:rPr kumimoji="0" lang="en-US" sz="32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rPr>
              <a:t>”</a:t>
            </a:r>
            <a:endParaRPr kumimoji="0" lang="es-ES" sz="32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endParaRPr>
          </a:p>
          <a:p>
            <a:pPr lvl="0" algn="ctr">
              <a:defRPr/>
            </a:pPr>
            <a:r>
              <a:rPr kumimoji="0" lang="es-ES" sz="28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rPr>
              <a:t>(</a:t>
            </a:r>
            <a:r>
              <a:rPr lang="te-IN" sz="2800" b="1" dirty="0">
                <a:solidFill>
                  <a:srgbClr val="196B24">
                    <a:lumMod val="75000"/>
                  </a:srgbClr>
                </a:solidFill>
                <a:latin typeface="Sree Krushnadevaraya" pitchFamily="2" charset="0"/>
                <a:cs typeface="Sree Krushnadevaraya" pitchFamily="2" charset="0"/>
              </a:rPr>
              <a:t>1 కోరింథీయులకు</a:t>
            </a:r>
            <a:r>
              <a:rPr lang="en-US" sz="2800" b="1" dirty="0">
                <a:solidFill>
                  <a:srgbClr val="196B24">
                    <a:lumMod val="75000"/>
                  </a:srgbClr>
                </a:solidFill>
                <a:latin typeface="Sree Krushnadevaraya" pitchFamily="2" charset="0"/>
                <a:cs typeface="Sree Krushnadevaraya" pitchFamily="2" charset="0"/>
              </a:rPr>
              <a:t> </a:t>
            </a:r>
            <a:r>
              <a:rPr kumimoji="0" lang="en-US" sz="28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rPr>
              <a:t>6:19, 20</a:t>
            </a:r>
            <a:r>
              <a:rPr lang="en-US" sz="2800" b="1" dirty="0">
                <a:solidFill>
                  <a:srgbClr val="196B24">
                    <a:lumMod val="75000"/>
                  </a:srgbClr>
                </a:solidFill>
                <a:latin typeface="Sree Krushnadevaraya" pitchFamily="2" charset="0"/>
                <a:cs typeface="Sree Krushnadevaraya" pitchFamily="2" charset="0"/>
              </a:rPr>
              <a:t>)</a:t>
            </a:r>
            <a:endParaRPr kumimoji="0" lang="es-ES" sz="2800" b="1" i="0" u="none" strike="noStrike" kern="1200" cap="none" spc="0" normalizeH="0" baseline="0" noProof="0" dirty="0">
              <a:ln>
                <a:noFill/>
              </a:ln>
              <a:solidFill>
                <a:srgbClr val="196B24">
                  <a:lumMod val="75000"/>
                </a:srgbClr>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3397714509"/>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పౌలు 1 కొరింథీయులకు రాసిన పత్రికలోని ఐదవ అధ్యాయం నుండి ఏడవ అధ్యాయం వరకు, ప్రధానంగా కొరింథు ​​సంఘంలో లోతుగా పాతుకుపోయిన ఒక పాపాన్ని, అంటే లైంగిక అనైతికతను, నిర్మూలించడానికి ప్రయత్నిస్తాడు.</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స్పష్టమైన మరియు సూటి అయిన భాషను ఉపయోగిస్తూ, పౌలు పాపాన్ని ఎత్తిచూపడమే కాకుండా, దానిని ఎదుర్కోవడానికి మరియు తిరిగి అందులో పడకుండా ఉండటానికి పరిష్కారాలను కూడా సూచిస్తాడు.</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491072"/>
            <a:ext cx="6877664"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సహోదరుల మధ్యే జరిగిన అపరాధాలు మరియు మోసాల వంటి ఇతర చర్యలు ఈ నిర్దిష్ట పాప తీవ్రతను మరింత పెంచాయి; ఇవి సివిల్ కోర్టుల వరకు వెళ్లాయి.</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540147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te-IN" sz="11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క్రైస్తవ</a:t>
            </a:r>
            <a:r>
              <a:rPr lang="en-US" sz="11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 </a:t>
            </a:r>
            <a:r>
              <a:rPr lang="te-IN" sz="11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సంఘంలో పాపము</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159654"/>
            <a:ext cx="12191999" cy="769441"/>
          </a:xfrm>
          <a:prstGeom prst="rect">
            <a:avLst/>
          </a:prstGeom>
          <a:noFill/>
        </p:spPr>
        <p:txBody>
          <a:bodyPr wrap="square">
            <a:spAutoFit/>
          </a:bodyPr>
          <a:lstStyle/>
          <a:p>
            <a:pPr algn="ctr"/>
            <a:r>
              <a:rPr lang="te-I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latin typeface="Sree Krushnadevaraya" pitchFamily="2" charset="0"/>
                <a:cs typeface="Sree Krushnadevaraya" pitchFamily="2" charset="0"/>
              </a:rPr>
              <a:t>అంగీకరించబడిన పాపం</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830997"/>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rgbClr val="7030A0"/>
                </a:solidFill>
                <a:latin typeface="Sree Krushnadevaraya" pitchFamily="2" charset="0"/>
                <a:cs typeface="Sree Krushnadevaraya" pitchFamily="2" charset="0"/>
              </a:rPr>
              <a:t>“</a:t>
            </a:r>
            <a:r>
              <a:rPr lang="te-IN" sz="2400" b="1" dirty="0">
                <a:solidFill>
                  <a:srgbClr val="7030A0"/>
                </a:solidFill>
                <a:latin typeface="Sree Krushnadevaraya" pitchFamily="2" charset="0"/>
                <a:cs typeface="Sree Krushnadevaraya" pitchFamily="2" charset="0"/>
              </a:rPr>
              <a:t>ఇట్లుండియు, మీరుప్పొంగుచున్నారే గాని మీరెంత మాత్రము దుఃఖపడి యీలాటి కార్యము చేసిన వానిని మీలోనుండి వెలివేసిన వారు కారు.</a:t>
            </a:r>
            <a:r>
              <a:rPr lang="en" sz="2400" b="1" dirty="0">
                <a:solidFill>
                  <a:srgbClr val="7030A0"/>
                </a:solidFill>
                <a:latin typeface="Sree Krushnadevaraya" pitchFamily="2" charset="0"/>
                <a:cs typeface="Sree Krushnadevaraya" pitchFamily="2" charset="0"/>
              </a:rPr>
              <a:t>” (</a:t>
            </a:r>
            <a:r>
              <a:rPr lang="te-IN" sz="2400" b="1" dirty="0">
                <a:solidFill>
                  <a:srgbClr val="7030A0"/>
                </a:solidFill>
                <a:latin typeface="Sree Krushnadevaraya" pitchFamily="2" charset="0"/>
                <a:cs typeface="Sree Krushnadevaraya" pitchFamily="2" charset="0"/>
              </a:rPr>
              <a:t>1 కోరింథీయులకు</a:t>
            </a:r>
            <a:r>
              <a:rPr lang="en" sz="2400" b="1" dirty="0">
                <a:solidFill>
                  <a:srgbClr val="7030A0"/>
                </a:solidFill>
                <a:latin typeface="Sree Krushnadevaraya" pitchFamily="2" charset="0"/>
                <a:cs typeface="Sree Krushnadevaraya" pitchFamily="2" charset="0"/>
              </a:rPr>
              <a:t> 5:2)</a:t>
            </a:r>
            <a:endParaRPr lang="es-ES" sz="2400" b="1" dirty="0">
              <a:solidFill>
                <a:srgbClr val="7030A0"/>
              </a:solidFill>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1331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కొరింథు ​​సంఘంలో "మీ మధ్య లైంగిక అనైతికత ఉంది; అటువంటిది అన్యజనులు కూడా సహించని రకానికి చెందినది" (1 కొరింథీయులకు 5:1).</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495925" y="4186146"/>
            <a:ext cx="6619874"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 సంఘంలో ప్రధానంగా అన్యజనులే ఉండేవారు. రక్తసంబంధీకుల మధ్య లైంగిక సంబంధాన్ని సహించకూడదని వారి అంతరాత్మ వారికి చెప్పింది. అంతేకాకుండా, లేఖనాల గురించిన వారి జ్ఞానం ఈ ఆలోచనను బలపరిచింది (లేవీ. 18:8).</a:t>
            </a:r>
            <a:endParaRPr lang="en" sz="2000" b="1" dirty="0">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186894"/>
            <a:ext cx="7425275"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సంఘంలో రక్తసంబంధీకుల మధ్య అక్రమ లైంగిక సంబంధం ఉండటం అనేది చాలా తీవ్రమైన విషయం. అయితే, పరిస్థితిని మరింత దిగజార్చిన అంశం ఏమిటంటే, సంఘ సభ్యులలో దీని పట్ల అసహ్యం కలగడానికి బదులుగా, వారు ఈ పాపాన్ని సహిస్తూ గర్వపడ్డారు (1 కొరింథీయులకు 5:2).</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495925" y="5509022"/>
            <a:ext cx="6619874"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ఈ సంబంధం పాపపూరితమైనదని వారికి స్పష్టంగా తెలిసినట్లయితే... దానిని బట్టి వారు ఎందుకు గర్వపడ్డారు (1 కొరింథీయులకు 5:6)? ఆ కుటుంబానికి సంఘంలో పలుకుబడి ఉందా? పాపుల పట్ల సహనం చూపే సంఘమని వారు గొప్పలు చెప్పుకున్నారా? ...?</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te-IN" sz="4400" b="1" dirty="0">
                <a:ln w="22225">
                  <a:solidFill>
                    <a:schemeClr val="accent2"/>
                  </a:solidFill>
                  <a:prstDash val="solid"/>
                </a:ln>
                <a:solidFill>
                  <a:schemeClr val="accent2">
                    <a:lumMod val="60000"/>
                    <a:lumOff val="40000"/>
                  </a:schemeClr>
                </a:solidFill>
                <a:latin typeface="Sree Krushnadevaraya" pitchFamily="2" charset="0"/>
                <a:cs typeface="Sree Krushnadevaraya" pitchFamily="2" charset="0"/>
              </a:rPr>
              <a:t>పాప నిర్మూలన</a:t>
            </a:r>
            <a:endParaRPr lang="en" sz="4400" b="1" dirty="0">
              <a:ln w="22225">
                <a:solidFill>
                  <a:schemeClr val="accent2"/>
                </a:solidFill>
                <a:prstDash val="solid"/>
              </a:ln>
              <a:solidFill>
                <a:schemeClr val="accent2">
                  <a:lumMod val="60000"/>
                  <a:lumOff val="40000"/>
                </a:schemeClr>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Sree Krushnadevaraya" pitchFamily="2" charset="0"/>
                <a:cs typeface="Sree Krushnadevaraya" pitchFamily="2" charset="0"/>
              </a:rPr>
              <a:t>“</a:t>
            </a:r>
            <a:r>
              <a:rPr lang="te-IN" sz="2000" b="1" dirty="0">
                <a:solidFill>
                  <a:schemeClr val="accent3">
                    <a:lumMod val="75000"/>
                  </a:schemeClr>
                </a:solidFill>
                <a:latin typeface="Sree Krushnadevaraya" pitchFamily="2" charset="0"/>
                <a:cs typeface="Sree Krushnadevaraya" pitchFamily="2" charset="0"/>
              </a:rPr>
              <a:t>మీరు లోపటివారికి తీర్పు తీర్చువారు గనుక ఆ దుర్మార్గుని మీలో నుండి వెలివేయుడి.</a:t>
            </a:r>
            <a:r>
              <a:rPr lang="en" sz="2000" b="1" dirty="0">
                <a:solidFill>
                  <a:schemeClr val="accent3">
                    <a:lumMod val="75000"/>
                  </a:schemeClr>
                </a:solidFill>
                <a:latin typeface="Sree Krushnadevaraya" pitchFamily="2" charset="0"/>
                <a:cs typeface="Sree Krushnadevaraya" pitchFamily="2" charset="0"/>
              </a:rPr>
              <a:t>.” (</a:t>
            </a:r>
            <a:r>
              <a:rPr lang="te-IN" sz="2000" b="1" dirty="0">
                <a:solidFill>
                  <a:schemeClr val="accent3">
                    <a:lumMod val="75000"/>
                  </a:schemeClr>
                </a:solidFill>
                <a:latin typeface="Sree Krushnadevaraya" pitchFamily="2" charset="0"/>
                <a:cs typeface="Sree Krushnadevaraya" pitchFamily="2" charset="0"/>
              </a:rPr>
              <a:t>1 కోరింథీయులకు 5:13</a:t>
            </a:r>
            <a:r>
              <a:rPr lang="en" sz="2000" b="1" dirty="0">
                <a:solidFill>
                  <a:schemeClr val="accent3">
                    <a:lumMod val="75000"/>
                  </a:schemeClr>
                </a:solidFill>
                <a:latin typeface="Sree Krushnadevaraya" pitchFamily="2" charset="0"/>
                <a:cs typeface="Sree Krushnadevaraya" pitchFamily="2" charset="0"/>
              </a:rPr>
              <a:t>)</a:t>
            </a:r>
            <a:endParaRPr lang="es-ES" sz="2000" b="1" dirty="0">
              <a:solidFill>
                <a:schemeClr val="accent3">
                  <a:lumMod val="75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86299"/>
            <a:ext cx="7519665"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ఆ వ్యక్తి చేసిన పాపము ఇప్పటికే అందరికీ తెలిసిపోయినదై యుండెను (1 కొరింథీయులకు 5:1). అందువలన సంఘ సాక్ష్యమునకు అపకీర్తి కలుగకుండ తక్షణ చర్యలు అవసరమయ్యెను</a:t>
            </a:r>
            <a:endParaRPr lang="en"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2151215951"/>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592348"/>
            <a:ext cx="4729327" cy="1938992"/>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సంఘం క్రమశిక్షణ (పాపం యొక్క గురుత్వాకర్షణతో సంబంధం లేకుండా) ఎల్లప్పుడూ విముక్తి ప్రయోజనాన్ని కలిగి ఉండాలి. వ్యక్తి యొక్క తప్పు స్పష్టంగా తెలియజేయబడాలి, తద్వారా వారు దానిని గుర్తించి, పశ్చాత్తాపపడి, "ప్రభువైన యేసు దినమున రక్షింపబడతారు" (1 కొరింథీయులు 5:5).</a:t>
            </a:r>
            <a:endParaRPr lang="en" sz="2000" b="1" dirty="0">
              <a:latin typeface="Sree Krushnadevaraya" pitchFamily="2" charset="0"/>
              <a:cs typeface="Sree Krushnadevaraya" pitchFamily="2" charset="0"/>
            </a:endParaRP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130626"/>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te-IN"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Sree Krushnadevaraya" pitchFamily="2" charset="0"/>
                <a:cs typeface="Sree Krushnadevaraya" pitchFamily="2" charset="0"/>
              </a:rPr>
              <a:t>అంతర్గత సమస్యలను ఎదుర్కోవడం</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670793"/>
            <a:ext cx="10677525"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Sree Krushnadevaraya" pitchFamily="2" charset="0"/>
                <a:cs typeface="Sree Krushnadevaraya" pitchFamily="2" charset="0"/>
              </a:rPr>
              <a:t>“</a:t>
            </a:r>
            <a:r>
              <a:rPr lang="te-IN" sz="2000" b="1" dirty="0">
                <a:solidFill>
                  <a:schemeClr val="accent4">
                    <a:lumMod val="50000"/>
                  </a:schemeClr>
                </a:solidFill>
                <a:latin typeface="Sree Krushnadevaraya" pitchFamily="2" charset="0"/>
                <a:cs typeface="Sree Krushnadevaraya" pitchFamily="2" charset="0"/>
              </a:rPr>
              <a:t>మీలో ఒకనికి మరియొకనిమీద వ్యాజ్యెమున్నప్పుడు వాడు పరిశుద్ధులయెదుట గాక అనీతిమంతులయెదుట వ్యాజ్యెమాడుటకు తెగించుచున్నాడా?</a:t>
            </a:r>
            <a:r>
              <a:rPr lang="en" sz="2000" b="1" dirty="0">
                <a:solidFill>
                  <a:schemeClr val="accent4">
                    <a:lumMod val="50000"/>
                  </a:schemeClr>
                </a:solidFill>
                <a:latin typeface="Sree Krushnadevaraya" pitchFamily="2" charset="0"/>
                <a:cs typeface="Sree Krushnadevaraya" pitchFamily="2" charset="0"/>
              </a:rPr>
              <a:t>” (</a:t>
            </a:r>
            <a:r>
              <a:rPr lang="te-IN" sz="2000" b="1" dirty="0">
                <a:solidFill>
                  <a:schemeClr val="accent4">
                    <a:lumMod val="50000"/>
                  </a:schemeClr>
                </a:solidFill>
                <a:latin typeface="Sree Krushnadevaraya" pitchFamily="2" charset="0"/>
                <a:cs typeface="Sree Krushnadevaraya" pitchFamily="2" charset="0"/>
              </a:rPr>
              <a:t>1 కోరింథీయులకు 6:1</a:t>
            </a:r>
            <a:r>
              <a:rPr lang="en" sz="2000" b="1" dirty="0">
                <a:solidFill>
                  <a:schemeClr val="accent4">
                    <a:lumMod val="50000"/>
                  </a:schemeClr>
                </a:solidFill>
                <a:latin typeface="Sree Krushnadevaraya" pitchFamily="2" charset="0"/>
                <a:cs typeface="Sree Krushnadevaraya" pitchFamily="2" charset="0"/>
              </a:rPr>
              <a:t>)</a:t>
            </a:r>
            <a:endParaRPr lang="es-ES" sz="2000" b="1" dirty="0">
              <a:solidFill>
                <a:schemeClr val="accent4">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471355"/>
            <a:ext cx="7271088" cy="163121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సంఘంలో పాపాన్ని ఎలా పరిష్కరించాలో వివరించిన తర్వాత, సరైన మార్గదర్శకాలను అనుసరించనందుకు మరియు విశ్వాసుల మధ్య వివాదాలను లౌకిక న్యాయస్థానాలకు వదిలివేయడం కోసం పాల్ వారిని మందలించాడు (1 కొరింథీయులు 6:1-6). కానీ పాల్ మరింత ముందుకు వెళ్లి సమస్య యొక్క మూలాన్ని దాడి చేస్తాడు.</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400110"/>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రెండవది, సోదరులు నేరాన్ని క్షమించడానికి సిద్ధంగా ఉండాలి (1 కొరిం. 6:7</a:t>
            </a:r>
            <a:r>
              <a:rPr lang="en-IN" sz="2000" b="1" dirty="0">
                <a:latin typeface="Sree Krushnadevaraya" pitchFamily="2" charset="0"/>
                <a:cs typeface="Sree Krushnadevaraya" pitchFamily="2" charset="0"/>
              </a:rPr>
              <a:t>).</a:t>
            </a:r>
            <a:endParaRPr lang="en" sz="20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3084798"/>
            <a:ext cx="7000873"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మొదటిగా, సంఘంలో సభ్యుల మధ్య ఎటువంటి విభేదాలు ఉండకూడదు (1 కొరి. 6:7</a:t>
            </a:r>
            <a:r>
              <a:rPr lang="en-IN" sz="2000" b="1" dirty="0">
                <a:latin typeface="Sree Krushnadevaraya" pitchFamily="2" charset="0"/>
                <a:cs typeface="Sree Krushnadevaraya" pitchFamily="2" charset="0"/>
              </a:rPr>
              <a:t>a) </a:t>
            </a:r>
            <a:r>
              <a:rPr lang="te-IN" sz="2000" b="1" dirty="0">
                <a:latin typeface="Sree Krushnadevaraya" pitchFamily="2" charset="0"/>
                <a:cs typeface="Sree Krushnadevaraya" pitchFamily="2" charset="0"/>
              </a:rPr>
              <a:t>మరియు, సభ్యులు తప్పు చేయకూడదు లేదా మరొక సభ్యుడిని మోసం చేయకూడదు (1 కొరి. 6:8).</a:t>
            </a:r>
            <a:endParaRPr lang="en" sz="20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5941320"/>
            <a:ext cx="6753976"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ఇది నేరపూరిత విషయం కానట్లయితే (రోమా. 13:1-5), అంతర్గత చర్చి సమస్యలు అంతర్గతంగా పరిష్కరించబడాలి.</a:t>
            </a:r>
            <a:endParaRPr lang="en" sz="2000" b="1"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137160"/>
            <a:ext cx="6839702"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మూడవది, సభ్యుల మధ్య ఏకాభిప్రాయం లేకపోతే, చర్చి వారి మధ్య తీర్పు ఇవ్వాలి లేదా మధ్యవర్తిత్వం చేయాలి (1 కొరిం. 6:2).</a:t>
            </a:r>
            <a:endParaRPr lang="en" sz="2000" b="1" dirty="0">
              <a:latin typeface="Sree Krushnadevaraya" pitchFamily="2" charset="0"/>
              <a:cs typeface="Sree Krushnadevaraya" pitchFamily="2" charset="0"/>
            </a:endParaRP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137576"/>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96106"/>
            <a:ext cx="10186220" cy="3970318"/>
          </a:xfrm>
          <a:prstGeom prst="rect">
            <a:avLst/>
          </a:prstGeom>
          <a:noFill/>
        </p:spPr>
        <p:txBody>
          <a:bodyPr wrap="square">
            <a:spAutoFit/>
          </a:bodyPr>
          <a:lstStyle/>
          <a:p>
            <a:pPr>
              <a:spcBef>
                <a:spcPts val="600"/>
              </a:spcBef>
            </a:pPr>
            <a:r>
              <a:rPr lang="te-IN" sz="2800" b="1" dirty="0">
                <a:latin typeface="Sree Krushnadevaraya" pitchFamily="2" charset="0"/>
                <a:cs typeface="Sree Krushnadevaraya" pitchFamily="2" charset="0"/>
              </a:rPr>
              <a:t>“అంధకారాన్ని, ఆధ్యాత్మిక బలహీనతను కలిగించి, మన తొలిప్రేమను చల్లార్చే మన ప్రత్యేక వైఫల్యాలను, పాపాలను తెలుసుకోవడం మన పని. ఇది ప్రాపంచికతనా? ఇది స్వార్థమా? ఇది స్వార్థమా? ఇది ఆత్మగౌరవం యొక్క ప్రేమా? ఇది మొదటిదిగా ఉండటానికి ప్రయత్నించడం? గొప్ప కాంతి మరియు అవకాశాలు మరియు అధికారాలను దుర్వినియోగం చేయడం మరియు దుర్వినియోగం చేయడం, జ్ఞానం మరియు మతపరమైన జ్ఞానం గురించి గొప్పగా చెప్పుకోవడం, జీవితం మరియు స్వభావం అస్థిరంగా మరియు అనైతికంగా ఉన్నప్పటికీ, అది బలంగా మరియు అతిగా మారే వరకు పెంపొందించబడి, దానిని అధిగమించడానికి దృఢమైన ప్రయత్నాలు చేయండి, లేకపోతే మీరు కోల్పోతారు.</a:t>
            </a:r>
            <a:r>
              <a:rPr lang="en-US" sz="2800" b="1" dirty="0">
                <a:latin typeface="Sree Krushnadevaraya" pitchFamily="2" charset="0"/>
                <a:cs typeface="Sree Krushnadevaraya" pitchFamily="2" charset="0"/>
              </a:rPr>
              <a:t>”</a:t>
            </a:r>
            <a:endParaRPr lang="en" sz="28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6606359" y="5707823"/>
            <a:ext cx="5501827"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 </a:t>
            </a:r>
            <a:r>
              <a:rPr lang="en"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ఏ షాల్ రిసీవ్ పవర్</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డిసెంబరు 18</a:t>
            </a:r>
            <a:r>
              <a:rPr lang="en" sz="2400" b="1" dirty="0">
                <a:latin typeface="Sree Krushnadevaraya" pitchFamily="2" charset="0"/>
                <a:cs typeface="Sree Krushnadevaraya" pitchFamily="2" charset="0"/>
              </a:rPr>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1065</Words>
  <Application>Microsoft Office PowerPoint</Application>
  <PresentationFormat>Panorámica</PresentationFormat>
  <Paragraphs>60</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Arial</vt:lpstr>
      <vt:lpstr>Aptos Display</vt:lpstr>
      <vt:lpstr>Calibri</vt:lpstr>
      <vt:lpstr>Gidugu</vt:lpstr>
      <vt:lpstr>Aptos</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Samraj K</dc:creator>
  <cp:lastModifiedBy>Sergio</cp:lastModifiedBy>
  <cp:revision>102</cp:revision>
  <dcterms:created xsi:type="dcterms:W3CDTF">2026-06-19T16:27:56Z</dcterms:created>
  <dcterms:modified xsi:type="dcterms:W3CDTF">2026-07-18T13:39:23Z</dcterms:modified>
</cp:coreProperties>
</file>