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Lst>
  <p:notesMasterIdLst>
    <p:notesMasterId r:id="rId15"/>
  </p:notesMasterIdLst>
  <p:sldIdLst>
    <p:sldId id="274" r:id="rId3"/>
    <p:sldId id="262" r:id="rId4"/>
    <p:sldId id="273" r:id="rId5"/>
    <p:sldId id="264" r:id="rId6"/>
    <p:sldId id="265" r:id="rId7"/>
    <p:sldId id="266" r:id="rId8"/>
    <p:sldId id="267" r:id="rId9"/>
    <p:sldId id="268" r:id="rId10"/>
    <p:sldId id="269" r:id="rId11"/>
    <p:sldId id="270" r:id="rId12"/>
    <p:sldId id="271" r:id="rId13"/>
    <p:sldId id="272" r:id="rId14"/>
  </p:sldIdLst>
  <p:sldSz cx="12192000" cy="6858000"/>
  <p:notesSz cx="6858000" cy="9144000"/>
  <p:embeddedFontLst>
    <p:embeddedFont>
      <p:font typeface="Gidugu" panose="020B0604020202020204" charset="0"/>
      <p:regular r:id="rId16"/>
    </p:embeddedFont>
    <p:embeddedFont>
      <p:font typeface="Sree Krushnadevaraya" panose="02000600000000000000" pitchFamily="2" charset="0"/>
      <p:regular r:id="rId17"/>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7" d="100"/>
          <a:sy n="107" d="100"/>
        </p:scale>
        <p:origin x="61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1441F-D5EB-485D-8325-97683C6A72B6}" type="datetimeFigureOut">
              <a:rPr lang="en-US" smtClean="0"/>
              <a:t>9/12/2026</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3DE8F-DA56-445D-A126-D570A3880636}" type="slidenum">
              <a:rPr lang="en-US" smtClean="0"/>
              <a:t>‹Nº›</a:t>
            </a:fld>
            <a:endParaRPr lang="en-US"/>
          </a:p>
        </p:txBody>
      </p:sp>
    </p:spTree>
    <p:extLst>
      <p:ext uri="{BB962C8B-B14F-4D97-AF65-F5344CB8AC3E}">
        <p14:creationId xmlns:p14="http://schemas.microsoft.com/office/powerpoint/2010/main" val="408369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102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10:1-11</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573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10:12-18</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9479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40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11:1-15</a:t>
            </a:r>
          </a:p>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913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5361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0375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97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61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600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383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61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024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9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26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05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091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04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22468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647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943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064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700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8559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34196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361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1745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5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05293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9429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12/09/2026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27385520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g"/><Relationship Id="rId7"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8.jpeg"/><Relationship Id="rId5" Type="http://schemas.microsoft.com/office/2007/relationships/hdphoto" Target="../media/hdphoto4.wdp"/><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6.jpe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0.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7.png"/><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t"/>
          <a:lstStyle/>
          <a:p>
            <a:pPr algn="ctr"/>
            <a:r>
              <a:rPr lang="te-IN" sz="48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 కొరింథీయులకు వ్రాసిన </a:t>
            </a:r>
            <a:endParaRPr lang="en-US" sz="48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48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1, 2 పత్రికలు</a:t>
            </a:r>
            <a:endParaRPr lang="en-IN" sz="48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4" name="Pentagon 3"/>
          <p:cNvSpPr/>
          <p:nvPr/>
        </p:nvSpPr>
        <p:spPr>
          <a:xfrm flipH="1">
            <a:off x="4630057" y="2358570"/>
            <a:ext cx="7561940" cy="3331029"/>
          </a:xfrm>
          <a:prstGeom prst="homePlate">
            <a:avLst>
              <a:gd name="adj" fmla="val 43464"/>
            </a:avLst>
          </a:prstGeom>
        </p:spPr>
        <p:style>
          <a:lnRef idx="2">
            <a:schemeClr val="accent6">
              <a:shade val="50000"/>
            </a:schemeClr>
          </a:lnRef>
          <a:fillRef idx="1">
            <a:schemeClr val="accent6"/>
          </a:fillRef>
          <a:effectRef idx="0">
            <a:schemeClr val="accent6"/>
          </a:effectRef>
          <a:fontRef idx="minor">
            <a:schemeClr val="lt1"/>
          </a:fontRef>
        </p:style>
        <p:txBody>
          <a:bodyPr tIns="396000" rtlCol="0" anchor="ctr"/>
          <a:lstStyle/>
          <a:p>
            <a:pPr algn="ctr"/>
            <a:r>
              <a:rPr lang="en-US"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Gidugu" pitchFamily="2" charset="0"/>
                <a:cs typeface="Gidugu" pitchFamily="2" charset="0"/>
              </a:rPr>
              <a:t>12</a:t>
            </a: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Gidugu" pitchFamily="2" charset="0"/>
                <a:cs typeface="Gidugu" pitchFamily="2" charset="0"/>
              </a:rPr>
              <a:t> “</a:t>
            </a:r>
            <a:r>
              <a:rPr lang="te-IN"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అబద్ధ బోధకులతో వ్యవహరించుట</a:t>
            </a: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Gidugu" pitchFamily="2" charset="0"/>
                <a:cs typeface="Gidugu" pitchFamily="2" charset="0"/>
              </a:rPr>
              <a:t>”</a:t>
            </a:r>
            <a:r>
              <a:rPr lang="te-IN"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Gidugu" pitchFamily="2" charset="0"/>
                <a:cs typeface="Gidugu" pitchFamily="2" charset="0"/>
              </a:rPr>
              <a:t> </a:t>
            </a: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4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జూలై  | ఆగస్టు | సెప్టెంబర్ 2026</a:t>
            </a:r>
            <a:endParaRPr lang="en-IN" sz="44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493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b="-684"/>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7629"/>
            <a:ext cx="12191235" cy="830997"/>
          </a:xfrm>
          <a:prstGeom prst="rect">
            <a:avLst/>
          </a:prstGeom>
          <a:noFill/>
        </p:spPr>
        <p:txBody>
          <a:bodyPr wrap="square" rtlCol="0">
            <a:spAutoFit/>
          </a:bodyPr>
          <a:lstStyle/>
          <a:p>
            <a:pPr lvl="0" algn="ctr">
              <a:defRPr/>
            </a:pPr>
            <a:r>
              <a:rPr lang="te-IN" sz="4800" b="1" dirty="0">
                <a:ln w="6600">
                  <a:solidFill>
                    <a:srgbClr val="F4642A"/>
                  </a:solidFill>
                  <a:prstDash val="solid"/>
                </a:ln>
                <a:solidFill>
                  <a:srgbClr val="FFFFFF"/>
                </a:solidFill>
                <a:effectLst>
                  <a:outerShdw dist="38100" dir="2700000" algn="tl" rotWithShape="0">
                    <a:srgbClr val="F4642A"/>
                  </a:outerShdw>
                </a:effectLst>
                <a:latin typeface="Sree Krushnadevaraya" pitchFamily="2" charset="0"/>
                <a:cs typeface="Sree Krushnadevaraya" pitchFamily="2" charset="0"/>
              </a:rPr>
              <a:t>అబద్ధ బోధకులతో వ్యవహరించుట</a:t>
            </a:r>
            <a:endParaRPr kumimoji="0" lang="en-US" sz="48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Sree Krushnadevaraya" pitchFamily="2" charset="0"/>
              <a:cs typeface="Sree Krushnadevaraya" pitchFamily="2" charset="0"/>
            </a:endParaRP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431657" y="3137041"/>
            <a:ext cx="5508832" cy="584775"/>
          </a:xfrm>
          <a:prstGeom prst="rect">
            <a:avLst/>
          </a:prstGeom>
          <a:noFill/>
        </p:spPr>
        <p:txBody>
          <a:bodyPr wrap="square" rtlCol="0">
            <a:spAutoFit/>
          </a:bodyPr>
          <a:lstStyle/>
          <a:p>
            <a:pPr lvl="0" algn="ctr">
              <a:defRPr/>
            </a:pPr>
            <a:r>
              <a:rPr lang="te-IN" sz="3200" b="1" dirty="0">
                <a:solidFill>
                  <a:srgbClr val="91E2EB"/>
                </a:solidFill>
                <a:effectLst>
                  <a:outerShdw blurRad="38100" dist="38100" dir="2700000" algn="tl">
                    <a:srgbClr val="000000">
                      <a:alpha val="43137"/>
                    </a:srgbClr>
                  </a:outerShdw>
                </a:effectLst>
                <a:latin typeface="Sree Krushnadevaraya" pitchFamily="2" charset="0"/>
                <a:cs typeface="Sree Krushnadevaraya" pitchFamily="2" charset="0"/>
              </a:rPr>
              <a:t>2026 సెప్టెంబరు 19వ తేదీ 12వ పాఠం</a:t>
            </a:r>
            <a:endParaRPr kumimoji="0" lang="en-US" sz="3200" b="1" i="0" u="none" strike="noStrike" kern="1200" cap="none" spc="0" normalizeH="0" baseline="0" noProof="0" dirty="0">
              <a:ln>
                <a:noFill/>
              </a:ln>
              <a:solidFill>
                <a:srgbClr val="91E2EB"/>
              </a:solidFill>
              <a:effectLst>
                <a:outerShdw blurRad="38100" dist="38100" dir="2700000" algn="tl">
                  <a:srgbClr val="000000">
                    <a:alpha val="43137"/>
                  </a:srgbClr>
                </a:outerShdw>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47023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0" y="291579"/>
            <a:ext cx="6858000" cy="1938992"/>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lvl="0" algn="ctr">
              <a:defRPr/>
            </a:pPr>
            <a:r>
              <a:rPr kumimoji="0" lang="en-U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r>
              <a:rPr lang="te-IN" sz="3200" b="1" dirty="0">
                <a:ln w="12700">
                  <a:noFill/>
                  <a:prstDash val="solid"/>
                </a:ln>
                <a:solidFill>
                  <a:srgbClr val="725536"/>
                </a:solidFill>
                <a:effectLst>
                  <a:outerShdw blurRad="38100" dist="38100" dir="2700000" algn="tl">
                    <a:srgbClr val="000000">
                      <a:alpha val="43137"/>
                    </a:srgbClr>
                  </a:outerShdw>
                </a:effectLst>
                <a:latin typeface="Sree Krushnadevaraya" pitchFamily="2" charset="0"/>
                <a:cs typeface="Sree Krushnadevaraya" pitchFamily="2" charset="0"/>
              </a:rPr>
              <a:t>మా యుద్ధోపకరణములు శరీరసంబంధమైనవి కావుగాని, దేవుని యెదుట దుర్గములను పడద్రోయజాలినంత బలముకలవై యున్నవి.</a:t>
            </a:r>
            <a:r>
              <a:rPr kumimoji="0" lang="en-U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p>
          <a:p>
            <a:pPr lvl="0" algn="ctr">
              <a:defRPr/>
            </a:pPr>
            <a:r>
              <a:rPr kumimoji="0" lang="en-US"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r>
              <a:rPr lang="te-IN" sz="2400" b="1" dirty="0">
                <a:ln w="12700">
                  <a:noFill/>
                  <a:prstDash val="solid"/>
                </a:ln>
                <a:solidFill>
                  <a:srgbClr val="725536"/>
                </a:solidFill>
                <a:effectLst>
                  <a:outerShdw blurRad="38100" dist="38100" dir="2700000" algn="tl">
                    <a:srgbClr val="000000">
                      <a:alpha val="43137"/>
                    </a:srgbClr>
                  </a:outerShdw>
                </a:effectLst>
                <a:latin typeface="Sree Krushnadevaraya" pitchFamily="2" charset="0"/>
                <a:cs typeface="Sree Krushnadevaraya" pitchFamily="2" charset="0"/>
              </a:rPr>
              <a:t>2 కోరింథీయులకు 10:4</a:t>
            </a:r>
            <a:r>
              <a:rPr kumimoji="0" lang="en-US"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endParaRPr kumimoji="0" lang="en-US" sz="36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7896224" cy="2708434"/>
          </a:xfrm>
          <a:prstGeom prst="rect">
            <a:avLst/>
          </a:prstGeom>
          <a:noFill/>
        </p:spPr>
        <p:txBody>
          <a:bodyPr wrap="square" rtlCol="0">
            <a:spAutoFit/>
            <a:scene3d>
              <a:camera prst="orthographicFront"/>
              <a:lightRig rig="threePt" dir="t"/>
            </a:scene3d>
            <a:sp3d extrusionH="57150">
              <a:bevelT w="38100" h="38100"/>
            </a:sp3d>
          </a:bodyPr>
          <a:lstStyle/>
          <a:p>
            <a:pPr lvl="0">
              <a:spcBef>
                <a:spcPts val="600"/>
              </a:spcBef>
              <a:defRPr/>
            </a:pPr>
            <a:r>
              <a:rPr lang="te-IN" sz="2000" b="1" dirty="0">
                <a:solidFill>
                  <a:srgbClr val="B7101D"/>
                </a:solidFill>
                <a:latin typeface="Sree Krushnadevaraya" pitchFamily="2" charset="0"/>
                <a:cs typeface="Sree Krushnadevaraya" pitchFamily="2" charset="0"/>
              </a:rPr>
              <a:t>ఆధ్యాత్మిక యుద్ధం</a:t>
            </a:r>
            <a:r>
              <a:rPr kumimoji="0" lang="en-US" sz="2000" b="1" i="0" u="none" strike="noStrike" kern="1200" cap="none" spc="0" normalizeH="0" baseline="0" noProof="0" dirty="0">
                <a:ln>
                  <a:noFill/>
                </a:ln>
                <a:solidFill>
                  <a:srgbClr val="B7101D"/>
                </a:solidFill>
                <a:effectLst/>
                <a:uLnTx/>
                <a:uFillTx/>
                <a:latin typeface="Sree Krushnadevaraya" pitchFamily="2" charset="0"/>
                <a:cs typeface="Sree Krushnadevaraya" pitchFamily="2" charset="0"/>
              </a:rPr>
              <a:t>:</a:t>
            </a:r>
          </a:p>
          <a:p>
            <a:pPr lvl="1">
              <a:spcBef>
                <a:spcPts val="600"/>
              </a:spcBef>
              <a:defRPr/>
            </a:pPr>
            <a:r>
              <a:rPr lang="te-IN" sz="2000" b="1" dirty="0">
                <a:solidFill>
                  <a:prstClr val="black"/>
                </a:solidFill>
                <a:latin typeface="Sree Krushnadevaraya" pitchFamily="2" charset="0"/>
                <a:cs typeface="Sree Krushnadevaraya" pitchFamily="2" charset="0"/>
              </a:rPr>
              <a:t>దాడికి ఆయుధాలు(2 కొరింథీయులు 10:1-11)</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lvl="1">
              <a:spcBef>
                <a:spcPts val="600"/>
              </a:spcBef>
              <a:defRPr/>
            </a:pPr>
            <a:r>
              <a:rPr lang="te-IN" sz="2000" b="1" dirty="0">
                <a:solidFill>
                  <a:prstClr val="black"/>
                </a:solidFill>
                <a:latin typeface="Sree Krushnadevaraya" pitchFamily="2" charset="0"/>
                <a:cs typeface="Sree Krushnadevaraya" pitchFamily="2" charset="0"/>
              </a:rPr>
              <a:t>సరైన రక్షణ (2 కొరింథీయులు 10:12-18)</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lvl="0">
              <a:spcBef>
                <a:spcPts val="600"/>
              </a:spcBef>
              <a:defRPr/>
            </a:pPr>
            <a:r>
              <a:rPr lang="te-IN" sz="2000" b="1" dirty="0">
                <a:solidFill>
                  <a:srgbClr val="0E40AC"/>
                </a:solidFill>
                <a:latin typeface="Sree Krushnadevaraya" pitchFamily="2" charset="0"/>
                <a:cs typeface="Sree Krushnadevaraya" pitchFamily="2" charset="0"/>
              </a:rPr>
              <a:t>అబద్ధ బోధకులతో వ్యవహరించడం</a:t>
            </a:r>
            <a:r>
              <a:rPr kumimoji="0" lang="en-US" sz="2000" b="1" i="0" u="none" strike="noStrike" kern="1200" cap="none" spc="0" normalizeH="0" baseline="0" noProof="0" dirty="0">
                <a:ln>
                  <a:noFill/>
                </a:ln>
                <a:solidFill>
                  <a:srgbClr val="0E40AC"/>
                </a:solidFill>
                <a:effectLst/>
                <a:uLnTx/>
                <a:uFillTx/>
                <a:latin typeface="Sree Krushnadevaraya" pitchFamily="2" charset="0"/>
                <a:cs typeface="Sree Krushnadevaraya" pitchFamily="2" charset="0"/>
              </a:rPr>
              <a:t>:</a:t>
            </a:r>
          </a:p>
          <a:p>
            <a:pPr lvl="1">
              <a:spcBef>
                <a:spcPts val="600"/>
              </a:spcBef>
              <a:defRPr/>
            </a:pPr>
            <a:r>
              <a:rPr lang="te-IN" sz="2000" b="1" dirty="0">
                <a:solidFill>
                  <a:prstClr val="black"/>
                </a:solidFill>
                <a:latin typeface="Sree Krushnadevaraya" pitchFamily="2" charset="0"/>
                <a:cs typeface="Sree Krushnadevaraya" pitchFamily="2" charset="0"/>
              </a:rPr>
              <a:t>అపొస్తలులుగా మారువేషంలో ఉన్న మోసగాళ్ళు (2 కొరింథీయులు 11:1-15)</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lvl="1">
              <a:spcBef>
                <a:spcPts val="600"/>
              </a:spcBef>
              <a:defRPr/>
            </a:pPr>
            <a:r>
              <a:rPr lang="te-IN" sz="2000" b="1" dirty="0">
                <a:solidFill>
                  <a:prstClr val="black"/>
                </a:solidFill>
                <a:latin typeface="Sree Krushnadevaraya" pitchFamily="2" charset="0"/>
                <a:cs typeface="Sree Krushnadevaraya" pitchFamily="2" charset="0"/>
              </a:rPr>
              <a:t>పౌలు మరియు అబద్ధ బోధకులు (2 కొరింథీయులు 11:16-31)</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lvl="1">
              <a:spcBef>
                <a:spcPts val="600"/>
              </a:spcBef>
              <a:defRPr/>
            </a:pPr>
            <a:r>
              <a:rPr lang="te-IN" sz="2000" b="1" dirty="0">
                <a:solidFill>
                  <a:prstClr val="black"/>
                </a:solidFill>
                <a:latin typeface="Sree Krushnadevaraya" pitchFamily="2" charset="0"/>
                <a:cs typeface="Sree Krushnadevaraya" pitchFamily="2" charset="0"/>
              </a:rPr>
              <a:t>స్వీయ-పరిశీలన మరియు విజయం (2 కొరింథీయులు 12:14-13:10)</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015663"/>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a:t>
            </a:r>
            <a:r>
              <a:rPr lang="en-US" sz="2000" b="1" dirty="0">
                <a:solidFill>
                  <a:prstClr val="black"/>
                </a:solidFill>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అన్ని చర్చిల గురించి నిరంతరం తెలియజేయడం తన లక్ష్యం. ఎందుకు? వారికి ఏదైనా సహాయం, సందర్శన, కొంత ఓదార్పు లేదా ప్రోత్సాహం అవసరమా అని తెలుసుకోవడానికి (2 కొరి. 11:28).</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583820" y="3945131"/>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583820" y="5102251"/>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55603" y="5479126"/>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55603" y="5871102"/>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5603" y="6253965"/>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155603" y="4341141"/>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55603" y="4714539"/>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కొరింథీయులకు తన రెండవ లేఖ ముగింపులో, పౌలు ఈ తప్పుడు బోధకుల సమస్యను ప్రస్తావించాడు. మనం వారిని ఎలా గుర్తించగలం? ఈ ఆధ్యాత్మిక యుద్ధంలో మనం వారితో ఎలా పోరాడవచ్చు? మనం వాటిని ఎలా అధిగమించగలం?</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8" y="1178136"/>
            <a:ext cx="6784257"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విశ్వాసులు పొరపాట్లు చేసేలా చేస్తున్న తప్పుడు బోధకుల గురించి కొన్నిసార్లు అతనికి తెలియజేయబడింది. ఇది జరిగినప్పుడు, అపొస్తలుడు కోపంతో నిండిపోయాడు (2 కొరి. 11:29).</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05959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1643135"/>
            <a:ext cx="7574705" cy="433965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te-IN" sz="13800" b="1" dirty="0">
                <a:ln/>
                <a:solidFill>
                  <a:srgbClr val="9722AA"/>
                </a:solidFill>
                <a:latin typeface="Sree Krushnadevaraya" pitchFamily="2" charset="0"/>
                <a:cs typeface="Sree Krushnadevaraya" pitchFamily="2" charset="0"/>
              </a:rPr>
              <a:t>ఆధ్యాత్మిక యుద్ధం</a:t>
            </a:r>
            <a:endParaRPr kumimoji="0" lang="en-US" sz="13800" b="1" i="0" u="none" strike="noStrike" kern="1200" cap="none" spc="0" normalizeH="0" baseline="0" noProof="0" dirty="0">
              <a:ln/>
              <a:solidFill>
                <a:srgbClr val="9722AA"/>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1934626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139700"/>
            <a:ext cx="9442967" cy="923330"/>
          </a:xfrm>
          <a:prstGeom prst="rect">
            <a:avLst/>
          </a:prstGeom>
          <a:noFill/>
        </p:spPr>
        <p:txBody>
          <a:bodyPr wrap="square">
            <a:spAutoFit/>
          </a:bodyPr>
          <a:lstStyle/>
          <a:p>
            <a:pPr lvl="0" algn="ctr">
              <a:defRPr/>
            </a:pPr>
            <a:r>
              <a:rPr lang="te-IN" sz="5400" b="1" spc="300" dirty="0">
                <a:ln w="10160">
                  <a:solidFill>
                    <a:srgbClr val="C953DD"/>
                  </a:solidFill>
                  <a:prstDash val="solid"/>
                </a:ln>
                <a:solidFill>
                  <a:srgbClr val="FFFFFF"/>
                </a:solidFill>
                <a:effectLst>
                  <a:outerShdw blurRad="38100" dist="22860" dir="5400000" algn="tl" rotWithShape="0">
                    <a:srgbClr val="000000">
                      <a:alpha val="76000"/>
                    </a:srgbClr>
                  </a:outerShdw>
                </a:effectLst>
                <a:latin typeface="Sree Krushnadevaraya" pitchFamily="2" charset="0"/>
                <a:cs typeface="Sree Krushnadevaraya" pitchFamily="2" charset="0"/>
              </a:rPr>
              <a:t>దాడికి ఆయుధాలు</a:t>
            </a:r>
            <a:endParaRPr kumimoji="0" lang="en-US" sz="5400" b="1" i="0" u="none" strike="noStrike" kern="1200" cap="none" spc="300" normalizeH="0" baseline="0" noProof="0" dirty="0">
              <a:ln w="10160">
                <a:solidFill>
                  <a:srgbClr val="C953DD"/>
                </a:solidFill>
                <a:prstDash val="solid"/>
              </a:ln>
              <a:solidFill>
                <a:srgbClr val="FFFFFF"/>
              </a:solidFill>
              <a:effectLst>
                <a:outerShdw blurRad="38100" dist="22860" dir="5400000" algn="tl" rotWithShape="0">
                  <a:srgbClr val="000000">
                    <a:alpha val="76000"/>
                  </a:srgbClr>
                </a:outerShdw>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707886"/>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lvl="0" algn="ctr">
              <a:defRPr/>
            </a:pPr>
            <a:r>
              <a:rPr kumimoji="0" lang="en-US" sz="2000" b="1" i="0" u="none" strike="noStrike" kern="1200" cap="none" spc="0" normalizeH="0" baseline="0" noProof="0" dirty="0">
                <a:ln>
                  <a:noFill/>
                </a:ln>
                <a:solidFill>
                  <a:srgbClr val="C953DD">
                    <a:lumMod val="50000"/>
                  </a:srgbClr>
                </a:solidFill>
                <a:effectLst/>
                <a:uLnTx/>
                <a:uFillTx/>
                <a:latin typeface="Sree Krushnadevaraya" pitchFamily="2" charset="0"/>
                <a:cs typeface="Sree Krushnadevaraya" pitchFamily="2" charset="0"/>
              </a:rPr>
              <a:t>“</a:t>
            </a:r>
            <a:r>
              <a:rPr lang="te-IN" sz="2000" b="1" dirty="0">
                <a:solidFill>
                  <a:srgbClr val="C953DD">
                    <a:lumMod val="50000"/>
                  </a:srgbClr>
                </a:solidFill>
                <a:latin typeface="Sree Krushnadevaraya" pitchFamily="2" charset="0"/>
                <a:cs typeface="Sree Krushnadevaraya" pitchFamily="2" charset="0"/>
              </a:rPr>
              <a:t>మా యుద్ధోపకరణములు శరీరసంబంధమైనవి కావుగాని, దేవుని యెదుట దుర్గములను పడద్రోయజాలినంత బలముకలవై యున్నవి.</a:t>
            </a:r>
            <a:r>
              <a:rPr kumimoji="0" lang="en-US" sz="2000" b="1" i="0" u="none" strike="noStrike" kern="1200" cap="none" spc="0" normalizeH="0" baseline="0" noProof="0" dirty="0">
                <a:ln>
                  <a:noFill/>
                </a:ln>
                <a:solidFill>
                  <a:srgbClr val="C953DD">
                    <a:lumMod val="50000"/>
                  </a:srgbClr>
                </a:solidFill>
                <a:effectLst/>
                <a:uLnTx/>
                <a:uFillTx/>
                <a:latin typeface="Sree Krushnadevaraya" pitchFamily="2" charset="0"/>
                <a:cs typeface="Sree Krushnadevaraya" pitchFamily="2" charset="0"/>
              </a:rPr>
              <a:t>” (</a:t>
            </a:r>
            <a:r>
              <a:rPr lang="te-IN" sz="2000" b="1" dirty="0">
                <a:solidFill>
                  <a:srgbClr val="C953DD">
                    <a:lumMod val="50000"/>
                  </a:srgbClr>
                </a:solidFill>
                <a:latin typeface="Sree Krushnadevaraya" pitchFamily="2" charset="0"/>
                <a:cs typeface="Sree Krushnadevaraya" pitchFamily="2" charset="0"/>
              </a:rPr>
              <a:t>2 కోరింథీయులకు 10:4</a:t>
            </a:r>
            <a:r>
              <a:rPr kumimoji="0" lang="en-US" sz="2000" b="1" i="0" u="none" strike="noStrike" kern="1200" cap="none" spc="0" normalizeH="0" baseline="0" noProof="0" dirty="0">
                <a:ln>
                  <a:noFill/>
                </a:ln>
                <a:solidFill>
                  <a:srgbClr val="C953DD">
                    <a:lumMod val="50000"/>
                  </a:srgbClr>
                </a:solidFill>
                <a:effectLst/>
                <a:uLnTx/>
                <a:uFillTx/>
                <a:latin typeface="Sree Krushnadevaraya" pitchFamily="2" charset="0"/>
                <a:cs typeface="Sree Krushnadevaraya" pitchFamily="2" charset="0"/>
              </a:rPr>
              <a:t>)</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తన లేఖల్లో కఠినంగా మాట్లాడినా, ఆయనను వ్యక్తిగతంగా చూసినప్పుడు పిరికివాడని, అసంభవం అని ఆరోపించారు. 10:10).</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3639" y="5364516"/>
            <a:ext cx="3676653"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యొక్క అధికారం క్రీస్తు ద్వారా అతనికి ఇవ్వబడింది మరియు అతను దానిని ఎల్లప్పుడూ నిర్మించడానికి ఉపయోగిస్తాడు, నాశనం చేయడానికి కాదు (2 కొరి. 10:8).</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r="-59"/>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ఈ "ఆయుధాలు" క్రీస్తు యొక్క వినయం మరియు సాత్వికతతో పనిచేయడం (మత్త</a:t>
            </a:r>
            <a:r>
              <a:rPr lang="en-US" sz="2000" b="1" dirty="0">
                <a:solidFill>
                  <a:prstClr val="black"/>
                </a:solidFill>
                <a:latin typeface="Sree Krushnadevaraya" pitchFamily="2" charset="0"/>
                <a:cs typeface="Sree Krushnadevaraya" pitchFamily="2" charset="0"/>
              </a:rPr>
              <a:t>. 11:29). </a:t>
            </a:r>
            <a:r>
              <a:rPr lang="te-IN" sz="2000" b="1" dirty="0">
                <a:solidFill>
                  <a:prstClr val="black"/>
                </a:solidFill>
                <a:latin typeface="Sree Krushnadevaraya" pitchFamily="2" charset="0"/>
                <a:cs typeface="Sree Krushnadevaraya" pitchFamily="2" charset="0"/>
              </a:rPr>
              <a:t>కానీ యేసు చేసినట్లు (మత్త. 21:12-13), లేదా అవసరమైనప్పుడు స్పష్టంగా మాట్లాడటం (మత్త. 23:23-27) వంటి తప్పులకు వ్యతిరేకంగా స్థిరంగా నిలబడటం కూడా ఇందులో ఉన్నాయి.</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spcBef>
                <a:spcPts val="600"/>
              </a:spcBef>
              <a:defRPr/>
            </a:pPr>
            <a:r>
              <a:rPr lang="te-IN" sz="2000" b="1" dirty="0">
                <a:solidFill>
                  <a:srgbClr val="FF0000"/>
                </a:solidFill>
                <a:latin typeface="Sree Krushnadevaraya" pitchFamily="2" charset="0"/>
                <a:cs typeface="Sree Krushnadevaraya" pitchFamily="2" charset="0"/>
              </a:rPr>
              <a:t>ఈ వాదనకు ప్రతిస్పందనగా, పౌలు ఒక లేఖలో ఉన్నట్లుగా వ్యక్తిగతంగా కఠినంగా ఉండగల సామర్థ్యాన్ని కలిగి ఉన్నాడని స్పష్టంగా సూచించాడు, కాని అతను "శరీర ఆయుధాలను" (అధికారవాదం, శారీరక శిక్ష లేదా స్వీయ ప్రశంస వంటివి) ఉపయోగించడానికి దిగజారిపోడు, కానీ "దేవునిలో శక్తివంతమైన" ఆయుధాలను మాత్రమే ఉపయోగిస్తాడు (2 కొరిం. 10:2-4).</a:t>
            </a:r>
            <a:endParaRPr kumimoji="0" lang="en-US" sz="2000" b="1" i="0" u="none" strike="noStrike" kern="1200" cap="none" spc="0" normalizeH="0" baseline="0" noProof="0" dirty="0">
              <a:ln>
                <a:noFill/>
              </a:ln>
              <a:solidFill>
                <a:srgbClr val="FF0000"/>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32074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D198D94D-7AB9-E415-A4EC-5104664FE90D}"/>
              </a:ext>
            </a:extLst>
          </p:cNvPr>
          <p:cNvSpPr txBox="1"/>
          <p:nvPr/>
        </p:nvSpPr>
        <p:spPr>
          <a:xfrm>
            <a:off x="0" y="28274"/>
            <a:ext cx="12192000" cy="769441"/>
          </a:xfrm>
          <a:prstGeom prst="rect">
            <a:avLst/>
          </a:prstGeom>
          <a:noFill/>
        </p:spPr>
        <p:txBody>
          <a:bodyPr wrap="square">
            <a:spAutoFit/>
          </a:bodyPr>
          <a:lstStyle/>
          <a:p>
            <a:pPr lvl="0" algn="ctr">
              <a:defRPr/>
            </a:pPr>
            <a:r>
              <a:rPr lang="te-IN" sz="4400" b="1" spc="60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latin typeface="Sree Krushnadevaraya" pitchFamily="2" charset="0"/>
                <a:cs typeface="Sree Krushnadevaraya" pitchFamily="2" charset="0"/>
              </a:rPr>
              <a:t>సరైన రక్షణ (2 కొరింథీయులు 10:12-18)</a:t>
            </a:r>
            <a:endParaRPr kumimoji="0" lang="en-US" sz="4400" b="1" i="0" u="none" strike="noStrike" kern="1200" cap="none" spc="600" normalizeH="0" baseline="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461665"/>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lvl="0" algn="ctr">
              <a:defRPr/>
            </a:pPr>
            <a:r>
              <a:rPr kumimoji="0" lang="en-US" sz="2400" b="1" i="0" u="none" strike="noStrike" kern="1200" cap="none" spc="0" normalizeH="0" baseline="0" noProof="0" dirty="0">
                <a:ln>
                  <a:noFill/>
                </a:ln>
                <a:solidFill>
                  <a:srgbClr val="C7440F"/>
                </a:solidFill>
                <a:effectLst/>
                <a:uLnTx/>
                <a:uFillTx/>
                <a:latin typeface="Sree Krushnadevaraya" pitchFamily="2" charset="0"/>
                <a:cs typeface="Sree Krushnadevaraya" pitchFamily="2" charset="0"/>
              </a:rPr>
              <a:t>“</a:t>
            </a:r>
            <a:r>
              <a:rPr lang="te-IN" sz="2400" b="1" dirty="0">
                <a:solidFill>
                  <a:srgbClr val="C7440F"/>
                </a:solidFill>
                <a:latin typeface="Sree Krushnadevaraya" pitchFamily="2" charset="0"/>
                <a:cs typeface="Sree Krushnadevaraya" pitchFamily="2" charset="0"/>
              </a:rPr>
              <a:t>ప్రభువు మెచ్చుకొనువాడే యోగ్యుడు గాని తన్ను తానే మెచ్చుకొనువాడు యోగ్యుడుకాడు.</a:t>
            </a:r>
            <a:r>
              <a:rPr kumimoji="0" lang="en-US" sz="2400" b="1" i="0" u="none" strike="noStrike" kern="1200" cap="none" spc="0" normalizeH="0" baseline="0" noProof="0" dirty="0">
                <a:ln>
                  <a:noFill/>
                </a:ln>
                <a:solidFill>
                  <a:srgbClr val="C7440F"/>
                </a:solidFill>
                <a:effectLst/>
                <a:uLnTx/>
                <a:uFillTx/>
                <a:latin typeface="Sree Krushnadevaraya" pitchFamily="2" charset="0"/>
                <a:cs typeface="Sree Krushnadevaraya" pitchFamily="2" charset="0"/>
              </a:rPr>
              <a:t>” (</a:t>
            </a:r>
            <a:r>
              <a:rPr lang="te-IN" sz="2400" b="1" dirty="0">
                <a:solidFill>
                  <a:srgbClr val="C7440F"/>
                </a:solidFill>
                <a:latin typeface="Sree Krushnadevaraya" pitchFamily="2" charset="0"/>
                <a:cs typeface="Sree Krushnadevaraya" pitchFamily="2" charset="0"/>
              </a:rPr>
              <a:t>2 కోరింథీయులకు 10:18</a:t>
            </a:r>
            <a:r>
              <a:rPr kumimoji="0" lang="en-US" sz="2400" b="1" i="0" u="none" strike="noStrike" kern="1200" cap="none" spc="0" normalizeH="0" baseline="0" noProof="0" dirty="0">
                <a:ln>
                  <a:noFill/>
                </a:ln>
                <a:solidFill>
                  <a:srgbClr val="C7440F"/>
                </a:solidFill>
                <a:effectLst/>
                <a:uLnTx/>
                <a:uFillTx/>
                <a:latin typeface="Sree Krushnadevaraya" pitchFamily="2" charset="0"/>
                <a:cs typeface="Sree Krushnadevaraya" pitchFamily="2" charset="0"/>
              </a:rPr>
              <a:t>)</a:t>
            </a: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5" y="1133475"/>
            <a:ext cx="7813034" cy="163121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గ్రీకు తత్వవేత్తలు వారి నుండి నేర్చుకోవాలనుకునే విద్యార్థులకు పెద్ద మొత్తంలో డబ్బు వసూలు చేశారు. ఈ విద్యార్ధులను ఆకర్షించడానికి, వారు తమ జ్ఞానం, సామాజిక హోదా, లేదా వారిని తెలిసిన మరియు గౌరవించే ముఖ్యమైన వ్యక్తుల గురించి ప్రగల్భాలు పలికారు. కొరింథులో చొరబడిన అబద్ధ బోధకులు కూడా ఇదే పద్ధతిని అనుసరించారు (2 కొరిం. 10:12; 11:19-20).</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94" y="2864317"/>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2900852"/>
            <a:ext cx="4357180"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కానీ పౌలు తన జ్ఞానాన్ని పంచుకోవడానికి డబ్బులు తీసుకోలేదు, అతను సిఫార్సు లేఖలను సమర్పించలేదు, మరియు అతను తన గురించి గర్వపడలేదు. [మార్చు] అతను తనను తాను ఎలా కాపాడుకోగలడు?</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4976005"/>
            <a:ext cx="7645129"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కొరింథీయులచేత అంగీకరించబడుటకు ముందుగా ఆయనను స్తుతించవలసిన అవసరమున్నట్లు కనబడుచున్నది. అయితే తనను తాను స్తుతించుకోవలసినది అతడు కాదు (సామె. 27:2). పౌలు తనను స్తుతించుటకు దేవుణ్ణి అనుమతించాడు (2 కొరి. 10:18).</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Do not praise yourself</a:t>
              </a:r>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Let God praise us</a:t>
              </a: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5" y="6181761"/>
            <a:ext cx="7877074"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మనం దేని గురించి గొప్పగా చెప్పుకోగలమో లేదా మనల్ని మనం స్తుతించుకోగలిగితే, అది దేవుణ్ణి తెలుసుకోవడం మరియు ఆయనకు విధేయత చూపడం (యిర్మీ. 9:24; 2కో. 10:17).</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91300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728260"/>
            <a:ext cx="8082116" cy="5401479"/>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pPr lvl="0">
              <a:defRPr/>
            </a:pPr>
            <a:r>
              <a:rPr lang="te-IN" sz="11500" dirty="0">
                <a:solidFill>
                  <a:srgbClr val="F4642A">
                    <a:lumMod val="75000"/>
                  </a:srgbClr>
                </a:solidFill>
                <a:latin typeface="Sree Krushnadevaraya" pitchFamily="2" charset="0"/>
                <a:cs typeface="Sree Krushnadevaraya" pitchFamily="2" charset="0"/>
              </a:rPr>
              <a:t>అబద్ధ బోధకులతో వ్యవహరించడం</a:t>
            </a:r>
            <a:endParaRPr kumimoji="0" lang="en-US" sz="11500" b="1" i="0" u="none" strike="noStrike" kern="1200" cap="none" spc="0" normalizeH="0" baseline="0" noProof="0" dirty="0">
              <a:ln/>
              <a:solidFill>
                <a:srgbClr val="F4642A">
                  <a:lumMod val="75000"/>
                </a:srgbClr>
              </a:solidFill>
              <a:effectLst/>
              <a:uLnTx/>
              <a:uFillTx/>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6442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FCB7D143-710D-7F03-3632-65F340CAE0D9}"/>
              </a:ext>
            </a:extLst>
          </p:cNvPr>
          <p:cNvSpPr txBox="1"/>
          <p:nvPr/>
        </p:nvSpPr>
        <p:spPr>
          <a:xfrm>
            <a:off x="0" y="105384"/>
            <a:ext cx="12192000" cy="707886"/>
          </a:xfrm>
          <a:prstGeom prst="rect">
            <a:avLst/>
          </a:prstGeom>
          <a:noFill/>
        </p:spPr>
        <p:txBody>
          <a:bodyPr wrap="square">
            <a:spAutoFit/>
          </a:bodyPr>
          <a:lstStyle/>
          <a:p>
            <a:pPr lvl="0" algn="ctr">
              <a:defRPr/>
            </a:pPr>
            <a:r>
              <a:rPr lang="te-IN" sz="4000" b="1" spc="50" dirty="0">
                <a:ln w="9525" cmpd="sng">
                  <a:solidFill>
                    <a:srgbClr val="2DCADB"/>
                  </a:solidFill>
                  <a:prstDash val="solid"/>
                </a:ln>
                <a:solidFill>
                  <a:srgbClr val="70AD47">
                    <a:tint val="1000"/>
                  </a:srgbClr>
                </a:solidFill>
                <a:effectLst>
                  <a:glow rad="38100">
                    <a:srgbClr val="2DCADB">
                      <a:alpha val="40000"/>
                    </a:srgbClr>
                  </a:glow>
                </a:effectLst>
                <a:latin typeface="Sree Krushnadevaraya" pitchFamily="2" charset="0"/>
                <a:cs typeface="Sree Krushnadevaraya" pitchFamily="2" charset="0"/>
              </a:rPr>
              <a:t>అపొస్తలులుగా మారువేషంలో ఉన్న మోసగాళ్ళు </a:t>
            </a:r>
            <a:endParaRPr kumimoji="0" lang="en-US" sz="4000" b="1" i="0" u="none" strike="noStrike" kern="1200" cap="none" spc="50" normalizeH="0" baseline="0" noProof="0" dirty="0">
              <a:ln w="9525" cmpd="sng">
                <a:solidFill>
                  <a:srgbClr val="2DCADB"/>
                </a:solidFill>
                <a:prstDash val="solid"/>
              </a:ln>
              <a:solidFill>
                <a:srgbClr val="70AD47">
                  <a:tint val="1000"/>
                </a:srgbClr>
              </a:solidFill>
              <a:effectLst>
                <a:glow rad="38100">
                  <a:srgbClr val="2DCADB">
                    <a:alpha val="40000"/>
                  </a:srgbClr>
                </a:glow>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648994"/>
            <a:ext cx="11658599" cy="830997"/>
          </a:xfrm>
          <a:prstGeom prst="rect">
            <a:avLst/>
          </a:prstGeom>
          <a:noFill/>
        </p:spPr>
        <p:txBody>
          <a:bodyPr wrap="square">
            <a:spAutoFit/>
          </a:bodyPr>
          <a:lstStyle/>
          <a:p>
            <a:pPr lvl="0" algn="ctr">
              <a:defRPr/>
            </a:pPr>
            <a:r>
              <a:rPr kumimoji="0" lang="en-US" sz="2400" b="1" i="0" u="none" strike="noStrike" kern="1200" cap="none" spc="0" normalizeH="0" baseline="0" noProof="0" dirty="0">
                <a:ln>
                  <a:noFill/>
                </a:ln>
                <a:solidFill>
                  <a:srgbClr val="2DCADB">
                    <a:lumMod val="60000"/>
                    <a:lumOff val="40000"/>
                  </a:srgbClr>
                </a:solidFill>
                <a:effectLst/>
                <a:uLnTx/>
                <a:uFillTx/>
                <a:latin typeface="Sree Krushnadevaraya" pitchFamily="2" charset="0"/>
                <a:cs typeface="Sree Krushnadevaraya" pitchFamily="2" charset="0"/>
              </a:rPr>
              <a:t>“</a:t>
            </a:r>
            <a:r>
              <a:rPr lang="te-IN" sz="2400" b="1" dirty="0">
                <a:solidFill>
                  <a:srgbClr val="2DCADB">
                    <a:lumMod val="60000"/>
                    <a:lumOff val="40000"/>
                  </a:srgbClr>
                </a:solidFill>
                <a:latin typeface="Sree Krushnadevaraya" pitchFamily="2" charset="0"/>
                <a:cs typeface="Sree Krushnadevaraya" pitchFamily="2" charset="0"/>
              </a:rPr>
              <a:t>ఏలయనగా అట్టి వారు క్రీస్తుయొక్క అపొస్తలుల వేషము ధరించుకొనువారైయుండి, దొంగ అపొస్తలులును మోసగాండ్రగు పనివారునైయున్నారు.</a:t>
            </a:r>
            <a:r>
              <a:rPr kumimoji="0" lang="en-US" sz="2400" b="1" i="0" u="none" strike="noStrike" kern="1200" cap="none" spc="0" normalizeH="0" baseline="0" noProof="0" dirty="0">
                <a:ln>
                  <a:noFill/>
                </a:ln>
                <a:solidFill>
                  <a:srgbClr val="2DCADB">
                    <a:lumMod val="60000"/>
                    <a:lumOff val="40000"/>
                  </a:srgbClr>
                </a:solidFill>
                <a:effectLst/>
                <a:uLnTx/>
                <a:uFillTx/>
                <a:latin typeface="Sree Krushnadevaraya" pitchFamily="2" charset="0"/>
                <a:cs typeface="Sree Krushnadevaraya" pitchFamily="2" charset="0"/>
              </a:rPr>
              <a:t>”  (</a:t>
            </a:r>
            <a:r>
              <a:rPr lang="te-IN" sz="2400" b="1" dirty="0">
                <a:solidFill>
                  <a:srgbClr val="2DCADB">
                    <a:lumMod val="60000"/>
                    <a:lumOff val="40000"/>
                  </a:srgbClr>
                </a:solidFill>
                <a:latin typeface="Sree Krushnadevaraya" pitchFamily="2" charset="0"/>
                <a:cs typeface="Sree Krushnadevaraya" pitchFamily="2" charset="0"/>
              </a:rPr>
              <a:t>2 కోరింథీయులకు 11:13</a:t>
            </a:r>
            <a:r>
              <a:rPr kumimoji="0" lang="en-US" sz="2400" b="1" i="0" u="none" strike="noStrike" kern="1200" cap="none" spc="0" normalizeH="0" baseline="0" noProof="0" dirty="0">
                <a:ln>
                  <a:noFill/>
                </a:ln>
                <a:solidFill>
                  <a:srgbClr val="2DCADB">
                    <a:lumMod val="60000"/>
                    <a:lumOff val="40000"/>
                  </a:srgbClr>
                </a:solidFill>
                <a:effectLst/>
                <a:uLnTx/>
                <a:uFillTx/>
                <a:latin typeface="Sree Krushnadevaraya" pitchFamily="2" charset="0"/>
                <a:cs typeface="Sree Krushnadevaraya" pitchFamily="2" charset="0"/>
              </a:rPr>
              <a:t>)</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643433"/>
            <a:ext cx="5675342" cy="1323439"/>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క్రీస్తు వద్దకు స్వచ్ఛమైన చర్చిని తీసుకురావాలని కోరుకుంటాడు (2 కొరి. 11:2). కానీ చర్చి హవ్వలా మోసగించబడే ప్రమాదంలో ఉంది, మరియు యేసు యొక్క వధువు (2 కొరి. 11:3).</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966492"/>
            <a:ext cx="5782787"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అసలు ప్రమాదం ఏమిటి? యేసు యొక్క “గొప్ప అపొస్తలులు” అని తమను తాము మెచ్చుకున్న యూదులు కొరింథుకి వచ్చి “మరొక యేసు,” “భిన్నమైన ఆత్మ,” మరియు “వేరే సువార్త” బోధించారు. (2 కొరిం. 11:4-5; గల. 1:8).</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508428"/>
            <a:ext cx="6953636"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యేసును గురించిన ప్రసంగాలు చేయడం అంటే బైబిలులో వెల్లడించిన యేసును గురించిన ప్రసంగాలు చేయడం కాదు. వారి మాటలు అద్భుతంగా ఉండవచ్చు, కానీ సాతాను కూడా అద్భుతాలను ఎలా మాట్లాడాలో మరియు తనను తాను "కాంతి దేవదూతగా" ఎలా ప్రదర్శించాలో కూడా తెలుసు (2 కొరింథీయులు 11:14).</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6075765"/>
            <a:ext cx="12095582"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నిజ బోధకులు తమ చర్యల ద్వారా, మాటల ద్వారా 'క్రీస్తు సత్యమును' బోధిస్తారు (2 కొరిం. 11:9-10). కానీ అబద్ధ బోధకులు, కేవలం భక్తిని నటిస్తారు, అపొస్తలులుగా మారువేషంలో ఉన్న మోసపూరిత పరిచారకులు (2 కొరిం. 11:13-15).</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972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1378590A-9F58-E3CE-C8B0-E898C26CEC74}"/>
              </a:ext>
            </a:extLst>
          </p:cNvPr>
          <p:cNvSpPr txBox="1"/>
          <p:nvPr/>
        </p:nvSpPr>
        <p:spPr>
          <a:xfrm>
            <a:off x="0" y="6350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lvl="0" algn="ctr">
              <a:defRPr/>
            </a:pPr>
            <a:r>
              <a:rPr lang="te-IN" sz="4400" b="1" spc="300" dirty="0">
                <a:ln w="22225">
                  <a:noFill/>
                  <a:prstDash val="solid"/>
                </a:ln>
                <a:solidFill>
                  <a:srgbClr val="2DCADB">
                    <a:lumMod val="40000"/>
                    <a:lumOff val="60000"/>
                  </a:srgbClr>
                </a:solidFill>
                <a:effectLst>
                  <a:outerShdw blurRad="38100" dist="38100" dir="2700000" algn="tl">
                    <a:srgbClr val="000000">
                      <a:alpha val="43137"/>
                    </a:srgbClr>
                  </a:outerShdw>
                </a:effectLst>
                <a:latin typeface="Sree Krushnadevaraya" pitchFamily="2" charset="0"/>
                <a:cs typeface="Sree Krushnadevaraya" pitchFamily="2" charset="0"/>
              </a:rPr>
              <a:t>పౌలు మరియు అబద్ధ బోధకులు </a:t>
            </a:r>
            <a:endParaRPr kumimoji="0" lang="en-US" sz="4400" b="1" i="0" u="none" strike="noStrike" kern="1200" cap="none" spc="300" normalizeH="0" baseline="0" noProof="0" dirty="0">
              <a:ln w="22225">
                <a:noFill/>
                <a:prstDash val="solid"/>
              </a:ln>
              <a:solidFill>
                <a:srgbClr val="2DCADB">
                  <a:lumMod val="40000"/>
                  <a:lumOff val="6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707886"/>
          </a:xfrm>
          <a:prstGeom prst="rect">
            <a:avLst/>
          </a:prstGeom>
          <a:noFill/>
        </p:spPr>
        <p:txBody>
          <a:bodyPr wrap="square">
            <a:spAutoFit/>
          </a:bodyPr>
          <a:lstStyle/>
          <a:p>
            <a:pPr lvl="0" algn="ctr">
              <a:defRPr/>
            </a:pPr>
            <a:r>
              <a:rPr kumimoji="0" lang="en-US" sz="20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Sree Krushnadevaraya" pitchFamily="2" charset="0"/>
                <a:cs typeface="Sree Krushnadevaraya" pitchFamily="2" charset="0"/>
              </a:rPr>
              <a:t>“</a:t>
            </a:r>
            <a:r>
              <a:rPr lang="te-IN" sz="2000" b="1" dirty="0">
                <a:solidFill>
                  <a:srgbClr val="FBD805">
                    <a:lumMod val="40000"/>
                    <a:lumOff val="60000"/>
                  </a:srgbClr>
                </a:solidFill>
                <a:effectLst>
                  <a:glow rad="127000">
                    <a:srgbClr val="284A2D"/>
                  </a:glow>
                </a:effectLst>
                <a:latin typeface="Sree Krushnadevaraya" pitchFamily="2" charset="0"/>
                <a:cs typeface="Sree Krushnadevaraya" pitchFamily="2" charset="0"/>
              </a:rPr>
              <a:t>వారు హెబ్రీయులా? నేనును హెబ్రీయుడనే. వారు ఇశ్రాయేలీయులా? నేనును ఇశ్రాయేలీయుడనే. వారు అబ్రాహాము సంతానమా? నేనును అట్టివాడనే.</a:t>
            </a:r>
            <a:r>
              <a:rPr lang="en-US" sz="2000" b="1" noProof="0" dirty="0">
                <a:solidFill>
                  <a:srgbClr val="FBD805">
                    <a:lumMod val="40000"/>
                    <a:lumOff val="60000"/>
                  </a:srgbClr>
                </a:solidFill>
                <a:effectLst>
                  <a:glow rad="127000">
                    <a:srgbClr val="284A2D"/>
                  </a:glow>
                </a:effectLst>
                <a:latin typeface="Sree Krushnadevaraya" pitchFamily="2" charset="0"/>
                <a:cs typeface="Sree Krushnadevaraya" pitchFamily="2" charset="0"/>
              </a:rPr>
              <a:t>.</a:t>
            </a:r>
            <a:r>
              <a:rPr kumimoji="0" lang="en-US" sz="20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Sree Krushnadevaraya" pitchFamily="2" charset="0"/>
                <a:cs typeface="Sree Krushnadevaraya" pitchFamily="2" charset="0"/>
              </a:rPr>
              <a:t>” (</a:t>
            </a:r>
            <a:r>
              <a:rPr lang="te-IN" sz="2000" b="1" dirty="0">
                <a:solidFill>
                  <a:srgbClr val="FBD805">
                    <a:lumMod val="40000"/>
                    <a:lumOff val="60000"/>
                  </a:srgbClr>
                </a:solidFill>
                <a:effectLst>
                  <a:glow rad="127000">
                    <a:srgbClr val="284A2D"/>
                  </a:glow>
                </a:effectLst>
                <a:latin typeface="Sree Krushnadevaraya" pitchFamily="2" charset="0"/>
                <a:cs typeface="Sree Krushnadevaraya" pitchFamily="2" charset="0"/>
              </a:rPr>
              <a:t>2 కోరింథీయులకు 11:22</a:t>
            </a:r>
            <a:r>
              <a:rPr kumimoji="0" lang="en-US" sz="20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Sree Krushnadevaraya" pitchFamily="2" charset="0"/>
                <a:cs typeface="Sree Krushnadevaraya" pitchFamily="2" charset="0"/>
              </a:rPr>
              <a:t>)</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మరియు అబద్ధ బోధకుల మధ్య ఏ పోలికలు ఉన్నాయి? వారందరూ క్రైస్తవ మతంలోకి మారిన యూదులు (2 కొరి. 11:22).</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42875" y="1435271"/>
            <a:ext cx="3769255"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582926"/>
            <a:ext cx="5184842"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మరియు ఇక్కడ పౌలు యొక్క "వెర్రి" ముగుస్తుంది. క్రీస్తు కోసం తాను చేసిన పనుల గురించి ప్రగల్భాలు పలుకుతున్నట్టు అనిపించడం అతనికి ఇష్టం లేదు. క్రీస్తు తన కోసం చేసిన వాటిని గూర్చి ఆయన గర్వపడేవాడు (లేదా మహిమపడేవాడు).</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210527"/>
            <a:ext cx="9163455" cy="707886"/>
          </a:xfrm>
          <a:prstGeom prst="rect">
            <a:avLst/>
          </a:prstGeom>
          <a:noFill/>
        </p:spPr>
        <p:txBody>
          <a:bodyPr wrap="square">
            <a:spAutoFit/>
          </a:bodyPr>
          <a:lstStyle/>
          <a:p>
            <a:pPr lvl="0">
              <a:defRPr/>
            </a:pPr>
            <a:r>
              <a:rPr lang="te-IN" sz="2000" b="1" dirty="0">
                <a:solidFill>
                  <a:prstClr val="black"/>
                </a:solidFill>
                <a:latin typeface="Sree Krushnadevaraya" pitchFamily="2" charset="0"/>
                <a:cs typeface="Sree Krushnadevaraya" pitchFamily="2" charset="0"/>
              </a:rPr>
              <a:t>అతని నిజమైన బలం అతని బలహీనతలో ఉంది, ఇది యేసుపై పూర్తిగా ఆధారపడటానికి అతన్ని నడిపించింది. 11:30-31; 12:6-10).</a:t>
            </a:r>
            <a:endParaRPr kumimoji="0" lang="en-US" sz="1800" b="0"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209797"/>
            <a:ext cx="8201970" cy="224676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వాటి మధ్య తేడాలు ఏమిటి? పౌలు యొక్క వెర్రితనం ఇక్కడ మొదలవుతుంది: "వారు క్రీస్తు సేవకులా? (నేను ఇలా మాట్లాడటం నా మనసు నుండి బయటపడ్డాను.) ⁇ (2 కొరిం. 11:23) అని బైబిలు చెప్తుంది. క్రీస్తు కొరకు బాధపడ్డానని ఇతరులు ప్రగల్భాలు పలికితే, పౌలు మరింత అర్హతగలవాడుః కొరడాలతో కొట్టబడ్డాడు; జైలు శిక్ష విధించబడ్డాడు; మరణంతో బెదిరించబడ్డాడు; రాళ్లతో కొట్టబడ్డాడు; సముద్రంలో ఓడ కూలిపోయింది; అన్ని రకాల ప్రమాదాలలో మునిగిపోయాడు; ఆకలి, దాహం, చలి, మరియు నగ్నత్వం అనుభవించాడు; చర్చిల కోసం నిరంతరం ఆందోళన చెందాడు (2 కొరిం. 11:23బి-29).</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9176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78F184BB-9226-7180-7671-D9A6EF596D26}"/>
              </a:ext>
            </a:extLst>
          </p:cNvPr>
          <p:cNvSpPr txBox="1"/>
          <p:nvPr/>
        </p:nvSpPr>
        <p:spPr>
          <a:xfrm>
            <a:off x="0" y="17780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lvl="0" algn="ctr">
              <a:defRPr/>
            </a:pPr>
            <a:r>
              <a:rPr lang="te-IN" sz="4400" b="1" spc="300" dirty="0">
                <a:ln/>
                <a:solidFill>
                  <a:srgbClr val="FBD805"/>
                </a:solidFill>
                <a:effectLst>
                  <a:outerShdw blurRad="38100" dist="38100" dir="2700000" algn="tl">
                    <a:srgbClr val="000000">
                      <a:alpha val="43137"/>
                    </a:srgbClr>
                  </a:outerShdw>
                </a:effectLst>
                <a:latin typeface="Sree Krushnadevaraya" pitchFamily="2" charset="0"/>
                <a:cs typeface="Sree Krushnadevaraya" pitchFamily="2" charset="0"/>
              </a:rPr>
              <a:t>స్వీయ-పరిశీలన మరియు విజయం</a:t>
            </a:r>
            <a:endParaRPr kumimoji="0" lang="en-US" sz="4400" b="1" i="0" u="none" strike="noStrike" kern="1200" cap="none" spc="300" normalizeH="0" baseline="0" noProof="0" dirty="0">
              <a:ln/>
              <a:solidFill>
                <a:srgbClr val="FBD805"/>
              </a:solidFill>
              <a:effectLst>
                <a:outerShdw blurRad="38100" dist="38100" dir="2700000" algn="tl">
                  <a:srgbClr val="000000">
                    <a:alpha val="43137"/>
                  </a:srgbClr>
                </a:outerShdw>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707886"/>
          </a:xfrm>
          <a:prstGeom prst="rect">
            <a:avLst/>
          </a:prstGeom>
          <a:noFill/>
        </p:spPr>
        <p:txBody>
          <a:bodyPr wrap="square">
            <a:spAutoFit/>
          </a:bodyPr>
          <a:lstStyle/>
          <a:p>
            <a:pPr lvl="0" algn="ctr">
              <a:defRPr/>
            </a:pPr>
            <a:r>
              <a:rPr kumimoji="0" lang="en-US" sz="20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Sree Krushnadevaraya" pitchFamily="2" charset="0"/>
                <a:cs typeface="Sree Krushnadevaraya" pitchFamily="2" charset="0"/>
              </a:rPr>
              <a:t>“</a:t>
            </a:r>
            <a:r>
              <a:rPr lang="te-IN" sz="2000" b="1" dirty="0">
                <a:solidFill>
                  <a:srgbClr val="F4642A">
                    <a:lumMod val="40000"/>
                    <a:lumOff val="60000"/>
                  </a:srgbClr>
                </a:solidFill>
                <a:effectLst>
                  <a:glow rad="127000">
                    <a:srgbClr val="284A2D"/>
                  </a:glow>
                </a:effectLst>
                <a:latin typeface="Sree Krushnadevaraya" pitchFamily="2" charset="0"/>
                <a:cs typeface="Sree Krushnadevaraya" pitchFamily="2" charset="0"/>
              </a:rPr>
              <a:t>మీరు విశ్వాసముగలవారై యున్నారో లేదో మిమ్మును మీరే శోధించుకొని చూచుకొనుడి; మిమ్మును మీరే పరీక్షించుకొనుడి; మీరు భ్రష్టులు కానియెడల యేసుక్రీస్తు మీలోనున్నాడని మిమ్మును గూర్చి మీరే యెరుగరా?</a:t>
            </a:r>
            <a:r>
              <a:rPr kumimoji="0" lang="en-US" sz="20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Sree Krushnadevaraya" pitchFamily="2" charset="0"/>
                <a:cs typeface="Sree Krushnadevaraya" pitchFamily="2" charset="0"/>
              </a:rPr>
              <a:t>” (</a:t>
            </a:r>
            <a:r>
              <a:rPr lang="te-IN" sz="2000" b="1" dirty="0">
                <a:solidFill>
                  <a:srgbClr val="F4642A">
                    <a:lumMod val="40000"/>
                    <a:lumOff val="60000"/>
                  </a:srgbClr>
                </a:solidFill>
                <a:effectLst>
                  <a:glow rad="127000">
                    <a:srgbClr val="284A2D"/>
                  </a:glow>
                </a:effectLst>
                <a:latin typeface="Sree Krushnadevaraya" pitchFamily="2" charset="0"/>
                <a:cs typeface="Sree Krushnadevaraya" pitchFamily="2" charset="0"/>
              </a:rPr>
              <a:t>2 కోరింథీయులకు 13:5</a:t>
            </a:r>
            <a:r>
              <a:rPr kumimoji="0" lang="en-US" sz="20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Sree Krushnadevaraya" pitchFamily="2" charset="0"/>
                <a:cs typeface="Sree Krushnadevaraya" pitchFamily="2" charset="0"/>
              </a:rPr>
              <a:t>)</a:t>
            </a: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593264"/>
            <a:ext cx="7932907"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కొరింథును సందర్శించే సమయం సమీపిస్తోంది. అతను ఏమి కనుగొంటాడు మరియు అతను తదనుగుణంగా ఎలా వ్యవహరించాలి? (2 కొరిం. 13:1-2).</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289715"/>
            <a:ext cx="5009747"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మతపరమైన క్రమశిక్షణను బలవంతంగా అమలు చేయడానికి సిద్ధపడ్డాడుః పశ్చాత్తాపపడినవారిని పునరుద్ధరించడానికి, మరియు మొండి పట్టుదలగలవారిని శిక్షించడానికి.</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6121150"/>
            <a:ext cx="7738356"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పౌలు, తన వంతుగా, వారు చెడు చేయడం మానేసి మంచి చేయమని, పరిపూర్ణులుగా ఉండాలని ప్రార్థించాడు (2 కొరిం. 13:7-9).</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5028023"/>
            <a:ext cx="5009745"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కావున, ఆ సమయము రాకముందే, కొరింథీయులు తమను తాము ఆలోచించుకొని పరిశీలించుకోవాలి (2 కొరిం. 13:5).</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652519"/>
            <a:ext cx="5009745"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అతని భయం ఏమిటంటే, వచ్చిన తర్వాత, అతను వారిని కలహాలలో మరియు వివిధ పాపాలలో కనుగొంటాడు. పశ్చాత్తాపం చెందని పాపుల కోసం ఏడ్వవలసి వస్తుందని అతను భయపడ్డాడు (2 కొరి. 12:20-21).</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02164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696943"/>
            <a:ext cx="9041708" cy="5509200"/>
          </a:xfrm>
          <a:prstGeom prst="rect">
            <a:avLst/>
          </a:prstGeom>
          <a:noFill/>
        </p:spPr>
        <p:txBody>
          <a:bodyPr wrap="square">
            <a:spAutoFit/>
          </a:bodyPr>
          <a:lstStyle/>
          <a:p>
            <a:pPr lvl="0">
              <a:spcBef>
                <a:spcPts val="600"/>
              </a:spcBef>
              <a:defRPr/>
            </a:pPr>
            <a:r>
              <a:rPr lang="en-US" sz="3200" b="1" dirty="0">
                <a:solidFill>
                  <a:prstClr val="black"/>
                </a:solidFill>
                <a:latin typeface="Sree Krushnadevaraya" pitchFamily="2" charset="0"/>
                <a:cs typeface="Sree Krushnadevaraya" pitchFamily="2" charset="0"/>
              </a:rPr>
              <a:t>“</a:t>
            </a:r>
            <a:r>
              <a:rPr lang="te-IN" sz="3200" b="1" dirty="0">
                <a:solidFill>
                  <a:prstClr val="black"/>
                </a:solidFill>
                <a:latin typeface="Sree Krushnadevaraya" pitchFamily="2" charset="0"/>
                <a:cs typeface="Sree Krushnadevaraya" pitchFamily="2" charset="0"/>
              </a:rPr>
              <a:t>తప్పుడు బోధకుల ప్రభావానికి మరియు చీకటి ఆత్మల యొక్క భ్రాంతికరమైన శక్తి నుండి దేవుని ప్రజలు తమ రక్షణగా లేఖనాల వైపు మళ్లించబడ్డారు. సాతాను బైబిల్ యొక్క జ్ఞానం పొందకుండా నిరోధించడానికి సాధ్యమైన ప్రతి సాధనాన్ని ఉపయోగిస్తాడు; దాని సాదా మాటలు అతని మోసాలను బహిర్గతం చేస్తాయి. దేవుని పని యొక్క ప్రతి పునరుద్ధరణలో, దుష్ట యువకుడు ఇప్పుడు తన కార్యకలాపాలను మరింతగా పెంచడానికి ప్రయత్నిస్తున్నాడు. క్రీస్తుకు మరియు అతని అనుచరులకు వ్యతిరేకంగా జరిగిన చివరి పోరాటం […] పవిత్ర గ్రంథాల ద్వారా తప్ప వారి మధ్య తేడాను గుర్తించడం సాధ్యం కాదు, ప్రతి ప్రకటన మరియు ప్రతి అద్భుతం పరీక్షించబడాలి.</a:t>
            </a:r>
            <a:r>
              <a:rPr lang="en-US" sz="3200" b="1" dirty="0">
                <a:solidFill>
                  <a:prstClr val="black"/>
                </a:solidFill>
                <a:latin typeface="Sree Krushnadevaraya" pitchFamily="2" charset="0"/>
                <a:cs typeface="Sree Krushnadevaraya" pitchFamily="2" charset="0"/>
              </a:rPr>
              <a:t>”</a:t>
            </a:r>
            <a:endParaRPr kumimoji="0" lang="en-US" sz="32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6615442" y="5866388"/>
            <a:ext cx="3950120" cy="400110"/>
          </a:xfrm>
          <a:prstGeom prst="rect">
            <a:avLst/>
          </a:prstGeom>
          <a:noFill/>
        </p:spPr>
        <p:txBody>
          <a:bodyPr wrap="none" rtlCol="0">
            <a:spAutoFit/>
          </a:bodyPr>
          <a:lstStyle/>
          <a:p>
            <a:pPr lvl="0" algn="r">
              <a:defRPr/>
            </a:pPr>
            <a:r>
              <a:rPr lang="te-IN" sz="2000" b="1" dirty="0">
                <a:solidFill>
                  <a:prstClr val="black"/>
                </a:solidFill>
                <a:latin typeface="Sree Krushnadevaraya" pitchFamily="2" charset="0"/>
                <a:cs typeface="Sree Krushnadevaraya" pitchFamily="2" charset="0"/>
              </a:rPr>
              <a:t>ఎల్లెన్ జి. వైట్</a:t>
            </a:r>
            <a:r>
              <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 </a:t>
            </a:r>
            <a:r>
              <a:rPr lang="te-IN" sz="2000" b="1" dirty="0">
                <a:solidFill>
                  <a:prstClr val="black"/>
                </a:solidFill>
                <a:latin typeface="Sree Krushnadevaraya" pitchFamily="2" charset="0"/>
                <a:cs typeface="Sree Krushnadevaraya" pitchFamily="2" charset="0"/>
              </a:rPr>
              <a:t>(ది గ్రేట్ కాంట్రవర్సీ, పేజి 593)</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7821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1_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1117</Words>
  <Application>Microsoft Office PowerPoint</Application>
  <PresentationFormat>Panorámica</PresentationFormat>
  <Paragraphs>67</Paragraphs>
  <Slides>12</Slides>
  <Notes>7</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12</vt:i4>
      </vt:variant>
    </vt:vector>
  </HeadingPairs>
  <TitlesOfParts>
    <vt:vector size="20" baseType="lpstr">
      <vt:lpstr>Arial</vt:lpstr>
      <vt:lpstr>Gidugu</vt:lpstr>
      <vt:lpstr>Aptos Display</vt:lpstr>
      <vt:lpstr>Calibri</vt:lpstr>
      <vt:lpstr>Sree Krushnadevaraya</vt:lpstr>
      <vt:lpstr>Aptos</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samraj kumar K</dc:creator>
  <cp:lastModifiedBy>Sergio</cp:lastModifiedBy>
  <cp:revision>34</cp:revision>
  <dcterms:created xsi:type="dcterms:W3CDTF">2026-08-18T22:37:24Z</dcterms:created>
  <dcterms:modified xsi:type="dcterms:W3CDTF">2026-09-12T14:26:57Z</dcterms:modified>
</cp:coreProperties>
</file>