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90" r:id="rId3"/>
    <p:sldId id="257" r:id="rId4"/>
    <p:sldId id="289"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05" d="100"/>
          <a:sy n="105" d="100"/>
        </p:scale>
        <p:origin x="192"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ata3.xml.rels><?xml version="1.0" encoding="UTF-8" standalone="yes"?>
<Relationships xmlns="http://schemas.openxmlformats.org/package/2006/relationships"><Relationship Id="rId1" Type="http://schemas.openxmlformats.org/officeDocument/2006/relationships/image" Target="../media/image46.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6.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7.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tIns="36000" anchor="t"/>
        <a:lstStyle/>
        <a:p>
          <a:pPr>
            <a:lnSpc>
              <a:spcPct val="70000"/>
            </a:lnSpc>
          </a:pPr>
          <a:r>
            <a:rPr lang="te-IN" sz="1900" b="1" noProof="0" dirty="0">
              <a:effectLst>
                <a:outerShdw blurRad="38100" dist="38100" dir="2700000" algn="tl">
                  <a:srgbClr val="000000"/>
                </a:outerShdw>
              </a:effectLst>
              <a:latin typeface="Sree Krushnadevaraya" pitchFamily="2" charset="0"/>
              <a:cs typeface="Sree Krushnadevaraya" pitchFamily="2" charset="0"/>
            </a:rPr>
            <a:t>యేసు గురించి సాక్ష్యమివ్వడం</a:t>
          </a:r>
          <a:endParaRPr lang="en-US" sz="1900" noProof="0" dirty="0">
            <a:effectLst>
              <a:outerShdw blurRad="38100" dist="38100" dir="2700000" algn="tl">
                <a:srgbClr val="000000"/>
              </a:outerShdw>
            </a:effectLst>
            <a:latin typeface="Sree Krushnadevaraya" pitchFamily="2" charset="0"/>
            <a:cs typeface="Sree Krushnadevaraya" pitchFamily="2" charset="0"/>
          </a:endParaRPr>
        </a:p>
      </dgm:t>
    </dgm:pt>
    <dgm:pt modelId="{9AA046AF-3034-4606-BF3A-9B6BB836833F}" type="parTrans" cxnId="{60F38D7F-6A30-4B22-AEAD-385683F8C91F}">
      <dgm:prSet/>
      <dgm:spPr/>
      <dgm:t>
        <a:bodyPr/>
        <a:lstStyle/>
        <a:p>
          <a:pPr>
            <a:lnSpc>
              <a:spcPct val="70000"/>
            </a:lnSpc>
          </a:pPr>
          <a:endParaRPr lang="es-ES" sz="2000">
            <a:latin typeface="Sree Krushnadevaraya" pitchFamily="2" charset="0"/>
            <a:cs typeface="Sree Krushnadevaraya" pitchFamily="2" charset="0"/>
          </a:endParaRPr>
        </a:p>
      </dgm:t>
    </dgm:pt>
    <dgm:pt modelId="{CB4F0FCA-53A6-4C5E-B777-0172B2D08E57}" type="sibTrans" cxnId="{60F38D7F-6A30-4B22-AEAD-385683F8C91F}">
      <dgm:prSet/>
      <dgm:spPr/>
      <dgm:t>
        <a:bodyPr/>
        <a:lstStyle/>
        <a:p>
          <a:pPr>
            <a:lnSpc>
              <a:spcPct val="70000"/>
            </a:lnSpc>
          </a:pPr>
          <a:endParaRPr lang="es-ES" sz="2000">
            <a:latin typeface="Sree Krushnadevaraya" pitchFamily="2" charset="0"/>
            <a:cs typeface="Sree Krushnadevaraya" pitchFamily="2" charset="0"/>
          </a:endParaRPr>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lnSpc>
              <a:spcPct val="70000"/>
            </a:lnSpc>
            <a:buNone/>
          </a:pPr>
          <a:r>
            <a:rPr lang="te-IN" sz="2000" b="1" noProof="0" dirty="0">
              <a:latin typeface="Sree Krushnadevaraya" pitchFamily="2" charset="0"/>
              <a:cs typeface="Sree Krushnadevaraya" pitchFamily="2" charset="0"/>
            </a:rPr>
            <a:t>ప్రజలను యేసు వద్దకు నడిపించడమే ఆయన ప్రధాన లక్ష్యం.</a:t>
          </a:r>
          <a:endParaRPr lang="en-US" sz="2000" noProof="0" dirty="0">
            <a:latin typeface="Sree Krushnadevaraya" pitchFamily="2" charset="0"/>
            <a:cs typeface="Sree Krushnadevaraya" pitchFamily="2" charset="0"/>
          </a:endParaRPr>
        </a:p>
      </dgm:t>
    </dgm:pt>
    <dgm:pt modelId="{9B2259FD-234E-4E0E-8BA9-7311DDA2EA9C}" type="parTrans" cxnId="{FD56D805-461D-4351-8F6B-ABFAB32BDB5A}">
      <dgm:prSet/>
      <dgm:spPr/>
      <dgm:t>
        <a:bodyPr/>
        <a:lstStyle/>
        <a:p>
          <a:pPr>
            <a:lnSpc>
              <a:spcPct val="70000"/>
            </a:lnSpc>
          </a:pPr>
          <a:endParaRPr lang="es-ES" sz="2000">
            <a:latin typeface="Sree Krushnadevaraya" pitchFamily="2" charset="0"/>
            <a:cs typeface="Sree Krushnadevaraya" pitchFamily="2" charset="0"/>
          </a:endParaRPr>
        </a:p>
      </dgm:t>
    </dgm:pt>
    <dgm:pt modelId="{EDD2377F-2913-4372-AF30-0941DAB8B237}" type="sibTrans" cxnId="{FD56D805-461D-4351-8F6B-ABFAB32BDB5A}">
      <dgm:prSet/>
      <dgm:spPr/>
      <dgm:t>
        <a:bodyPr/>
        <a:lstStyle/>
        <a:p>
          <a:pPr>
            <a:lnSpc>
              <a:spcPct val="70000"/>
            </a:lnSpc>
          </a:pPr>
          <a:endParaRPr lang="es-ES" sz="2000">
            <a:latin typeface="Sree Krushnadevaraya" pitchFamily="2" charset="0"/>
            <a:cs typeface="Sree Krushnadevaraya" pitchFamily="2" charset="0"/>
          </a:endParaRPr>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tIns="72000" anchor="t"/>
        <a:lstStyle/>
        <a:p>
          <a:pPr>
            <a:lnSpc>
              <a:spcPct val="60000"/>
            </a:lnSpc>
          </a:pPr>
          <a:r>
            <a:rPr lang="te-IN" sz="2000" b="1" noProof="0" dirty="0">
              <a:effectLst>
                <a:outerShdw blurRad="38100" dist="38100" dir="2700000" algn="tl">
                  <a:srgbClr val="000000"/>
                </a:outerShdw>
              </a:effectLst>
              <a:latin typeface="Sree Krushnadevaraya" pitchFamily="2" charset="0"/>
              <a:cs typeface="Sree Krushnadevaraya" pitchFamily="2" charset="0"/>
            </a:rPr>
            <a:t>భవిష్యత్తును ప్రకటించడం</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55412B8B-7B31-45A8-906C-392D7BABBCF3}" type="parTrans" cxnId="{4AC40176-2488-4BD6-AA76-0FFB8F15D2BD}">
      <dgm:prSet/>
      <dgm:spPr/>
      <dgm:t>
        <a:bodyPr/>
        <a:lstStyle/>
        <a:p>
          <a:pPr>
            <a:lnSpc>
              <a:spcPct val="70000"/>
            </a:lnSpc>
          </a:pPr>
          <a:endParaRPr lang="es-ES" sz="2000">
            <a:latin typeface="Sree Krushnadevaraya" pitchFamily="2" charset="0"/>
            <a:cs typeface="Sree Krushnadevaraya" pitchFamily="2" charset="0"/>
          </a:endParaRPr>
        </a:p>
      </dgm:t>
    </dgm:pt>
    <dgm:pt modelId="{462E2C00-F4F0-4CF8-B4CA-B3394ACE879F}" type="sibTrans" cxnId="{4AC40176-2488-4BD6-AA76-0FFB8F15D2BD}">
      <dgm:prSet/>
      <dgm:spPr/>
      <dgm:t>
        <a:bodyPr/>
        <a:lstStyle/>
        <a:p>
          <a:pPr>
            <a:lnSpc>
              <a:spcPct val="70000"/>
            </a:lnSpc>
          </a:pPr>
          <a:endParaRPr lang="es-ES" sz="2000">
            <a:latin typeface="Sree Krushnadevaraya" pitchFamily="2" charset="0"/>
            <a:cs typeface="Sree Krushnadevaraya" pitchFamily="2" charset="0"/>
          </a:endParaRPr>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lnSpc>
              <a:spcPct val="70000"/>
            </a:lnSpc>
            <a:buNone/>
          </a:pPr>
          <a:r>
            <a:rPr lang="te-IN" sz="2000" b="1" kern="1200" noProof="0" dirty="0">
              <a:latin typeface="Sree Krushnadevaraya" pitchFamily="2" charset="0"/>
              <a:ea typeface="+mn-ea"/>
              <a:cs typeface="Sree Krushnadevaraya" pitchFamily="2" charset="0"/>
            </a:rPr>
            <a:t>వారు నేటి వరకు కొనసాగుతున్న సంఘటనలను వెల్లడించారు.</a:t>
          </a:r>
          <a:endParaRPr lang="en-US" sz="2000" b="1" kern="1200" noProof="0" dirty="0">
            <a:latin typeface="Sree Krushnadevaraya" pitchFamily="2" charset="0"/>
            <a:ea typeface="+mn-ea"/>
            <a:cs typeface="Sree Krushnadevaraya" pitchFamily="2" charset="0"/>
          </a:endParaRPr>
        </a:p>
      </dgm:t>
    </dgm:pt>
    <dgm:pt modelId="{FFC5D632-0AA4-4567-9488-02B07EEC1AA4}" type="parTrans" cxnId="{0862EA18-D636-46D4-B66E-C0FC6DB15D58}">
      <dgm:prSet/>
      <dgm:spPr/>
      <dgm:t>
        <a:bodyPr/>
        <a:lstStyle/>
        <a:p>
          <a:pPr>
            <a:lnSpc>
              <a:spcPct val="70000"/>
            </a:lnSpc>
          </a:pPr>
          <a:endParaRPr lang="es-ES" sz="2000">
            <a:latin typeface="Sree Krushnadevaraya" pitchFamily="2" charset="0"/>
            <a:cs typeface="Sree Krushnadevaraya" pitchFamily="2" charset="0"/>
          </a:endParaRPr>
        </a:p>
      </dgm:t>
    </dgm:pt>
    <dgm:pt modelId="{51C9E84F-CC89-4C99-82E9-DC501F717053}" type="sibTrans" cxnId="{0862EA18-D636-46D4-B66E-C0FC6DB15D58}">
      <dgm:prSet/>
      <dgm:spPr/>
      <dgm:t>
        <a:bodyPr/>
        <a:lstStyle/>
        <a:p>
          <a:pPr>
            <a:lnSpc>
              <a:spcPct val="70000"/>
            </a:lnSpc>
          </a:pPr>
          <a:endParaRPr lang="es-ES" sz="2000">
            <a:latin typeface="Sree Krushnadevaraya" pitchFamily="2" charset="0"/>
            <a:cs typeface="Sree Krushnadevaraya" pitchFamily="2" charset="0"/>
          </a:endParaRPr>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tIns="108000"/>
        <a:lstStyle/>
        <a:p>
          <a:pPr>
            <a:lnSpc>
              <a:spcPct val="70000"/>
            </a:lnSpc>
          </a:pPr>
          <a:r>
            <a:rPr lang="te-IN" sz="2000" b="1" noProof="0" dirty="0">
              <a:effectLst>
                <a:outerShdw blurRad="38100" dist="38100" dir="2700000" algn="tl">
                  <a:srgbClr val="000000"/>
                </a:outerShdw>
              </a:effectLst>
              <a:latin typeface="Sree Krushnadevaraya" pitchFamily="2" charset="0"/>
              <a:cs typeface="Sree Krushnadevaraya" pitchFamily="2" charset="0"/>
            </a:rPr>
            <a:t>క్షేమాభివృద్ధి</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A170A5C2-369A-4932-93AA-88F7883900E1}" type="parTrans" cxnId="{337D6BAF-24DF-44CF-8D75-863E8D7AA2A1}">
      <dgm:prSet/>
      <dgm:spPr/>
      <dgm:t>
        <a:bodyPr/>
        <a:lstStyle/>
        <a:p>
          <a:pPr>
            <a:lnSpc>
              <a:spcPct val="70000"/>
            </a:lnSpc>
          </a:pPr>
          <a:endParaRPr lang="es-ES" sz="2000">
            <a:latin typeface="Sree Krushnadevaraya" pitchFamily="2" charset="0"/>
            <a:cs typeface="Sree Krushnadevaraya" pitchFamily="2" charset="0"/>
          </a:endParaRPr>
        </a:p>
      </dgm:t>
    </dgm:pt>
    <dgm:pt modelId="{1626E676-3B1E-4454-B7AB-6FF14EDB912F}" type="sibTrans" cxnId="{337D6BAF-24DF-44CF-8D75-863E8D7AA2A1}">
      <dgm:prSet/>
      <dgm:spPr/>
      <dgm:t>
        <a:bodyPr/>
        <a:lstStyle/>
        <a:p>
          <a:pPr>
            <a:lnSpc>
              <a:spcPct val="70000"/>
            </a:lnSpc>
          </a:pPr>
          <a:endParaRPr lang="es-ES" sz="2000">
            <a:latin typeface="Sree Krushnadevaraya" pitchFamily="2" charset="0"/>
            <a:cs typeface="Sree Krushnadevaraya" pitchFamily="2" charset="0"/>
          </a:endParaRPr>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lnSpc>
              <a:spcPct val="70000"/>
            </a:lnSpc>
            <a:buNone/>
          </a:pPr>
          <a:r>
            <a:rPr lang="te-IN" sz="2000" b="1" noProof="0" dirty="0">
              <a:latin typeface="Sree Krushnadevaraya" pitchFamily="2" charset="0"/>
              <a:cs typeface="Sree Krushnadevaraya" pitchFamily="2" charset="0"/>
            </a:rPr>
            <a:t>శత్రువు యొక్క దాడులను తట్టుకోగల బలమైన సంఘాన్ని నిర్మించడానికి</a:t>
          </a:r>
          <a:endParaRPr lang="en-US" sz="2000" noProof="0" dirty="0">
            <a:latin typeface="Sree Krushnadevaraya" pitchFamily="2" charset="0"/>
            <a:cs typeface="Sree Krushnadevaraya" pitchFamily="2" charset="0"/>
          </a:endParaRPr>
        </a:p>
      </dgm:t>
    </dgm:pt>
    <dgm:pt modelId="{F0C5EA2B-7BEA-41F2-A544-39385B2F8F40}" type="parTrans" cxnId="{A9355183-10B7-4A7D-8D97-97D9363BA49E}">
      <dgm:prSet/>
      <dgm:spPr/>
      <dgm:t>
        <a:bodyPr/>
        <a:lstStyle/>
        <a:p>
          <a:pPr>
            <a:lnSpc>
              <a:spcPct val="70000"/>
            </a:lnSpc>
          </a:pPr>
          <a:endParaRPr lang="es-ES" sz="2000">
            <a:latin typeface="Sree Krushnadevaraya" pitchFamily="2" charset="0"/>
            <a:cs typeface="Sree Krushnadevaraya" pitchFamily="2" charset="0"/>
          </a:endParaRPr>
        </a:p>
      </dgm:t>
    </dgm:pt>
    <dgm:pt modelId="{8CA4453E-1DAB-4734-AACB-5590A2138041}" type="sibTrans" cxnId="{A9355183-10B7-4A7D-8D97-97D9363BA49E}">
      <dgm:prSet/>
      <dgm:spPr/>
      <dgm:t>
        <a:bodyPr/>
        <a:lstStyle/>
        <a:p>
          <a:pPr>
            <a:lnSpc>
              <a:spcPct val="70000"/>
            </a:lnSpc>
          </a:pPr>
          <a:endParaRPr lang="es-ES" sz="2000">
            <a:latin typeface="Sree Krushnadevaraya" pitchFamily="2" charset="0"/>
            <a:cs typeface="Sree Krushnadevaraya" pitchFamily="2" charset="0"/>
          </a:endParaRPr>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tIns="108000"/>
        <a:lstStyle/>
        <a:p>
          <a:pPr>
            <a:lnSpc>
              <a:spcPct val="70000"/>
            </a:lnSpc>
          </a:pPr>
          <a:r>
            <a:rPr lang="te-IN" sz="2000" b="1" noProof="0" dirty="0">
              <a:effectLst>
                <a:outerShdw blurRad="38100" dist="38100" dir="2700000" algn="tl">
                  <a:srgbClr val="000000"/>
                </a:outerShdw>
              </a:effectLst>
              <a:latin typeface="Sree Krushnadevaraya" pitchFamily="2" charset="0"/>
              <a:cs typeface="Sree Krushnadevaraya" pitchFamily="2" charset="0"/>
            </a:rPr>
            <a:t>ఉద్బోధన</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C7BC9326-C2EB-4F23-9CDA-41D6BDF1A659}" type="parTrans" cxnId="{F01D63FB-1263-46D6-B705-626D50C1C246}">
      <dgm:prSet/>
      <dgm:spPr/>
      <dgm:t>
        <a:bodyPr/>
        <a:lstStyle/>
        <a:p>
          <a:pPr>
            <a:lnSpc>
              <a:spcPct val="70000"/>
            </a:lnSpc>
          </a:pPr>
          <a:endParaRPr lang="es-ES" sz="2000">
            <a:latin typeface="Sree Krushnadevaraya" pitchFamily="2" charset="0"/>
            <a:cs typeface="Sree Krushnadevaraya" pitchFamily="2" charset="0"/>
          </a:endParaRPr>
        </a:p>
      </dgm:t>
    </dgm:pt>
    <dgm:pt modelId="{E1DB6DC5-D68E-448E-859E-EF50CEE3BDC3}" type="sibTrans" cxnId="{F01D63FB-1263-46D6-B705-626D50C1C246}">
      <dgm:prSet/>
      <dgm:spPr/>
      <dgm:t>
        <a:bodyPr/>
        <a:lstStyle/>
        <a:p>
          <a:pPr>
            <a:lnSpc>
              <a:spcPct val="70000"/>
            </a:lnSpc>
          </a:pPr>
          <a:endParaRPr lang="es-ES" sz="2000">
            <a:latin typeface="Sree Krushnadevaraya" pitchFamily="2" charset="0"/>
            <a:cs typeface="Sree Krushnadevaraya" pitchFamily="2" charset="0"/>
          </a:endParaRPr>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lnSpc>
              <a:spcPct val="70000"/>
            </a:lnSpc>
            <a:buNone/>
          </a:pPr>
          <a:r>
            <a:rPr lang="te-IN" sz="2000" b="1" noProof="0" dirty="0">
              <a:latin typeface="Sree Krushnadevaraya" pitchFamily="2" charset="0"/>
              <a:cs typeface="Sree Krushnadevaraya" pitchFamily="2" charset="0"/>
            </a:rPr>
            <a:t>పాపాన్ని తెలియజేయడం, తద్వారా ప్రజలు పశ్చాత్తాపపడేలా చేయడం</a:t>
          </a:r>
          <a:endParaRPr lang="en-US" sz="2000" noProof="0" dirty="0">
            <a:latin typeface="Sree Krushnadevaraya" pitchFamily="2" charset="0"/>
            <a:cs typeface="Sree Krushnadevaraya" pitchFamily="2" charset="0"/>
          </a:endParaRPr>
        </a:p>
      </dgm:t>
    </dgm:pt>
    <dgm:pt modelId="{F8AABC5E-C78C-401F-8510-EAED3F0C5051}" type="parTrans" cxnId="{12C36F5C-9147-440C-8ACE-AA5000BC60E0}">
      <dgm:prSet/>
      <dgm:spPr/>
      <dgm:t>
        <a:bodyPr/>
        <a:lstStyle/>
        <a:p>
          <a:pPr>
            <a:lnSpc>
              <a:spcPct val="70000"/>
            </a:lnSpc>
          </a:pPr>
          <a:endParaRPr lang="es-ES" sz="2000">
            <a:latin typeface="Sree Krushnadevaraya" pitchFamily="2" charset="0"/>
            <a:cs typeface="Sree Krushnadevaraya" pitchFamily="2" charset="0"/>
          </a:endParaRPr>
        </a:p>
      </dgm:t>
    </dgm:pt>
    <dgm:pt modelId="{A6419884-9C83-4115-9C4A-3476801061CA}" type="sibTrans" cxnId="{12C36F5C-9147-440C-8ACE-AA5000BC60E0}">
      <dgm:prSet/>
      <dgm:spPr/>
      <dgm:t>
        <a:bodyPr/>
        <a:lstStyle/>
        <a:p>
          <a:pPr>
            <a:lnSpc>
              <a:spcPct val="70000"/>
            </a:lnSpc>
          </a:pPr>
          <a:endParaRPr lang="es-ES" sz="2000">
            <a:latin typeface="Sree Krushnadevaraya" pitchFamily="2" charset="0"/>
            <a:cs typeface="Sree Krushnadevaraya" pitchFamily="2" charset="0"/>
          </a:endParaRPr>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tIns="144000"/>
        <a:lstStyle/>
        <a:p>
          <a:pPr>
            <a:lnSpc>
              <a:spcPct val="70000"/>
            </a:lnSpc>
          </a:pPr>
          <a:r>
            <a:rPr lang="te-IN" sz="2000" b="1" noProof="0" dirty="0">
              <a:effectLst>
                <a:outerShdw blurRad="38100" dist="38100" dir="2700000" algn="tl">
                  <a:srgbClr val="000000"/>
                </a:outerShdw>
              </a:effectLst>
              <a:latin typeface="Sree Krushnadevaraya" pitchFamily="2" charset="0"/>
              <a:cs typeface="Sree Krushnadevaraya" pitchFamily="2" charset="0"/>
            </a:rPr>
            <a:t>సౌకర్యం</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8182001B-2E6D-40FA-ADA7-B4681889C8C8}" type="parTrans" cxnId="{51E4D12B-87C9-4102-939D-26865AE28B6E}">
      <dgm:prSet/>
      <dgm:spPr/>
      <dgm:t>
        <a:bodyPr/>
        <a:lstStyle/>
        <a:p>
          <a:pPr>
            <a:lnSpc>
              <a:spcPct val="70000"/>
            </a:lnSpc>
          </a:pPr>
          <a:endParaRPr lang="es-ES" sz="2000">
            <a:latin typeface="Sree Krushnadevaraya" pitchFamily="2" charset="0"/>
            <a:cs typeface="Sree Krushnadevaraya" pitchFamily="2" charset="0"/>
          </a:endParaRPr>
        </a:p>
      </dgm:t>
    </dgm:pt>
    <dgm:pt modelId="{0FB139CC-C60F-42AA-B27E-0889992B1454}" type="sibTrans" cxnId="{51E4D12B-87C9-4102-939D-26865AE28B6E}">
      <dgm:prSet/>
      <dgm:spPr/>
      <dgm:t>
        <a:bodyPr/>
        <a:lstStyle/>
        <a:p>
          <a:pPr>
            <a:lnSpc>
              <a:spcPct val="70000"/>
            </a:lnSpc>
          </a:pPr>
          <a:endParaRPr lang="es-ES" sz="2000">
            <a:latin typeface="Sree Krushnadevaraya" pitchFamily="2" charset="0"/>
            <a:cs typeface="Sree Krushnadevaraya" pitchFamily="2" charset="0"/>
          </a:endParaRPr>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lnSpc>
              <a:spcPct val="70000"/>
            </a:lnSpc>
            <a:buNone/>
          </a:pPr>
          <a:r>
            <a:rPr lang="te-IN" sz="2000" b="1" noProof="0" dirty="0">
              <a:latin typeface="Sree Krushnadevaraya" pitchFamily="2" charset="0"/>
              <a:cs typeface="Sree Krushnadevaraya" pitchFamily="2" charset="0"/>
            </a:rPr>
            <a:t>ఈ ప్రత్యేక ప్రయోజనం కోసమే యూదా మరియు సీలలను సంఘాల వద్దకు పంపారు.</a:t>
          </a:r>
          <a:endParaRPr lang="en-US" sz="2000" noProof="0" dirty="0">
            <a:latin typeface="Sree Krushnadevaraya" pitchFamily="2" charset="0"/>
            <a:cs typeface="Sree Krushnadevaraya" pitchFamily="2" charset="0"/>
          </a:endParaRPr>
        </a:p>
      </dgm:t>
    </dgm:pt>
    <dgm:pt modelId="{F6F58423-0235-4E36-906E-D436852080FC}" type="parTrans" cxnId="{46AFF13D-3063-4D4D-8871-42434D157A63}">
      <dgm:prSet/>
      <dgm:spPr/>
      <dgm:t>
        <a:bodyPr/>
        <a:lstStyle/>
        <a:p>
          <a:pPr>
            <a:lnSpc>
              <a:spcPct val="70000"/>
            </a:lnSpc>
          </a:pPr>
          <a:endParaRPr lang="es-ES" sz="2000">
            <a:latin typeface="Sree Krushnadevaraya" pitchFamily="2" charset="0"/>
            <a:cs typeface="Sree Krushnadevaraya" pitchFamily="2" charset="0"/>
          </a:endParaRPr>
        </a:p>
      </dgm:t>
    </dgm:pt>
    <dgm:pt modelId="{A2BE28C3-6A04-466E-9399-8FA26FD0D994}" type="sibTrans" cxnId="{46AFF13D-3063-4D4D-8871-42434D157A63}">
      <dgm:prSet/>
      <dgm:spPr/>
      <dgm:t>
        <a:bodyPr/>
        <a:lstStyle/>
        <a:p>
          <a:pPr>
            <a:lnSpc>
              <a:spcPct val="70000"/>
            </a:lnSpc>
          </a:pPr>
          <a:endParaRPr lang="es-ES" sz="2000">
            <a:latin typeface="Sree Krushnadevaraya" pitchFamily="2" charset="0"/>
            <a:cs typeface="Sree Krushnadevaraya" pitchFamily="2" charset="0"/>
          </a:endParaRPr>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tIns="216000"/>
        <a:lstStyle/>
        <a:p>
          <a:pPr>
            <a:lnSpc>
              <a:spcPct val="50000"/>
            </a:lnSpc>
          </a:pPr>
          <a:r>
            <a:rPr lang="te-IN" sz="2000" b="1" noProof="0" dirty="0">
              <a:effectLst>
                <a:outerShdw blurRad="38100" dist="38100" dir="2700000" algn="tl">
                  <a:srgbClr val="000000"/>
                </a:outerShdw>
              </a:effectLst>
              <a:latin typeface="Sree Krushnadevaraya" pitchFamily="2" charset="0"/>
              <a:cs typeface="Sree Krushnadevaraya" pitchFamily="2" charset="0"/>
            </a:rPr>
            <a:t>వారు దేవునిచే పంపబడిన వ్యక్తులు</a:t>
          </a:r>
          <a:br>
            <a:rPr lang="es-ES" sz="2000" b="1" noProof="0" dirty="0">
              <a:effectLst>
                <a:outerShdw blurRad="38100" dist="38100" dir="2700000" algn="tl">
                  <a:srgbClr val="000000"/>
                </a:outerShdw>
              </a:effectLst>
              <a:latin typeface="Sree Krushnadevaraya" pitchFamily="2" charset="0"/>
              <a:cs typeface="Sree Krushnadevaraya" pitchFamily="2" charset="0"/>
            </a:rPr>
          </a:br>
          <a:r>
            <a:rPr lang="te-IN" sz="2000" b="1" noProof="0" dirty="0">
              <a:effectLst>
                <a:outerShdw blurRad="38100" dist="38100" dir="2700000" algn="tl">
                  <a:srgbClr val="000000"/>
                </a:outerShdw>
              </a:effectLst>
              <a:latin typeface="Sree Krushnadevaraya" pitchFamily="2" charset="0"/>
              <a:cs typeface="Sree Krushnadevaraya" pitchFamily="2" charset="0"/>
            </a:rPr>
            <a:t>(లూకా 11:49)</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latin typeface="Sree Krushnadevaraya" pitchFamily="2" charset="0"/>
            <a:cs typeface="Sree Krushnadevaraya" pitchFamily="2" charset="0"/>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CD7CD61B-2C7B-400C-824B-D8FE0561CC60}">
      <dgm:prSet custT="1"/>
      <dgm:spPr/>
      <dgm:t>
        <a:bodyPr tIns="252000"/>
        <a:lstStyle/>
        <a:p>
          <a:pPr>
            <a:lnSpc>
              <a:spcPct val="50000"/>
            </a:lnSpc>
          </a:pPr>
          <a:r>
            <a:rPr lang="te-IN" sz="1800" b="1" noProof="0" dirty="0">
              <a:effectLst>
                <a:outerShdw blurRad="38100" dist="38100" dir="2700000" algn="tl">
                  <a:srgbClr val="000000"/>
                </a:outerShdw>
              </a:effectLst>
              <a:latin typeface="Sree Krushnadevaraya" pitchFamily="2" charset="0"/>
              <a:cs typeface="Sree Krushnadevaraya" pitchFamily="2" charset="0"/>
            </a:rPr>
            <a:t>సంఘాన్ని నడిపించడానికి వారు వరాలను పొందుతారు</a:t>
          </a:r>
          <a:br>
            <a:rPr lang="es-ES" sz="1800" b="1" noProof="0" dirty="0">
              <a:effectLst>
                <a:outerShdw blurRad="38100" dist="38100" dir="2700000" algn="tl">
                  <a:srgbClr val="000000"/>
                </a:outerShdw>
              </a:effectLst>
              <a:latin typeface="Sree Krushnadevaraya" pitchFamily="2" charset="0"/>
              <a:cs typeface="Sree Krushnadevaraya" pitchFamily="2" charset="0"/>
            </a:rPr>
          </a:br>
          <a:r>
            <a:rPr lang="te-IN" sz="1800" b="1" noProof="0" dirty="0">
              <a:effectLst>
                <a:outerShdw blurRad="38100" dist="38100" dir="2700000" algn="tl">
                  <a:srgbClr val="000000"/>
                </a:outerShdw>
              </a:effectLst>
              <a:latin typeface="Sree Krushnadevaraya" pitchFamily="2" charset="0"/>
              <a:cs typeface="Sree Krushnadevaraya" pitchFamily="2" charset="0"/>
            </a:rPr>
            <a:t>(1 కొరింథీయులకు 12:28-29; ఎఫెసీయులకు 4:11-12)</a:t>
          </a:r>
          <a:endParaRPr lang="en-US" sz="1800" noProof="0" dirty="0">
            <a:effectLst>
              <a:outerShdw blurRad="38100" dist="38100" dir="2700000" algn="tl">
                <a:srgbClr val="000000"/>
              </a:outerShdw>
            </a:effectLst>
            <a:latin typeface="Sree Krushnadevaraya" pitchFamily="2" charset="0"/>
            <a:cs typeface="Sree Krushnadevaraya" pitchFamily="2" charset="0"/>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latin typeface="Sree Krushnadevaraya" pitchFamily="2" charset="0"/>
            <a:cs typeface="Sree Krushnadevaraya" pitchFamily="2" charset="0"/>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1360EC5C-97ED-448D-8A55-CF3C666FE23C}">
      <dgm:prSet custT="1"/>
      <dgm:spPr/>
      <dgm:t>
        <a:bodyPr tIns="216000"/>
        <a:lstStyle/>
        <a:p>
          <a:pPr>
            <a:lnSpc>
              <a:spcPct val="70000"/>
            </a:lnSpc>
          </a:pPr>
          <a:r>
            <a:rPr lang="te-IN" sz="2000" b="1" noProof="0" dirty="0">
              <a:effectLst>
                <a:outerShdw blurRad="38100" dist="38100" dir="2700000" algn="tl">
                  <a:srgbClr val="000000"/>
                </a:outerShdw>
              </a:effectLst>
              <a:latin typeface="Sree Krushnadevaraya" pitchFamily="2" charset="0"/>
              <a:cs typeface="Sree Krushnadevaraya" pitchFamily="2" charset="0"/>
            </a:rPr>
            <a:t>వారు సంఘానికి పునాదిగా ఉన్నారు</a:t>
          </a:r>
          <a:br>
            <a:rPr lang="es-ES" sz="2000" b="1" noProof="0" dirty="0">
              <a:effectLst>
                <a:outerShdw blurRad="38100" dist="38100" dir="2700000" algn="tl">
                  <a:srgbClr val="000000"/>
                </a:outerShdw>
              </a:effectLst>
              <a:latin typeface="Sree Krushnadevaraya" pitchFamily="2" charset="0"/>
              <a:cs typeface="Sree Krushnadevaraya" pitchFamily="2" charset="0"/>
            </a:rPr>
          </a:br>
          <a:r>
            <a:rPr lang="te-IN" sz="2000" b="1" noProof="0" dirty="0">
              <a:effectLst>
                <a:outerShdw blurRad="38100" dist="38100" dir="2700000" algn="tl">
                  <a:srgbClr val="000000"/>
                </a:outerShdw>
              </a:effectLst>
              <a:latin typeface="Sree Krushnadevaraya" pitchFamily="2" charset="0"/>
              <a:cs typeface="Sree Krushnadevaraya" pitchFamily="2" charset="0"/>
            </a:rPr>
            <a:t>(ఎఫె. 2:20)</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latin typeface="Sree Krushnadevaraya" pitchFamily="2" charset="0"/>
            <a:cs typeface="Sree Krushnadevaraya" pitchFamily="2" charset="0"/>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F218769F-D67D-4433-AC42-BB56B6FAA3F8}">
      <dgm:prSet custT="1"/>
      <dgm:spPr/>
      <dgm:t>
        <a:bodyPr tIns="216000"/>
        <a:lstStyle/>
        <a:p>
          <a:pPr>
            <a:lnSpc>
              <a:spcPct val="70000"/>
            </a:lnSpc>
          </a:pPr>
          <a:r>
            <a:rPr lang="te-IN" sz="2000" b="1" noProof="0" dirty="0">
              <a:effectLst>
                <a:outerShdw blurRad="38100" dist="38100" dir="2700000" algn="tl">
                  <a:srgbClr val="000000"/>
                </a:outerShdw>
              </a:effectLst>
              <a:latin typeface="Sree Krushnadevaraya" pitchFamily="2" charset="0"/>
              <a:cs typeface="Sree Krushnadevaraya" pitchFamily="2" charset="0"/>
            </a:rPr>
            <a:t>వారు బయలుపరచులను పొందుతారు (ఎఫె. 3:5)</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latin typeface="Sree Krushnadevaraya" pitchFamily="2" charset="0"/>
            <a:cs typeface="Sree Krushnadevaraya" pitchFamily="2" charset="0"/>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FBFC91C5-9EC0-4782-B821-F58BF1FCBA03}">
      <dgm:prSet custT="1"/>
      <dgm:spPr>
        <a:gradFill rotWithShape="0">
          <a:gsLst>
            <a:gs pos="0">
              <a:srgbClr val="CEC332"/>
            </a:gs>
            <a:gs pos="60000">
              <a:srgbClr val="A69C1A"/>
            </a:gs>
            <a:gs pos="100000">
              <a:srgbClr val="9C9318"/>
            </a:gs>
          </a:gsLst>
        </a:gradFill>
      </dgm:spPr>
      <dgm:t>
        <a:bodyPr tIns="180000"/>
        <a:lstStyle/>
        <a:p>
          <a:pPr>
            <a:lnSpc>
              <a:spcPct val="70000"/>
            </a:lnSpc>
          </a:pPr>
          <a:r>
            <a:rPr lang="te-IN" sz="2000" b="1" noProof="0" dirty="0">
              <a:effectLst>
                <a:outerShdw blurRad="38100" dist="38100" dir="2700000" algn="tl">
                  <a:srgbClr val="000000"/>
                </a:outerShdw>
              </a:effectLst>
              <a:latin typeface="Sree Krushnadevaraya" pitchFamily="2" charset="0"/>
              <a:cs typeface="Sree Krushnadevaraya" pitchFamily="2" charset="0"/>
            </a:rPr>
            <a:t>వారు న్యాయం విషయంలో ఆనందిస్తారు (ప్రకటన 18:20)</a:t>
          </a:r>
          <a:endParaRPr lang="en-US" sz="2000" noProof="0" dirty="0">
            <a:effectLst>
              <a:outerShdw blurRad="38100" dist="38100" dir="2700000" algn="tl">
                <a:srgbClr val="000000"/>
              </a:outerShdw>
            </a:effectLst>
            <a:latin typeface="Sree Krushnadevaraya" pitchFamily="2" charset="0"/>
            <a:cs typeface="Sree Krushnadevaraya" pitchFamily="2" charset="0"/>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latin typeface="Sree Krushnadevaraya" pitchFamily="2" charset="0"/>
            <a:cs typeface="Sree Krushnadevaraya" pitchFamily="2" charset="0"/>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latin typeface="Sree Krushnadevaraya" pitchFamily="2" charset="0"/>
            <a:cs typeface="Sree Krushnadevaraya" pitchFamily="2" charset="0"/>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tIns="0" bIns="432000" anchor="t"/>
        <a:lstStyle/>
        <a:p>
          <a:r>
            <a:rPr lang="te-IN" sz="3200" b="1" spc="600" noProof="0" dirty="0">
              <a:effectLst>
                <a:outerShdw blurRad="38100" dist="38100" dir="2700000" algn="tl">
                  <a:srgbClr val="000000">
                    <a:alpha val="43137"/>
                  </a:srgbClr>
                </a:outerShdw>
              </a:effectLst>
              <a:latin typeface="Sree Krushnadevaraya" pitchFamily="2" charset="0"/>
              <a:cs typeface="Sree Krushnadevaraya" pitchFamily="2" charset="0"/>
            </a:rPr>
            <a:t>తిమోతి</a:t>
          </a:r>
          <a:endParaRPr lang="en-US" sz="3200" spc="600" noProof="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B897F3B4-495F-44CD-B9D6-F1881644AE44}" type="parTrans" cxnId="{E615D339-5154-4275-923B-4F7BFC73F13B}">
      <dgm:prSet/>
      <dgm:spPr/>
      <dgm:t>
        <a:bodyPr/>
        <a:lstStyle/>
        <a:p>
          <a:endParaRPr lang="es-ES">
            <a:latin typeface="Sree Krushnadevaraya" pitchFamily="2" charset="0"/>
            <a:cs typeface="Sree Krushnadevaraya" pitchFamily="2" charset="0"/>
          </a:endParaRPr>
        </a:p>
      </dgm:t>
    </dgm:pt>
    <dgm:pt modelId="{5F7A0E92-B225-420C-B540-FB03E6EF2768}" type="sibTrans" cxnId="{E615D339-5154-4275-923B-4F7BFC73F13B}">
      <dgm:prSet/>
      <dgm:spPr/>
      <dgm:t>
        <a:bodyPr/>
        <a:lstStyle/>
        <a:p>
          <a:endParaRPr lang="es-ES">
            <a:latin typeface="Sree Krushnadevaraya" pitchFamily="2" charset="0"/>
            <a:cs typeface="Sree Krushnadevaraya" pitchFamily="2" charset="0"/>
          </a:endParaRPr>
        </a:p>
      </dgm:t>
    </dgm:pt>
    <dgm:pt modelId="{BD93CCB2-B277-4C64-9C17-9EFB85177668}">
      <dgm:prSet custT="1"/>
      <dgm:spPr/>
      <dgm:t>
        <a:bodyPr tIns="396000" anchor="ctr" anchorCtr="0"/>
        <a:lstStyle/>
        <a:p>
          <a:pPr>
            <a:lnSpc>
              <a:spcPct val="50000"/>
            </a:lnSpc>
          </a:pPr>
          <a:r>
            <a:rPr lang="te-IN" sz="2000" b="1" noProof="0" dirty="0">
              <a:latin typeface="Sree Krushnadevaraya" pitchFamily="2" charset="0"/>
              <a:cs typeface="Sree Krushnadevaraya" pitchFamily="2" charset="0"/>
            </a:rPr>
            <a:t>ఆయన పరిచర్యకు పిలవబడతాడని ముందుగానే ప్రవచించబడింది (1 తిమోతి 1:18). పౌలుతో కలిసి ఆయన ఈ పత్రికలను రచించాడు: 2 కొరింథీయులకు (2 కొరింథీ. 1:1), ఫిలిప్పీయులకు (ఫిలిప్పీ. 1:1), కొలొస్సయులకు (కొలొస్స. 1:1), 1 థెస్సలొనీకయులకు (1 థెస్సలొనీక. 1:1), 2 థెస్సలొనీకయులకు (2 థెస్సలొనీక. 1:1) మరియు ఫిలేమోనుకు (ఫిలేమోను 1:1).</a:t>
          </a:r>
          <a:endParaRPr lang="en-US" sz="2000" noProof="0" dirty="0">
            <a:latin typeface="Sree Krushnadevaraya" pitchFamily="2" charset="0"/>
            <a:cs typeface="Sree Krushnadevaraya" pitchFamily="2" charset="0"/>
          </a:endParaRPr>
        </a:p>
      </dgm:t>
    </dgm:pt>
    <dgm:pt modelId="{F7A9E2E8-E791-4D33-8FF6-9B2E6C6A6A84}" type="parTrans" cxnId="{F532B54F-280E-4395-9D9B-C9A95897FB94}">
      <dgm:prSet/>
      <dgm:spPr/>
      <dgm:t>
        <a:bodyPr/>
        <a:lstStyle/>
        <a:p>
          <a:endParaRPr lang="es-ES">
            <a:latin typeface="Sree Krushnadevaraya" pitchFamily="2" charset="0"/>
            <a:cs typeface="Sree Krushnadevaraya" pitchFamily="2" charset="0"/>
          </a:endParaRPr>
        </a:p>
      </dgm:t>
    </dgm:pt>
    <dgm:pt modelId="{C153C0E2-6399-4F7C-B8A5-82F2D32F02C9}" type="sibTrans" cxnId="{F532B54F-280E-4395-9D9B-C9A95897FB94}">
      <dgm:prSet/>
      <dgm:spPr/>
      <dgm:t>
        <a:bodyPr/>
        <a:lstStyle/>
        <a:p>
          <a:endParaRPr lang="es-ES">
            <a:latin typeface="Sree Krushnadevaraya" pitchFamily="2" charset="0"/>
            <a:cs typeface="Sree Krushnadevaraya" pitchFamily="2" charset="0"/>
          </a:endParaRPr>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tIns="252000" bIns="0"/>
        <a:lstStyle/>
        <a:p>
          <a:r>
            <a:rPr lang="te-IN" sz="3200" b="1" spc="600" noProof="0" dirty="0">
              <a:effectLst>
                <a:outerShdw blurRad="38100" dist="38100" dir="2700000" algn="tl">
                  <a:srgbClr val="000000">
                    <a:alpha val="43137"/>
                  </a:srgbClr>
                </a:outerShdw>
              </a:effectLst>
              <a:latin typeface="Sree Krushnadevaraya" pitchFamily="2" charset="0"/>
              <a:cs typeface="Sree Krushnadevaraya" pitchFamily="2" charset="0"/>
            </a:rPr>
            <a:t>తీతుకు</a:t>
          </a:r>
          <a:endParaRPr lang="en-US" sz="3200" spc="600" noProof="0" dirty="0">
            <a:effectLst>
              <a:outerShdw blurRad="38100" dist="38100" dir="2700000" algn="tl">
                <a:srgbClr val="000000">
                  <a:alpha val="43137"/>
                </a:srgbClr>
              </a:outerShdw>
            </a:effectLst>
            <a:latin typeface="Sree Krushnadevaraya" pitchFamily="2" charset="0"/>
            <a:cs typeface="Sree Krushnadevaraya" pitchFamily="2" charset="0"/>
          </a:endParaRPr>
        </a:p>
      </dgm:t>
    </dgm:pt>
    <dgm:pt modelId="{B897F3B4-495F-44CD-B9D6-F1881644AE44}" type="parTrans" cxnId="{E615D339-5154-4275-923B-4F7BFC73F13B}">
      <dgm:prSet/>
      <dgm:spPr/>
      <dgm:t>
        <a:bodyPr/>
        <a:lstStyle/>
        <a:p>
          <a:endParaRPr lang="es-ES">
            <a:latin typeface="Sree Krushnadevaraya" pitchFamily="2" charset="0"/>
            <a:cs typeface="Sree Krushnadevaraya" pitchFamily="2" charset="0"/>
          </a:endParaRPr>
        </a:p>
      </dgm:t>
    </dgm:pt>
    <dgm:pt modelId="{5F7A0E92-B225-420C-B540-FB03E6EF2768}" type="sibTrans" cxnId="{E615D339-5154-4275-923B-4F7BFC73F13B}">
      <dgm:prSet/>
      <dgm:spPr/>
      <dgm:t>
        <a:bodyPr/>
        <a:lstStyle/>
        <a:p>
          <a:endParaRPr lang="es-ES">
            <a:latin typeface="Sree Krushnadevaraya" pitchFamily="2" charset="0"/>
            <a:cs typeface="Sree Krushnadevaraya" pitchFamily="2" charset="0"/>
          </a:endParaRPr>
        </a:p>
      </dgm:t>
    </dgm:pt>
    <dgm:pt modelId="{BD93CCB2-B277-4C64-9C17-9EFB85177668}">
      <dgm:prSet custT="1"/>
      <dgm:spPr/>
      <dgm:t>
        <a:bodyPr tIns="216000" anchor="ctr" anchorCtr="0"/>
        <a:lstStyle/>
        <a:p>
          <a:r>
            <a:rPr lang="te-IN" sz="2000" b="1" noProof="0" dirty="0">
              <a:latin typeface="Sree Krushnadevaraya" pitchFamily="2" charset="0"/>
              <a:cs typeface="Sree Krushnadevaraya" pitchFamily="2" charset="0"/>
            </a:rPr>
            <a:t>ఆయన అనేక ప్రవచనాత్మక కార్యాలను నెరవేర్చాడు; అవి: ఆత్మీయంగా బలపరచడం (2 కొరింథీయులకు 8:6), ప్రోత్సహించడం (తీతుకు 2:6, 9, 15), మరియు ఓదార్చడం (2 కొరింథీయులకు 7:13).</a:t>
          </a:r>
          <a:endParaRPr lang="en-US" sz="2000" noProof="0" dirty="0">
            <a:latin typeface="Sree Krushnadevaraya" pitchFamily="2" charset="0"/>
            <a:cs typeface="Sree Krushnadevaraya" pitchFamily="2" charset="0"/>
          </a:endParaRPr>
        </a:p>
      </dgm:t>
    </dgm:pt>
    <dgm:pt modelId="{F7A9E2E8-E791-4D33-8FF6-9B2E6C6A6A84}" type="parTrans" cxnId="{F532B54F-280E-4395-9D9B-C9A95897FB94}">
      <dgm:prSet/>
      <dgm:spPr/>
      <dgm:t>
        <a:bodyPr/>
        <a:lstStyle/>
        <a:p>
          <a:endParaRPr lang="es-ES">
            <a:latin typeface="Sree Krushnadevaraya" pitchFamily="2" charset="0"/>
            <a:cs typeface="Sree Krushnadevaraya" pitchFamily="2" charset="0"/>
          </a:endParaRPr>
        </a:p>
      </dgm:t>
    </dgm:pt>
    <dgm:pt modelId="{C153C0E2-6399-4F7C-B8A5-82F2D32F02C9}" type="sibTrans" cxnId="{F532B54F-280E-4395-9D9B-C9A95897FB94}">
      <dgm:prSet/>
      <dgm:spPr/>
      <dgm:t>
        <a:bodyPr/>
        <a:lstStyle/>
        <a:p>
          <a:endParaRPr lang="es-ES">
            <a:latin typeface="Sree Krushnadevaraya" pitchFamily="2" charset="0"/>
            <a:cs typeface="Sree Krushnadevaraya" pitchFamily="2" charset="0"/>
          </a:endParaRPr>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70000"/>
            </a:lnSpc>
            <a:spcBef>
              <a:spcPct val="0"/>
            </a:spcBef>
            <a:spcAft>
              <a:spcPct val="15000"/>
            </a:spcAft>
            <a:buNone/>
          </a:pPr>
          <a:r>
            <a:rPr lang="te-IN" sz="2000" b="1" kern="1200" noProof="0" dirty="0">
              <a:latin typeface="Sree Krushnadevaraya" pitchFamily="2" charset="0"/>
              <a:cs typeface="Sree Krushnadevaraya" pitchFamily="2" charset="0"/>
            </a:rPr>
            <a:t>ప్రజలను యేసు వద్దకు నడిపించడమే ఆయన ప్రధాన లక్ష్యం.</a:t>
          </a:r>
          <a:endParaRPr lang="en-US" sz="2000" kern="1200" noProof="0" dirty="0">
            <a:latin typeface="Sree Krushnadevaraya" pitchFamily="2" charset="0"/>
            <a:cs typeface="Sree Krushnadevaraya" pitchFamily="2" charset="0"/>
          </a:endParaRPr>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36000" rIns="24130" bIns="0" numCol="1" spcCol="1270" anchor="t" anchorCtr="0">
          <a:noAutofit/>
        </a:bodyPr>
        <a:lstStyle/>
        <a:p>
          <a:pPr marL="0" lvl="0" indent="0" algn="l" defTabSz="844550">
            <a:lnSpc>
              <a:spcPct val="70000"/>
            </a:lnSpc>
            <a:spcBef>
              <a:spcPct val="0"/>
            </a:spcBef>
            <a:spcAft>
              <a:spcPct val="35000"/>
            </a:spcAft>
            <a:buNone/>
          </a:pPr>
          <a:r>
            <a:rPr lang="te-IN" sz="1900" b="1" kern="1200" noProof="0" dirty="0">
              <a:effectLst>
                <a:outerShdw blurRad="38100" dist="38100" dir="2700000" algn="tl">
                  <a:srgbClr val="000000"/>
                </a:outerShdw>
              </a:effectLst>
              <a:latin typeface="Sree Krushnadevaraya" pitchFamily="2" charset="0"/>
              <a:cs typeface="Sree Krushnadevaraya" pitchFamily="2" charset="0"/>
            </a:rPr>
            <a:t>యేసు గురించి సాక్ష్యమివ్వడం</a:t>
          </a:r>
          <a:endParaRPr lang="en-US" sz="19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70000"/>
            </a:lnSpc>
            <a:spcBef>
              <a:spcPct val="0"/>
            </a:spcBef>
            <a:spcAft>
              <a:spcPct val="15000"/>
            </a:spcAft>
            <a:buNone/>
          </a:pPr>
          <a:r>
            <a:rPr lang="te-IN" sz="2000" b="1" kern="1200" noProof="0" dirty="0">
              <a:latin typeface="Sree Krushnadevaraya" pitchFamily="2" charset="0"/>
              <a:ea typeface="+mn-ea"/>
              <a:cs typeface="Sree Krushnadevaraya" pitchFamily="2" charset="0"/>
            </a:rPr>
            <a:t>వారు నేటి వరకు కొనసాగుతున్న సంఘటనలను వెల్లడించారు.</a:t>
          </a:r>
          <a:endParaRPr lang="en-US" sz="2000" b="1" kern="1200" noProof="0" dirty="0">
            <a:latin typeface="Sree Krushnadevaraya" pitchFamily="2" charset="0"/>
            <a:ea typeface="+mn-ea"/>
            <a:cs typeface="Sree Krushnadevaraya" pitchFamily="2" charset="0"/>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72000" rIns="25400" bIns="0" numCol="1" spcCol="1270" anchor="t" anchorCtr="0">
          <a:noAutofit/>
        </a:bodyPr>
        <a:lstStyle/>
        <a:p>
          <a:pPr marL="0" lvl="0" indent="0" algn="l" defTabSz="889000">
            <a:lnSpc>
              <a:spcPct val="60000"/>
            </a:lnSpc>
            <a:spcBef>
              <a:spcPct val="0"/>
            </a:spcBef>
            <a:spcAft>
              <a:spcPct val="35000"/>
            </a:spcAft>
            <a:buNone/>
          </a:pP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భవిష్యత్తును ప్రకటించడం</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70000"/>
            </a:lnSpc>
            <a:spcBef>
              <a:spcPct val="0"/>
            </a:spcBef>
            <a:spcAft>
              <a:spcPct val="15000"/>
            </a:spcAft>
            <a:buNone/>
          </a:pPr>
          <a:r>
            <a:rPr lang="te-IN" sz="2000" b="1" kern="1200" noProof="0" dirty="0">
              <a:latin typeface="Sree Krushnadevaraya" pitchFamily="2" charset="0"/>
              <a:cs typeface="Sree Krushnadevaraya" pitchFamily="2" charset="0"/>
            </a:rPr>
            <a:t>శత్రువు యొక్క దాడులను తట్టుకోగల బలమైన సంఘాన్ని నిర్మించడానికి</a:t>
          </a:r>
          <a:endParaRPr lang="en-US" sz="2000" kern="1200" noProof="0" dirty="0">
            <a:latin typeface="Sree Krushnadevaraya" pitchFamily="2" charset="0"/>
            <a:cs typeface="Sree Krushnadevaraya" pitchFamily="2" charset="0"/>
          </a:endParaRPr>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108000" rIns="25400" bIns="0" numCol="1" spcCol="1270" anchor="ctr" anchorCtr="0">
          <a:noAutofit/>
        </a:bodyPr>
        <a:lstStyle/>
        <a:p>
          <a:pPr marL="0" lvl="0" indent="0" algn="l" defTabSz="889000">
            <a:lnSpc>
              <a:spcPct val="70000"/>
            </a:lnSpc>
            <a:spcBef>
              <a:spcPct val="0"/>
            </a:spcBef>
            <a:spcAft>
              <a:spcPct val="35000"/>
            </a:spcAft>
            <a:buNone/>
          </a:pP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క్షేమాభివృద్ధి</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70000"/>
            </a:lnSpc>
            <a:spcBef>
              <a:spcPct val="0"/>
            </a:spcBef>
            <a:spcAft>
              <a:spcPct val="15000"/>
            </a:spcAft>
            <a:buNone/>
          </a:pPr>
          <a:r>
            <a:rPr lang="te-IN" sz="2000" b="1" kern="1200" noProof="0" dirty="0">
              <a:latin typeface="Sree Krushnadevaraya" pitchFamily="2" charset="0"/>
              <a:cs typeface="Sree Krushnadevaraya" pitchFamily="2" charset="0"/>
            </a:rPr>
            <a:t>పాపాన్ని తెలియజేయడం, తద్వారా ప్రజలు పశ్చాత్తాపపడేలా చేయడం</a:t>
          </a:r>
          <a:endParaRPr lang="en-US" sz="2000" kern="1200" noProof="0" dirty="0">
            <a:latin typeface="Sree Krushnadevaraya" pitchFamily="2" charset="0"/>
            <a:cs typeface="Sree Krushnadevaraya" pitchFamily="2" charset="0"/>
          </a:endParaRPr>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108000" rIns="25400" bIns="0" numCol="1" spcCol="1270" anchor="ctr" anchorCtr="0">
          <a:noAutofit/>
        </a:bodyPr>
        <a:lstStyle/>
        <a:p>
          <a:pPr marL="0" lvl="0" indent="0" algn="l" defTabSz="889000">
            <a:lnSpc>
              <a:spcPct val="70000"/>
            </a:lnSpc>
            <a:spcBef>
              <a:spcPct val="0"/>
            </a:spcBef>
            <a:spcAft>
              <a:spcPct val="35000"/>
            </a:spcAft>
            <a:buNone/>
          </a:pP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ఉద్బోధన</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70000"/>
            </a:lnSpc>
            <a:spcBef>
              <a:spcPct val="0"/>
            </a:spcBef>
            <a:spcAft>
              <a:spcPct val="15000"/>
            </a:spcAft>
            <a:buNone/>
          </a:pPr>
          <a:r>
            <a:rPr lang="te-IN" sz="2000" b="1" kern="1200" noProof="0" dirty="0">
              <a:latin typeface="Sree Krushnadevaraya" pitchFamily="2" charset="0"/>
              <a:cs typeface="Sree Krushnadevaraya" pitchFamily="2" charset="0"/>
            </a:rPr>
            <a:t>ఈ ప్రత్యేక ప్రయోజనం కోసమే యూదా మరియు సీలలను సంఘాల వద్దకు పంపారు.</a:t>
          </a:r>
          <a:endParaRPr lang="en-US" sz="2000" kern="1200" noProof="0" dirty="0">
            <a:latin typeface="Sree Krushnadevaraya" pitchFamily="2" charset="0"/>
            <a:cs typeface="Sree Krushnadevaraya" pitchFamily="2" charset="0"/>
          </a:endParaRPr>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144000" rIns="25400" bIns="0" numCol="1" spcCol="1270" anchor="ctr" anchorCtr="0">
          <a:noAutofit/>
        </a:bodyPr>
        <a:lstStyle/>
        <a:p>
          <a:pPr marL="0" lvl="0" indent="0" algn="l" defTabSz="889000">
            <a:lnSpc>
              <a:spcPct val="70000"/>
            </a:lnSpc>
            <a:spcBef>
              <a:spcPct val="0"/>
            </a:spcBef>
            <a:spcAft>
              <a:spcPct val="35000"/>
            </a:spcAft>
            <a:buNone/>
          </a:pP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సౌకర్యం</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216000" rIns="76200" bIns="76200" numCol="1" spcCol="1270" anchor="ctr" anchorCtr="0">
          <a:noAutofit/>
        </a:bodyPr>
        <a:lstStyle/>
        <a:p>
          <a:pPr marL="0" lvl="0" indent="0" algn="ctr" defTabSz="889000">
            <a:lnSpc>
              <a:spcPct val="50000"/>
            </a:lnSpc>
            <a:spcBef>
              <a:spcPct val="0"/>
            </a:spcBef>
            <a:spcAft>
              <a:spcPct val="35000"/>
            </a:spcAft>
            <a:buNone/>
          </a:pP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వారు దేవునిచే పంపబడిన వ్యక్తులు</a:t>
          </a:r>
          <a:br>
            <a:rPr lang="es-ES" sz="2000" b="1" kern="1200" noProof="0" dirty="0">
              <a:effectLst>
                <a:outerShdw blurRad="38100" dist="38100" dir="2700000" algn="tl">
                  <a:srgbClr val="000000"/>
                </a:outerShdw>
              </a:effectLst>
              <a:latin typeface="Sree Krushnadevaraya" pitchFamily="2" charset="0"/>
              <a:cs typeface="Sree Krushnadevaraya" pitchFamily="2" charset="0"/>
            </a:rPr>
          </a:b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(లూకా 11:49)</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252000" rIns="68580" bIns="68580" numCol="1" spcCol="1270" anchor="ctr" anchorCtr="0">
          <a:noAutofit/>
        </a:bodyPr>
        <a:lstStyle/>
        <a:p>
          <a:pPr marL="0" lvl="0" indent="0" algn="ctr" defTabSz="800100">
            <a:lnSpc>
              <a:spcPct val="50000"/>
            </a:lnSpc>
            <a:spcBef>
              <a:spcPct val="0"/>
            </a:spcBef>
            <a:spcAft>
              <a:spcPct val="35000"/>
            </a:spcAft>
            <a:buNone/>
          </a:pPr>
          <a:r>
            <a:rPr lang="te-IN" sz="1800" b="1" kern="1200" noProof="0" dirty="0">
              <a:effectLst>
                <a:outerShdw blurRad="38100" dist="38100" dir="2700000" algn="tl">
                  <a:srgbClr val="000000"/>
                </a:outerShdw>
              </a:effectLst>
              <a:latin typeface="Sree Krushnadevaraya" pitchFamily="2" charset="0"/>
              <a:cs typeface="Sree Krushnadevaraya" pitchFamily="2" charset="0"/>
            </a:rPr>
            <a:t>సంఘాన్ని నడిపించడానికి వారు వరాలను పొందుతారు</a:t>
          </a:r>
          <a:br>
            <a:rPr lang="es-ES" sz="1800" b="1" kern="1200" noProof="0" dirty="0">
              <a:effectLst>
                <a:outerShdw blurRad="38100" dist="38100" dir="2700000" algn="tl">
                  <a:srgbClr val="000000"/>
                </a:outerShdw>
              </a:effectLst>
              <a:latin typeface="Sree Krushnadevaraya" pitchFamily="2" charset="0"/>
              <a:cs typeface="Sree Krushnadevaraya" pitchFamily="2" charset="0"/>
            </a:rPr>
          </a:br>
          <a:r>
            <a:rPr lang="te-IN" sz="1800" b="1" kern="1200" noProof="0" dirty="0">
              <a:effectLst>
                <a:outerShdw blurRad="38100" dist="38100" dir="2700000" algn="tl">
                  <a:srgbClr val="000000"/>
                </a:outerShdw>
              </a:effectLst>
              <a:latin typeface="Sree Krushnadevaraya" pitchFamily="2" charset="0"/>
              <a:cs typeface="Sree Krushnadevaraya" pitchFamily="2" charset="0"/>
            </a:rPr>
            <a:t>(1 కొరింథీయులకు 12:28-29; ఎఫెసీయులకు 4:11-12)</a:t>
          </a:r>
          <a:endParaRPr lang="en-US" sz="18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216000" rIns="76200" bIns="76200" numCol="1" spcCol="1270" anchor="ctr" anchorCtr="0">
          <a:noAutofit/>
        </a:bodyPr>
        <a:lstStyle/>
        <a:p>
          <a:pPr marL="0" lvl="0" indent="0" algn="ctr" defTabSz="889000">
            <a:lnSpc>
              <a:spcPct val="70000"/>
            </a:lnSpc>
            <a:spcBef>
              <a:spcPct val="0"/>
            </a:spcBef>
            <a:spcAft>
              <a:spcPct val="35000"/>
            </a:spcAft>
            <a:buNone/>
          </a:pP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వారు సంఘానికి పునాదిగా ఉన్నారు</a:t>
          </a:r>
          <a:br>
            <a:rPr lang="es-ES" sz="2000" b="1" kern="1200" noProof="0" dirty="0">
              <a:effectLst>
                <a:outerShdw blurRad="38100" dist="38100" dir="2700000" algn="tl">
                  <a:srgbClr val="000000"/>
                </a:outerShdw>
              </a:effectLst>
              <a:latin typeface="Sree Krushnadevaraya" pitchFamily="2" charset="0"/>
              <a:cs typeface="Sree Krushnadevaraya" pitchFamily="2" charset="0"/>
            </a:rPr>
          </a:b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(ఎఫె. 2:20)</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216000" rIns="76200" bIns="76200" numCol="1" spcCol="1270" anchor="ctr" anchorCtr="0">
          <a:noAutofit/>
        </a:bodyPr>
        <a:lstStyle/>
        <a:p>
          <a:pPr marL="0" lvl="0" indent="0" algn="ctr" defTabSz="889000">
            <a:lnSpc>
              <a:spcPct val="70000"/>
            </a:lnSpc>
            <a:spcBef>
              <a:spcPct val="0"/>
            </a:spcBef>
            <a:spcAft>
              <a:spcPct val="35000"/>
            </a:spcAft>
            <a:buNone/>
          </a:pP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వారు బయలుపరచులను పొందుతారు (ఎఫె. 3:5)</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180000" rIns="76200" bIns="76200" numCol="1" spcCol="1270" anchor="ctr" anchorCtr="0">
          <a:noAutofit/>
        </a:bodyPr>
        <a:lstStyle/>
        <a:p>
          <a:pPr marL="0" lvl="0" indent="0" algn="ctr" defTabSz="889000">
            <a:lnSpc>
              <a:spcPct val="70000"/>
            </a:lnSpc>
            <a:spcBef>
              <a:spcPct val="0"/>
            </a:spcBef>
            <a:spcAft>
              <a:spcPct val="35000"/>
            </a:spcAft>
            <a:buNone/>
          </a:pPr>
          <a:r>
            <a:rPr lang="te-IN" sz="2000" b="1" kern="1200" noProof="0" dirty="0">
              <a:effectLst>
                <a:outerShdw blurRad="38100" dist="38100" dir="2700000" algn="tl">
                  <a:srgbClr val="000000"/>
                </a:outerShdw>
              </a:effectLst>
              <a:latin typeface="Sree Krushnadevaraya" pitchFamily="2" charset="0"/>
              <a:cs typeface="Sree Krushnadevaraya" pitchFamily="2" charset="0"/>
            </a:rPr>
            <a:t>వారు న్యాయం విషయంలో ఆనందిస్తారు (ప్రకటన 18:20)</a:t>
          </a:r>
          <a:endParaRPr lang="en-US" sz="2000" kern="1200" noProof="0" dirty="0">
            <a:effectLst>
              <a:outerShdw blurRad="38100" dist="38100" dir="2700000" algn="tl">
                <a:srgbClr val="000000"/>
              </a:outerShdw>
            </a:effectLst>
            <a:latin typeface="Sree Krushnadevaraya" pitchFamily="2" charset="0"/>
            <a:cs typeface="Sree Krushnadevaraya" pitchFamily="2" charset="0"/>
          </a:endParaRP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396000" rIns="50800" bIns="50800" numCol="1" spcCol="1270" anchor="ctr" anchorCtr="0">
          <a:noAutofit/>
        </a:bodyPr>
        <a:lstStyle/>
        <a:p>
          <a:pPr marL="0" lvl="0" indent="0" algn="ctr" defTabSz="889000">
            <a:lnSpc>
              <a:spcPct val="50000"/>
            </a:lnSpc>
            <a:spcBef>
              <a:spcPct val="0"/>
            </a:spcBef>
            <a:spcAft>
              <a:spcPct val="35000"/>
            </a:spcAft>
            <a:buNone/>
          </a:pPr>
          <a:r>
            <a:rPr lang="te-IN" sz="2000" b="1" kern="1200" noProof="0" dirty="0">
              <a:latin typeface="Sree Krushnadevaraya" pitchFamily="2" charset="0"/>
              <a:cs typeface="Sree Krushnadevaraya" pitchFamily="2" charset="0"/>
            </a:rPr>
            <a:t>ఆయన పరిచర్యకు పిలవబడతాడని ముందుగానే ప్రవచించబడింది (1 తిమోతి 1:18). పౌలుతో కలిసి ఆయన ఈ పత్రికలను రచించాడు: 2 కొరింథీయులకు (2 కొరింథీ. 1:1), ఫిలిప్పీయులకు (ఫిలిప్పీ. 1:1), కొలొస్సయులకు (కొలొస్స. 1:1), 1 థెస్సలొనీకయులకు (1 థెస్సలొనీక. 1:1), 2 థెస్సలొనీకయులకు (2 థెస్సలొనీక. 1:1) మరియు ఫిలేమోనుకు (ఫిలేమోను 1:1).</a:t>
          </a:r>
          <a:endParaRPr lang="en-US" sz="2000" kern="1200" noProof="0" dirty="0">
            <a:latin typeface="Sree Krushnadevaraya" pitchFamily="2" charset="0"/>
            <a:cs typeface="Sree Krushnadevaraya" pitchFamily="2" charset="0"/>
          </a:endParaRPr>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1280" tIns="0" rIns="81280" bIns="432000" numCol="1" spcCol="1270" anchor="t" anchorCtr="0">
          <a:noAutofit/>
        </a:bodyPr>
        <a:lstStyle/>
        <a:p>
          <a:pPr marL="0" lvl="0" indent="0" algn="ctr" defTabSz="1422400">
            <a:lnSpc>
              <a:spcPct val="90000"/>
            </a:lnSpc>
            <a:spcBef>
              <a:spcPct val="0"/>
            </a:spcBef>
            <a:spcAft>
              <a:spcPct val="35000"/>
            </a:spcAft>
            <a:buNone/>
          </a:pPr>
          <a:r>
            <a:rPr lang="te-IN" sz="3200" b="1" kern="1200" spc="600" noProof="0" dirty="0">
              <a:effectLst>
                <a:outerShdw blurRad="38100" dist="38100" dir="2700000" algn="tl">
                  <a:srgbClr val="000000">
                    <a:alpha val="43137"/>
                  </a:srgbClr>
                </a:outerShdw>
              </a:effectLst>
              <a:latin typeface="Sree Krushnadevaraya" pitchFamily="2" charset="0"/>
              <a:cs typeface="Sree Krushnadevaraya" pitchFamily="2" charset="0"/>
            </a:rPr>
            <a:t>తిమోతి</a:t>
          </a:r>
          <a:endParaRPr lang="en-US" sz="3200" kern="1200" spc="600" noProof="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216000" rIns="50800" bIns="50800" numCol="1" spcCol="1270" anchor="ctr" anchorCtr="0">
          <a:noAutofit/>
        </a:bodyPr>
        <a:lstStyle/>
        <a:p>
          <a:pPr marL="0" lvl="0" indent="0" algn="ctr" defTabSz="889000">
            <a:lnSpc>
              <a:spcPct val="90000"/>
            </a:lnSpc>
            <a:spcBef>
              <a:spcPct val="0"/>
            </a:spcBef>
            <a:spcAft>
              <a:spcPct val="35000"/>
            </a:spcAft>
            <a:buNone/>
          </a:pPr>
          <a:r>
            <a:rPr lang="te-IN" sz="2000" b="1" kern="1200" noProof="0" dirty="0">
              <a:latin typeface="Sree Krushnadevaraya" pitchFamily="2" charset="0"/>
              <a:cs typeface="Sree Krushnadevaraya" pitchFamily="2" charset="0"/>
            </a:rPr>
            <a:t>ఆయన అనేక ప్రవచనాత్మక కార్యాలను నెరవేర్చాడు; అవి: ఆత్మీయంగా బలపరచడం (2 కొరింథీయులకు 8:6), ప్రోత్సహించడం (తీతుకు 2:6, 9, 15), మరియు ఓదార్చడం (2 కొరింథీయులకు 7:13).</a:t>
          </a:r>
          <a:endParaRPr lang="en-US" sz="2000" kern="1200" noProof="0" dirty="0">
            <a:latin typeface="Sree Krushnadevaraya" pitchFamily="2" charset="0"/>
            <a:cs typeface="Sree Krushnadevaraya" pitchFamily="2" charset="0"/>
          </a:endParaRPr>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1280" tIns="252000" rIns="81280" bIns="0" numCol="1" spcCol="1270" anchor="ctr" anchorCtr="0">
          <a:noAutofit/>
        </a:bodyPr>
        <a:lstStyle/>
        <a:p>
          <a:pPr marL="0" lvl="0" indent="0" algn="ctr" defTabSz="1422400">
            <a:lnSpc>
              <a:spcPct val="90000"/>
            </a:lnSpc>
            <a:spcBef>
              <a:spcPct val="0"/>
            </a:spcBef>
            <a:spcAft>
              <a:spcPct val="35000"/>
            </a:spcAft>
            <a:buNone/>
          </a:pPr>
          <a:r>
            <a:rPr lang="te-IN" sz="3200" b="1" kern="1200" spc="600" noProof="0" dirty="0">
              <a:effectLst>
                <a:outerShdw blurRad="38100" dist="38100" dir="2700000" algn="tl">
                  <a:srgbClr val="000000">
                    <a:alpha val="43137"/>
                  </a:srgbClr>
                </a:outerShdw>
              </a:effectLst>
              <a:latin typeface="Sree Krushnadevaraya" pitchFamily="2" charset="0"/>
              <a:cs typeface="Sree Krushnadevaraya" pitchFamily="2" charset="0"/>
            </a:rPr>
            <a:t>తీతుకు</a:t>
          </a:r>
          <a:endParaRPr lang="en-US" sz="3200" kern="1200" spc="600" noProof="0" dirty="0">
            <a:effectLst>
              <a:outerShdw blurRad="38100" dist="38100" dir="2700000" algn="tl">
                <a:srgbClr val="000000">
                  <a:alpha val="43137"/>
                </a:srgbClr>
              </a:outerShdw>
            </a:effectLst>
            <a:latin typeface="Sree Krushnadevaraya" pitchFamily="2" charset="0"/>
            <a:cs typeface="Sree Krushnadevaraya" pitchFamily="2" charset="0"/>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jpg"/><Relationship Id="rId7" Type="http://schemas.openxmlformats.org/officeDocument/2006/relationships/diagramColors" Target="../diagrams/colors1.xml"/><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2.jpeg"/><Relationship Id="rId4" Type="http://schemas.openxmlformats.org/officeDocument/2006/relationships/diagramData" Target="../diagrams/data1.xml"/><Relationship Id="rId9" Type="http://schemas.openxmlformats.org/officeDocument/2006/relationships/image" Target="../media/image21.jp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e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5.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4.png"/><Relationship Id="rId9" Type="http://schemas.openxmlformats.org/officeDocument/2006/relationships/diagramColors" Target="../diagrams/colors2.xml"/><Relationship Id="rId14" Type="http://schemas.openxmlformats.org/officeDocument/2006/relationships/image" Target="../media/image37.jpe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5.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4.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3.jpeg"/><Relationship Id="rId2" Type="http://schemas.openxmlformats.org/officeDocument/2006/relationships/image" Target="../media/image49.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2.png"/><Relationship Id="rId4" Type="http://schemas.openxmlformats.org/officeDocument/2006/relationships/image" Target="../media/image51.jpeg"/></Relationships>
</file>

<file path=ppt/slides/_rels/slide1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g"/><Relationship Id="rId4" Type="http://schemas.openxmlformats.org/officeDocument/2006/relationships/image" Target="../media/image5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flipH="1">
            <a:off x="4630057" y="2358570"/>
            <a:ext cx="7561940" cy="3331029"/>
          </a:xfrm>
          <a:prstGeom prst="homePlate">
            <a:avLst>
              <a:gd name="adj" fmla="val 43464"/>
            </a:avLst>
          </a:prstGeom>
        </p:spPr>
        <p:style>
          <a:lnRef idx="2">
            <a:schemeClr val="accent6">
              <a:shade val="50000"/>
            </a:schemeClr>
          </a:lnRef>
          <a:fillRef idx="1">
            <a:schemeClr val="accent6"/>
          </a:fillRef>
          <a:effectRef idx="0">
            <a:schemeClr val="accent6"/>
          </a:effectRef>
          <a:fontRef idx="minor">
            <a:schemeClr val="lt1"/>
          </a:fontRef>
        </p:style>
        <p:txBody>
          <a:bodyPr tIns="396000" rtlCol="0" anchor="ctr"/>
          <a:lstStyle/>
          <a:p>
            <a:pPr algn="ctr"/>
            <a:r>
              <a:rPr lang="en-US" sz="96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4</a:t>
            </a:r>
            <a:r>
              <a:rPr lang="en-US" sz="8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r>
              <a:rPr lang="te-IN" sz="8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నూతన నిబంధన ప్రవక్తలు</a:t>
            </a:r>
            <a:r>
              <a:rPr lang="en-US" sz="8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a:t>
            </a:r>
            <a:r>
              <a:rPr lang="te-IN" sz="8000" b="1" dirty="0">
                <a:ln w="28575">
                  <a:solidFill>
                    <a:srgbClr val="FFFF00"/>
                  </a:solidFill>
                  <a:prstDash val="solid"/>
                </a:ln>
                <a:solidFill>
                  <a:schemeClr val="accent2">
                    <a:lumMod val="7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720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le 1"/>
          <p:cNvSpPr/>
          <p:nvPr/>
        </p:nvSpPr>
        <p:spPr>
          <a:xfrm>
            <a:off x="5172075" y="0"/>
            <a:ext cx="7019925" cy="2264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72000" bIns="0" rtlCol="0" anchor="b"/>
          <a:lstStyle/>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పెద్దల సబ్బాతుబడి పాఠములు</a:t>
            </a:r>
            <a:endParaRPr lang="en-US"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endParaRPr>
          </a:p>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rPr>
              <a:t>ప్రవచనసార వరము </a:t>
            </a:r>
            <a:endParaRPr lang="en-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endParaRPr>
          </a:p>
        </p:txBody>
      </p:sp>
      <p:sp>
        <p:nvSpPr>
          <p:cNvPr id="5" name="Snip Diagonal Corner Rectangle 4"/>
          <p:cNvSpPr/>
          <p:nvPr/>
        </p:nvSpPr>
        <p:spPr>
          <a:xfrm>
            <a:off x="5172074" y="5820229"/>
            <a:ext cx="7019925" cy="1037771"/>
          </a:xfrm>
          <a:prstGeom prst="snip2DiagRect">
            <a:avLst/>
          </a:prstGeom>
        </p:spPr>
        <p:style>
          <a:lnRef idx="0">
            <a:schemeClr val="accent2"/>
          </a:lnRef>
          <a:fillRef idx="3">
            <a:schemeClr val="accent2"/>
          </a:fillRef>
          <a:effectRef idx="3">
            <a:schemeClr val="accent2"/>
          </a:effectRef>
          <a:fontRef idx="minor">
            <a:schemeClr val="lt1"/>
          </a:fontRef>
        </p:style>
        <p:txBody>
          <a:bodyPr tIns="180000" rtlCol="0" anchor="b"/>
          <a:lstStyle/>
          <a:p>
            <a:pPr algn="ctr"/>
            <a:r>
              <a:rPr lang="te-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అక్టోబర్  | నవంబర్ | డిసెంబర్ 2026</a:t>
            </a:r>
            <a:endParaRPr lang="en-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3547050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1015663"/>
          </a:xfrm>
          <a:prstGeom prst="rect">
            <a:avLst/>
          </a:prstGeom>
          <a:noFill/>
        </p:spPr>
        <p:txBody>
          <a:bodyPr wrap="square" rtlCol="0">
            <a:spAutoFit/>
          </a:bodyPr>
          <a:lstStyle>
            <a:defPPr>
              <a:defRPr lang="es-ES"/>
            </a:defPPr>
            <a:lvl1pPr algn="ctr">
              <a:defRPr sz="4800" b="1" spc="300">
                <a:ln w="6600">
                  <a:solidFill>
                    <a:schemeClr val="accent2"/>
                  </a:solidFill>
                  <a:prstDash val="solid"/>
                </a:ln>
                <a:solidFill>
                  <a:srgbClr val="FFFFFF"/>
                </a:solidFill>
                <a:effectLst>
                  <a:outerShdw dist="38100" dir="2700000" algn="tl" rotWithShape="0">
                    <a:schemeClr val="accent2"/>
                  </a:outerShdw>
                </a:effectLst>
              </a:defRPr>
            </a:lvl1pPr>
          </a:lstStyle>
          <a:p>
            <a:r>
              <a:rPr lang="te-IN" sz="6000" dirty="0"/>
              <a:t>నూతన నిబంధన ప్రవక్తలు</a:t>
            </a:r>
            <a:endParaRPr lang="en-US" sz="6000" dirty="0"/>
          </a:p>
        </p:txBody>
      </p:sp>
      <p:sp>
        <p:nvSpPr>
          <p:cNvPr id="8" name="CuadroTexto 7">
            <a:extLst>
              <a:ext uri="{FF2B5EF4-FFF2-40B4-BE49-F238E27FC236}">
                <a16:creationId xmlns:a16="http://schemas.microsoft.com/office/drawing/2014/main" id="{A76D3CA6-05D5-8252-E1DB-6AADD8BC528C}"/>
              </a:ext>
            </a:extLst>
          </p:cNvPr>
          <p:cNvSpPr txBox="1"/>
          <p:nvPr/>
        </p:nvSpPr>
        <p:spPr>
          <a:xfrm>
            <a:off x="7524758" y="0"/>
            <a:ext cx="4562467" cy="523220"/>
          </a:xfrm>
          <a:prstGeom prst="rect">
            <a:avLst/>
          </a:prstGeom>
          <a:noFill/>
        </p:spPr>
        <p:txBody>
          <a:bodyPr wrap="none" rtlCol="0">
            <a:spAutoFit/>
          </a:bodyPr>
          <a:lstStyle/>
          <a:p>
            <a:pPr lvl="0" algn="r">
              <a:defRPr/>
            </a:pPr>
            <a:r>
              <a:rPr lang="te-IN" sz="2800" b="1" dirty="0">
                <a:solidFill>
                  <a:srgbClr val="166E40">
                    <a:lumMod val="20000"/>
                    <a:lumOff val="80000"/>
                  </a:srgbClr>
                </a:solidFill>
                <a:effectLst>
                  <a:outerShdw blurRad="38100" dist="38100" dir="2700000" algn="tl">
                    <a:srgbClr val="000000">
                      <a:alpha val="43137"/>
                    </a:srgbClr>
                  </a:outerShdw>
                </a:effectLst>
                <a:latin typeface="Sree Krushnadevaraya" pitchFamily="2" charset="0"/>
                <a:cs typeface="Sree Krushnadevaraya" pitchFamily="2" charset="0"/>
              </a:rPr>
              <a:t>అక్టోబర్ 24, 2026 నాటి 4వ పాఠం</a:t>
            </a:r>
            <a:endParaRPr kumimoji="0" lang="en-US" sz="28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lvl="0" algn="ctr">
              <a:defRPr/>
            </a:pP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r>
              <a:rPr lang="te-IN" sz="2200" b="1" dirty="0">
                <a:solidFill>
                  <a:srgbClr val="E97132">
                    <a:lumMod val="50000"/>
                  </a:srgbClr>
                </a:solidFill>
                <a:latin typeface="Comic Sans MS" panose="030F0702030302020204" pitchFamily="66" charset="0"/>
              </a:rPr>
              <a:t>4</a:t>
            </a:r>
            <a:r>
              <a:rPr lang="en-US" sz="2200" b="1" dirty="0">
                <a:solidFill>
                  <a:srgbClr val="E97132">
                    <a:lumMod val="50000"/>
                  </a:srgbClr>
                </a:solidFill>
                <a:latin typeface="Comic Sans MS" panose="030F0702030302020204" pitchFamily="66" charset="0"/>
              </a:rPr>
              <a:t> </a:t>
            </a:r>
            <a:r>
              <a:rPr lang="te-IN" sz="2200" b="1" dirty="0">
                <a:solidFill>
                  <a:srgbClr val="E97132">
                    <a:lumMod val="50000"/>
                  </a:srgbClr>
                </a:solidFill>
                <a:latin typeface="Comic Sans MS" panose="030F0702030302020204" pitchFamily="66" charset="0"/>
              </a:rPr>
              <a:t>కృపావరములు నానావిధములుగా ఉన్నవి గాని ఆత్మయొక్కడే. 5</a:t>
            </a:r>
            <a:r>
              <a:rPr lang="en-US" sz="2200" b="1" dirty="0">
                <a:solidFill>
                  <a:srgbClr val="E97132">
                    <a:lumMod val="50000"/>
                  </a:srgbClr>
                </a:solidFill>
                <a:latin typeface="Comic Sans MS" panose="030F0702030302020204" pitchFamily="66" charset="0"/>
              </a:rPr>
              <a:t> </a:t>
            </a:r>
            <a:r>
              <a:rPr lang="te-IN" sz="2200" b="1" dirty="0">
                <a:solidFill>
                  <a:srgbClr val="E97132">
                    <a:lumMod val="50000"/>
                  </a:srgbClr>
                </a:solidFill>
                <a:latin typeface="Comic Sans MS" panose="030F0702030302020204" pitchFamily="66" charset="0"/>
              </a:rPr>
              <a:t>మరియు పరిచర్యలు నానావిధములుగా ఉన్నవి గాని ప్రభువు ఒక్కడే.</a:t>
            </a:r>
            <a:r>
              <a:rPr lang="en-US" sz="2200" b="1" dirty="0">
                <a:solidFill>
                  <a:srgbClr val="E97132">
                    <a:lumMod val="50000"/>
                  </a:srgbClr>
                </a:solidFill>
                <a:latin typeface="Comic Sans MS" panose="030F0702030302020204" pitchFamily="66" charset="0"/>
              </a:rPr>
              <a:t> 6 </a:t>
            </a:r>
            <a:r>
              <a:rPr lang="te-IN" sz="2200" b="1" dirty="0">
                <a:solidFill>
                  <a:srgbClr val="E97132">
                    <a:lumMod val="50000"/>
                  </a:srgbClr>
                </a:solidFill>
                <a:latin typeface="Comic Sans MS" panose="030F0702030302020204" pitchFamily="66" charset="0"/>
              </a:rPr>
              <a:t>నానావిధములైన కార్యములు కలవు గాని అందరిలోను అన్నిటిని జరిగించు దేవుడు ఒక్కడే</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a:t>
            </a:r>
            <a:r>
              <a:rPr lang="te-IN" sz="1500" b="1" dirty="0">
                <a:solidFill>
                  <a:srgbClr val="E97132">
                    <a:lumMod val="50000"/>
                  </a:srgbClr>
                </a:solidFill>
                <a:latin typeface="Comic Sans MS" panose="030F0702030302020204" pitchFamily="66" charset="0"/>
              </a:rPr>
              <a:t> కొరింథీయులకు</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12:4-6)</a:t>
            </a:r>
          </a:p>
        </p:txBody>
      </p:sp>
    </p:spTree>
    <p:extLst>
      <p:ext uri="{BB962C8B-B14F-4D97-AF65-F5344CB8AC3E}">
        <p14:creationId xmlns:p14="http://schemas.microsoft.com/office/powerpoint/2010/main" val="2071165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893100"/>
          </a:xfrm>
          <a:prstGeom prst="rect">
            <a:avLst/>
          </a:prstGeom>
          <a:noFill/>
          <a:ln>
            <a:noFill/>
          </a:ln>
          <a:effectLst/>
        </p:spPr>
        <p:txBody>
          <a:bodyPr wrap="square" rtlCol="0">
            <a:spAutoFit/>
          </a:bodyPr>
          <a:lstStyle/>
          <a:p>
            <a:pPr lvl="0">
              <a:spcBef>
                <a:spcPts val="600"/>
              </a:spcBef>
              <a:defRPr/>
            </a:pPr>
            <a:r>
              <a:rPr lang="te-IN" sz="2000" b="1" dirty="0">
                <a:solidFill>
                  <a:prstClr val="white"/>
                </a:solidFill>
                <a:highlight>
                  <a:srgbClr val="6D1307"/>
                </a:highlight>
                <a:latin typeface="Sree Krushnadevaraya" pitchFamily="2" charset="0"/>
                <a:cs typeface="Sree Krushnadevaraya" pitchFamily="2" charset="0"/>
              </a:rPr>
              <a:t>కొత్త నిబంధనలో ప్రవక్తల పాత్రలు</a:t>
            </a:r>
            <a:endParaRPr lang="en-US" sz="2000" b="1" dirty="0">
              <a:solidFill>
                <a:prstClr val="white"/>
              </a:solidFill>
              <a:highlight>
                <a:srgbClr val="6D1307"/>
              </a:highlight>
              <a:latin typeface="Sree Krushnadevaraya" pitchFamily="2" charset="0"/>
              <a:cs typeface="Sree Krushnadevaraya" pitchFamily="2" charset="0"/>
            </a:endParaRPr>
          </a:p>
          <a:p>
            <a:pPr lvl="0">
              <a:spcBef>
                <a:spcPts val="600"/>
              </a:spcBef>
              <a:defRPr/>
            </a:pPr>
            <a:endParaRPr kumimoji="0" lang="en-US" sz="700" b="1" i="0" u="none" strike="noStrike" kern="1200" cap="none" spc="0" normalizeH="0" baseline="0" noProof="0" dirty="0">
              <a:ln>
                <a:noFill/>
              </a:ln>
              <a:solidFill>
                <a:prstClr val="white"/>
              </a:solidFill>
              <a:effectLst/>
              <a:highlight>
                <a:srgbClr val="6D1307"/>
              </a:highlight>
              <a:uLnTx/>
              <a:uFillTx/>
              <a:latin typeface="Sree Krushnadevaraya" pitchFamily="2" charset="0"/>
              <a:cs typeface="Sree Krushnadevaraya" pitchFamily="2" charset="0"/>
            </a:endParaRPr>
          </a:p>
          <a:p>
            <a:pPr lvl="0">
              <a:defRPr/>
            </a:pPr>
            <a:r>
              <a:rPr lang="te-IN" sz="2000" b="1" dirty="0">
                <a:solidFill>
                  <a:prstClr val="white"/>
                </a:solidFill>
                <a:highlight>
                  <a:srgbClr val="205C01"/>
                </a:highlight>
                <a:latin typeface="Sree Krushnadevaraya" pitchFamily="2" charset="0"/>
                <a:cs typeface="Sree Krushnadevaraya" pitchFamily="2" charset="0"/>
              </a:rPr>
              <a:t>కొత్త నిబంధన ప్రవక్తలు</a:t>
            </a:r>
            <a:r>
              <a:rPr lang="en-US" sz="2000" b="1" dirty="0">
                <a:solidFill>
                  <a:prstClr val="white"/>
                </a:solidFill>
                <a:highlight>
                  <a:srgbClr val="205C01"/>
                </a:highlight>
                <a:latin typeface="Sree Krushnadevaraya" pitchFamily="2" charset="0"/>
                <a:cs typeface="Sree Krushnadevaraya" pitchFamily="2" charset="0"/>
              </a:rPr>
              <a:t>:</a:t>
            </a:r>
            <a:endParaRPr kumimoji="0" lang="en-US" sz="2000" b="1" i="0" u="none" strike="noStrike" kern="1200" cap="none" spc="0" normalizeH="0" baseline="0" noProof="0" dirty="0">
              <a:ln>
                <a:noFill/>
              </a:ln>
              <a:solidFill>
                <a:prstClr val="white"/>
              </a:solidFill>
              <a:effectLst/>
              <a:highlight>
                <a:srgbClr val="205C01"/>
              </a:highlight>
              <a:uLnTx/>
              <a:uFillTx/>
              <a:latin typeface="Sree Krushnadevaraya" pitchFamily="2" charset="0"/>
              <a:cs typeface="Sree Krushnadevaraya" pitchFamily="2" charset="0"/>
            </a:endParaRPr>
          </a:p>
          <a:p>
            <a:pPr marL="893763" lvl="1">
              <a:spcBef>
                <a:spcPts val="600"/>
              </a:spcBef>
              <a:defRPr/>
            </a:pPr>
            <a:r>
              <a:rPr lang="te-IN" sz="2000" b="1" dirty="0">
                <a:solidFill>
                  <a:prstClr val="black"/>
                </a:solidFill>
                <a:uFill>
                  <a:solidFill>
                    <a:srgbClr val="D01729"/>
                  </a:solidFill>
                </a:uFill>
                <a:latin typeface="Sree Krushnadevaraya" pitchFamily="2" charset="0"/>
                <a:cs typeface="Sree Krushnadevaraya" pitchFamily="2" charset="0"/>
              </a:rPr>
              <a:t>యేసు, ప్రవచించబడిన ప్రవక్త</a:t>
            </a:r>
            <a:endParaRPr kumimoji="0" lang="en-US" sz="2000" b="1" i="0" u="none" strike="noStrike" kern="1200" cap="none" spc="0" normalizeH="0" baseline="0" noProof="0" dirty="0">
              <a:ln>
                <a:noFill/>
              </a:ln>
              <a:solidFill>
                <a:prstClr val="black"/>
              </a:solidFill>
              <a:effectLst/>
              <a:uLnTx/>
              <a:uFill>
                <a:solidFill>
                  <a:srgbClr val="D01729"/>
                </a:solidFill>
              </a:uFill>
              <a:latin typeface="Sree Krushnadevaraya" pitchFamily="2" charset="0"/>
              <a:cs typeface="Sree Krushnadevaraya" pitchFamily="2" charset="0"/>
            </a:endParaRPr>
          </a:p>
          <a:p>
            <a:pPr marL="893763" lvl="1">
              <a:spcBef>
                <a:spcPts val="600"/>
              </a:spcBef>
              <a:defRPr/>
            </a:pPr>
            <a:r>
              <a:rPr lang="te-IN" sz="2000" b="1" dirty="0">
                <a:solidFill>
                  <a:prstClr val="black"/>
                </a:solidFill>
                <a:latin typeface="Sree Krushnadevaraya" pitchFamily="2" charset="0"/>
                <a:cs typeface="Sree Krushnadevaraya" pitchFamily="2" charset="0"/>
              </a:rPr>
              <a:t>అపొస్తలులు మరియు ప్రవక్తలు</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a:p>
            <a:pPr marL="893763" lvl="1">
              <a:spcBef>
                <a:spcPts val="600"/>
              </a:spcBef>
              <a:defRPr/>
            </a:pPr>
            <a:r>
              <a:rPr lang="te-IN" sz="2000" b="1" dirty="0">
                <a:solidFill>
                  <a:prstClr val="black"/>
                </a:solidFill>
                <a:latin typeface="Sree Krushnadevaraya" pitchFamily="2" charset="0"/>
                <a:cs typeface="Sree Krushnadevaraya" pitchFamily="2" charset="0"/>
              </a:rPr>
              <a:t>ప్రవక్త్రిలు</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a:p>
            <a:pPr marL="893763" lvl="1">
              <a:spcBef>
                <a:spcPts val="600"/>
              </a:spcBef>
              <a:defRPr/>
            </a:pPr>
            <a:r>
              <a:rPr lang="te-IN" sz="2000" b="1" dirty="0">
                <a:solidFill>
                  <a:prstClr val="black"/>
                </a:solidFill>
                <a:latin typeface="Sree Krushnadevaraya" pitchFamily="2" charset="0"/>
                <a:cs typeface="Sree Krushnadevaraya" pitchFamily="2" charset="0"/>
              </a:rPr>
              <a:t>పౌలు సహకారులు</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a:p>
            <a:pPr marL="893763" lvl="1">
              <a:spcBef>
                <a:spcPts val="600"/>
              </a:spcBef>
              <a:defRPr/>
            </a:pPr>
            <a:r>
              <a:rPr lang="te-IN" sz="2000" b="1" dirty="0">
                <a:solidFill>
                  <a:prstClr val="black"/>
                </a:solidFill>
                <a:latin typeface="Sree Krushnadevaraya" pitchFamily="2" charset="0"/>
                <a:cs typeface="Sree Krushnadevaraya" pitchFamily="2" charset="0"/>
              </a:rPr>
              <a:t>అబద్ధ ప్రవక్తలు</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508105"/>
          </a:xfrm>
          <a:prstGeom prst="rect">
            <a:avLst/>
          </a:prstGeom>
          <a:noFill/>
        </p:spPr>
        <p:txBody>
          <a:bodyPr wrap="square" rtlCol="0">
            <a:spAutoFit/>
          </a:bodyPr>
          <a:lstStyle/>
          <a:p>
            <a:pPr lvl="0">
              <a:spcBef>
                <a:spcPts val="600"/>
              </a:spcBef>
              <a:defRPr/>
            </a:pPr>
            <a:r>
              <a:rPr lang="te-IN" sz="2300" b="1" dirty="0">
                <a:solidFill>
                  <a:prstClr val="black"/>
                </a:solidFill>
                <a:latin typeface="Sree Krushnadevaraya" pitchFamily="2" charset="0"/>
                <a:cs typeface="Sree Krushnadevaraya" pitchFamily="2" charset="0"/>
              </a:rPr>
              <a:t>మలాకీ కాలం నుండి, దేవుని ప్రజల మధ్య ఏ ప్రవక్త స్వరం వినిపించకుండా 400 ఏళ్లు గడిచిపోయాయి. ఈ నిశ్శబ్దం కారణంగా, ఇశ్రాయేలీయులు లేఖన సంపుటిని (అంటే, పాత నిబంధనను ఏర్పరిచే గ్రంథాలను) పరిపూర్ణమైనదిగా, అంటే ఇక ఏ కొత్త గ్రంథాలు చేర్చబడవు అని భావించారు.</a:t>
            </a:r>
            <a:endParaRPr kumimoji="0" lang="en-US" sz="23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6011870" y="5003094"/>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6011870" y="6153087"/>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6011870" y="6536416"/>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6011870" y="5769756"/>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6011870" y="5386425"/>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9234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6" y="3321903"/>
            <a:ext cx="7639050" cy="830997"/>
          </a:xfrm>
          <a:prstGeom prst="rect">
            <a:avLst/>
          </a:prstGeom>
          <a:noFill/>
        </p:spPr>
        <p:txBody>
          <a:bodyPr wrap="square">
            <a:spAutoFit/>
          </a:bodyPr>
          <a:lstStyle/>
          <a:p>
            <a:pPr lvl="0">
              <a:spcBef>
                <a:spcPts val="600"/>
              </a:spcBef>
              <a:defRPr/>
            </a:pPr>
            <a:r>
              <a:rPr lang="te-IN" sz="2300" b="1" dirty="0">
                <a:solidFill>
                  <a:prstClr val="black"/>
                </a:solidFill>
                <a:latin typeface="Sree Krushnadevaraya" pitchFamily="2" charset="0"/>
                <a:cs typeface="Sree Krushnadevaraya" pitchFamily="2" charset="0"/>
              </a:rPr>
              <a:t>ఈ కొత్త ప్రవక్తలు, ప్రవక్తరాండ్ర పాత్రలు ఏమిటి? వారు ఎవరు? పాత నిబంధన కాలంలో ఉన్నట్లుగానే, అబద్ధ ప్రవక్తలు కూడా ఉండేవారా?</a:t>
            </a:r>
            <a:endParaRPr kumimoji="0" lang="en-US" sz="23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862048"/>
          </a:xfrm>
          <a:prstGeom prst="rect">
            <a:avLst/>
          </a:prstGeom>
          <a:noFill/>
        </p:spPr>
        <p:txBody>
          <a:bodyPr wrap="square">
            <a:spAutoFit/>
          </a:bodyPr>
          <a:lstStyle/>
          <a:p>
            <a:pPr lvl="0">
              <a:spcBef>
                <a:spcPts val="600"/>
              </a:spcBef>
              <a:defRPr/>
            </a:pPr>
            <a:r>
              <a:rPr lang="te-IN" sz="2300" b="1" dirty="0">
                <a:solidFill>
                  <a:srgbClr val="FF0000"/>
                </a:solidFill>
                <a:latin typeface="Sree Krushnadevaraya" pitchFamily="2" charset="0"/>
                <a:cs typeface="Sree Krushnadevaraya" pitchFamily="2" charset="0"/>
              </a:rPr>
              <a:t>అయితే, దేవుడు ఎక్కువ కాలం మౌనంగా ఉండలేదు. తగిన సమయంలో, ఆయన ఒక కొత్త ప్రవక్తను పంపాడు: ఆయనే బాప్తిస్మమిచ్చే యోహాను (మత్తయి 11:7-9). ఆ క్షణం నుండి, ప్రవక్తలు తిరిగి కనిపించడం మొదలైంది. ఇతర బాధ్యతలతో పాటు, కొత్త నిబంధనను వ్రాయవలసిన బాధ్యత కూడా వారిపైనే ఉండేది.</a:t>
            </a:r>
            <a:endParaRPr kumimoji="0" lang="en-US" sz="2300" b="1" i="0" u="none" strike="noStrike" kern="1200" cap="none" spc="0" normalizeH="0" baseline="0" noProof="0" dirty="0">
              <a:ln>
                <a:noFill/>
              </a:ln>
              <a:solidFill>
                <a:srgbClr val="FF0000"/>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2" end="2"/>
                                            </p:txEl>
                                          </p:spTgt>
                                        </p:tgtEl>
                                        <p:attrNameLst>
                                          <p:attrName>style.visibility</p:attrName>
                                        </p:attrNameLst>
                                      </p:cBhvr>
                                      <p:to>
                                        <p:strVal val="visible"/>
                                      </p:to>
                                    </p:set>
                                    <p:animEffect transition="in" filter="wipe(left)">
                                      <p:cBhvr>
                                        <p:cTn id="52" dur="500"/>
                                        <p:tgtEl>
                                          <p:spTgt spid="2">
                                            <p:txEl>
                                              <p:pRg st="2" end="2"/>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3" end="3"/>
                                            </p:txEl>
                                          </p:spTgt>
                                        </p:tgtEl>
                                        <p:attrNameLst>
                                          <p:attrName>style.visibility</p:attrName>
                                        </p:attrNameLst>
                                      </p:cBhvr>
                                      <p:to>
                                        <p:strVal val="visible"/>
                                      </p:to>
                                    </p:set>
                                    <p:animEffect transition="in" filter="wipe(left)">
                                      <p:cBhvr>
                                        <p:cTn id="63" dur="500"/>
                                        <p:tgtEl>
                                          <p:spTgt spid="2">
                                            <p:txEl>
                                              <p:pRg st="3" end="3"/>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4" end="4"/>
                                            </p:txEl>
                                          </p:spTgt>
                                        </p:tgtEl>
                                        <p:attrNameLst>
                                          <p:attrName>style.visibility</p:attrName>
                                        </p:attrNameLst>
                                      </p:cBhvr>
                                      <p:to>
                                        <p:strVal val="visible"/>
                                      </p:to>
                                    </p:set>
                                    <p:animEffect transition="in" filter="wipe(left)">
                                      <p:cBhvr>
                                        <p:cTn id="74" dur="500"/>
                                        <p:tgtEl>
                                          <p:spTgt spid="2">
                                            <p:txEl>
                                              <p:pRg st="4" end="4"/>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5" end="5"/>
                                            </p:txEl>
                                          </p:spTgt>
                                        </p:tgtEl>
                                        <p:attrNameLst>
                                          <p:attrName>style.visibility</p:attrName>
                                        </p:attrNameLst>
                                      </p:cBhvr>
                                      <p:to>
                                        <p:strVal val="visible"/>
                                      </p:to>
                                    </p:set>
                                    <p:animEffect transition="in" filter="wipe(left)">
                                      <p:cBhvr>
                                        <p:cTn id="85" dur="500"/>
                                        <p:tgtEl>
                                          <p:spTgt spid="2">
                                            <p:txEl>
                                              <p:pRg st="5" end="5"/>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6" end="6"/>
                                            </p:txEl>
                                          </p:spTgt>
                                        </p:tgtEl>
                                        <p:attrNameLst>
                                          <p:attrName>style.visibility</p:attrName>
                                        </p:attrNameLst>
                                      </p:cBhvr>
                                      <p:to>
                                        <p:strVal val="visible"/>
                                      </p:to>
                                    </p:set>
                                    <p:animEffect transition="in" filter="wipe(left)">
                                      <p:cBhvr>
                                        <p:cTn id="96" dur="500"/>
                                        <p:tgtEl>
                                          <p:spTgt spid="2">
                                            <p:txEl>
                                              <p:pRg st="6" end="6"/>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nodeType="afterEffect">
                                  <p:stCondLst>
                                    <p:cond delay="0"/>
                                  </p:stCondLst>
                                  <p:childTnLst>
                                    <p:set>
                                      <p:cBhvr>
                                        <p:cTn id="106" dur="1" fill="hold">
                                          <p:stCondLst>
                                            <p:cond delay="0"/>
                                          </p:stCondLst>
                                        </p:cTn>
                                        <p:tgtEl>
                                          <p:spTgt spid="2">
                                            <p:txEl>
                                              <p:pRg st="7" end="7"/>
                                            </p:txEl>
                                          </p:spTgt>
                                        </p:tgtEl>
                                        <p:attrNameLst>
                                          <p:attrName>style.visibility</p:attrName>
                                        </p:attrNameLst>
                                      </p:cBhvr>
                                      <p:to>
                                        <p:strVal val="visible"/>
                                      </p:to>
                                    </p:set>
                                    <p:animEffect transition="in" filter="wipe(left)">
                                      <p:cBhvr>
                                        <p:cTn id="10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18300"/>
            <a:ext cx="12191999" cy="584775"/>
          </a:xfrm>
          <a:prstGeom prst="rect">
            <a:avLst/>
          </a:prstGeom>
          <a:noFill/>
        </p:spPr>
        <p:txBody>
          <a:bodyPr wrap="square">
            <a:spAutoFit/>
          </a:bodyPr>
          <a:lstStyle/>
          <a:p>
            <a:pPr lvl="0" algn="ctr">
              <a:defRPr/>
            </a:pPr>
            <a:r>
              <a:rPr lang="te-IN" sz="3200" b="1" dirty="0">
                <a:ln w="10160">
                  <a:solidFill>
                    <a:srgbClr val="166E40"/>
                  </a:solidFill>
                  <a:prstDash val="solid"/>
                </a:ln>
                <a:solidFill>
                  <a:srgbClr val="FFFFFF"/>
                </a:solidFill>
                <a:effectLst>
                  <a:outerShdw blurRad="38100" dist="22860" dir="5400000" algn="tl" rotWithShape="0">
                    <a:srgbClr val="000000">
                      <a:alpha val="30000"/>
                    </a:srgbClr>
                  </a:outerShdw>
                </a:effectLst>
                <a:latin typeface="Sree Krushnadevaraya" pitchFamily="2" charset="0"/>
                <a:cs typeface="Sree Krushnadevaraya" pitchFamily="2" charset="0"/>
              </a:rPr>
              <a:t>కొత్త నిబంధనలో ప్రవక్తల పాత్రలు</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491152"/>
            <a:ext cx="12191998" cy="400110"/>
          </a:xfrm>
          <a:prstGeom prst="rect">
            <a:avLst/>
          </a:prstGeom>
          <a:noFill/>
        </p:spPr>
        <p:txBody>
          <a:bodyPr wrap="square">
            <a:spAutoFit/>
          </a:bodyPr>
          <a:lstStyle/>
          <a:p>
            <a:pPr lvl="0" algn="ctr">
              <a:defRPr/>
            </a:pPr>
            <a:r>
              <a:rPr kumimoji="0" lang="en-US" sz="20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Sree Krushnadevaraya" pitchFamily="2" charset="0"/>
                <a:cs typeface="Sree Krushnadevaraya" pitchFamily="2" charset="0"/>
              </a:rPr>
              <a:t>“</a:t>
            </a:r>
            <a:r>
              <a:rPr lang="te-IN" sz="20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Sree Krushnadevaraya" pitchFamily="2" charset="0"/>
                <a:cs typeface="Sree Krushnadevaraya" pitchFamily="2" charset="0"/>
              </a:rPr>
              <a:t>క్షేమాభివృద్ధియు హెచ్చరికయు ఆద రణయు కలుగునట్లు, ప్రవచించువాడు మనుష్యులతో మాటలాడుచున్నాడు.</a:t>
            </a:r>
            <a:r>
              <a:rPr kumimoji="0" lang="en-US" sz="20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Sree Krushnadevaraya" pitchFamily="2" charset="0"/>
                <a:cs typeface="Sree Krushnadevaraya" pitchFamily="2" charset="0"/>
              </a:rPr>
              <a:t>” (1 </a:t>
            </a:r>
            <a:r>
              <a:rPr lang="te-IN" sz="20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Sree Krushnadevaraya" pitchFamily="2" charset="0"/>
                <a:cs typeface="Sree Krushnadevaraya" pitchFamily="2" charset="0"/>
              </a:rPr>
              <a:t>కొరింథీయులకు</a:t>
            </a:r>
            <a:r>
              <a:rPr kumimoji="0" lang="en-US" sz="20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Sree Krushnadevaraya" pitchFamily="2" charset="0"/>
                <a:cs typeface="Sree Krushnadevaraya" pitchFamily="2" charset="0"/>
              </a:rPr>
              <a:t> 14:3)</a:t>
            </a: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844095"/>
            <a:ext cx="11782425" cy="1015663"/>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క్రొత్త నిబంధనలో, ప్రవచనం అనేది పరిశుద్ధాత్మ ప్రసాదించే ఒక వరంగా పేర్కొనబడింది; ఈ వరం సమృద్ధిగా కుమ్మరించబడింది (రోమీయులకు 12:6). ఒకే సంఘంలో ఎంతమంది ప్రవక్తలు ఉండేవారంటే, వారు వంతుల వారీగా మాట్లాడాల్సి వచ్చేది (1 కొరింథీయులకు 14:29-31).</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3135883557"/>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699212"/>
            <a:ext cx="11944349"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ఈ ప్రవక్తలు ఎలాంటి పాత్రలు పోషించారు? (ప్రకటన 19:10; 1:1; ఎఫెసీయులకు 4:11-12; 1 కొరింథీయులకు 14:3; అపొస్తలుల కార్యములు 15:32).</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308324"/>
          </a:xfrm>
          <a:prstGeom prst="rect">
            <a:avLst/>
          </a:prstGeom>
          <a:noFill/>
        </p:spPr>
        <p:txBody>
          <a:bodyPr wrap="square">
            <a:spAutoFit/>
          </a:bodyPr>
          <a:lstStyle/>
          <a:p>
            <a:pPr lvl="0" algn="ctr">
              <a:defRPr/>
            </a:pPr>
            <a:r>
              <a:rPr lang="te-IN" sz="7200" b="1" spc="50" dirty="0">
                <a:ln w="0"/>
                <a:solidFill>
                  <a:prstClr val="white"/>
                </a:solidFill>
                <a:effectLst>
                  <a:innerShdw blurRad="63500" dist="50800" dir="13500000">
                    <a:srgbClr val="000000">
                      <a:alpha val="50000"/>
                    </a:srgbClr>
                  </a:innerShdw>
                </a:effectLst>
                <a:latin typeface="Sree Krushnadevaraya" pitchFamily="2" charset="0"/>
                <a:cs typeface="Sree Krushnadevaraya" pitchFamily="2" charset="0"/>
              </a:rPr>
              <a:t>కొత్త నిబంధన ప్రవక్తలు</a:t>
            </a:r>
            <a:endParaRPr kumimoji="0" lang="en-US" sz="72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58056"/>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te-IN" sz="4400" b="1" dirty="0">
                <a:ln w="22225">
                  <a:noFill/>
                  <a:prstDash val="solid"/>
                </a:ln>
                <a:solidFill>
                  <a:srgbClr val="B83E0A">
                    <a:lumMod val="40000"/>
                    <a:lumOff val="60000"/>
                  </a:srgbClr>
                </a:solidFill>
                <a:latin typeface="Sree Krushnadevaraya" pitchFamily="2" charset="0"/>
                <a:cs typeface="Sree Krushnadevaraya" pitchFamily="2" charset="0"/>
              </a:rPr>
              <a:t>యేసు, ప్రవచించబడిన ప్రవక్త</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707886"/>
          </a:xfrm>
          <a:prstGeom prst="rect">
            <a:avLst/>
          </a:prstGeom>
          <a:noFill/>
        </p:spPr>
        <p:txBody>
          <a:bodyPr wrap="square">
            <a:spAutoFit/>
          </a:bodyPr>
          <a:lstStyle/>
          <a:p>
            <a:pPr lvl="0" algn="ctr">
              <a:defRPr/>
            </a:pPr>
            <a:r>
              <a:rPr kumimoji="0" lang="en-US" sz="2000" b="1" i="0" u="none" strike="noStrike" kern="1200" cap="none" spc="0" normalizeH="0" baseline="0" noProof="0" dirty="0">
                <a:ln>
                  <a:noFill/>
                </a:ln>
                <a:solidFill>
                  <a:srgbClr val="166E40">
                    <a:lumMod val="75000"/>
                  </a:srgbClr>
                </a:solidFill>
                <a:effectLst/>
                <a:uLnTx/>
                <a:uFillTx/>
                <a:latin typeface="Sree Krushnadevaraya" pitchFamily="2" charset="0"/>
                <a:cs typeface="Sree Krushnadevaraya" pitchFamily="2" charset="0"/>
              </a:rPr>
              <a:t>“</a:t>
            </a:r>
            <a:r>
              <a:rPr lang="te-IN" sz="2000" b="1" dirty="0">
                <a:solidFill>
                  <a:srgbClr val="166E40">
                    <a:lumMod val="75000"/>
                  </a:srgbClr>
                </a:solidFill>
                <a:latin typeface="Sree Krushnadevaraya" pitchFamily="2" charset="0"/>
                <a:cs typeface="Sree Krushnadevaraya" pitchFamily="2" charset="0"/>
              </a:rPr>
              <a:t>నీ దేవుడైన యెహోవా నీమధ్యను నావంటి ప్రవక్తను నీ సహోదరులలో నీకొరకు పుట్టించును, ఆయన మాట నీవు వినవలెను</a:t>
            </a:r>
            <a:r>
              <a:rPr kumimoji="0" lang="en-US" sz="2000" b="1" i="0" u="none" strike="noStrike" kern="1200" cap="none" spc="0" normalizeH="0" baseline="0" noProof="0" dirty="0">
                <a:ln>
                  <a:noFill/>
                </a:ln>
                <a:solidFill>
                  <a:srgbClr val="166E40">
                    <a:lumMod val="75000"/>
                  </a:srgbClr>
                </a:solidFill>
                <a:effectLst/>
                <a:uLnTx/>
                <a:uFillTx/>
                <a:latin typeface="Sree Krushnadevaraya" pitchFamily="2" charset="0"/>
                <a:cs typeface="Sree Krushnadevaraya" pitchFamily="2" charset="0"/>
              </a:rPr>
              <a:t>.” (</a:t>
            </a:r>
            <a:r>
              <a:rPr lang="te-IN" sz="2000" b="1" dirty="0">
                <a:solidFill>
                  <a:srgbClr val="166E40">
                    <a:lumMod val="75000"/>
                  </a:srgbClr>
                </a:solidFill>
                <a:latin typeface="Sree Krushnadevaraya" pitchFamily="2" charset="0"/>
                <a:cs typeface="Sree Krushnadevaraya" pitchFamily="2" charset="0"/>
              </a:rPr>
              <a:t>ద్వితీయోపదేశకాండము</a:t>
            </a:r>
            <a:r>
              <a:rPr kumimoji="0" lang="en-US" sz="2000" b="1" i="0" u="none" strike="noStrike" kern="1200" cap="none" spc="0" normalizeH="0" baseline="0" noProof="0" dirty="0">
                <a:ln>
                  <a:noFill/>
                </a:ln>
                <a:solidFill>
                  <a:srgbClr val="166E40">
                    <a:lumMod val="75000"/>
                  </a:srgbClr>
                </a:solidFill>
                <a:effectLst/>
                <a:uLnTx/>
                <a:uFillTx/>
                <a:latin typeface="Sree Krushnadevaraya" pitchFamily="2" charset="0"/>
                <a:cs typeface="Sree Krushnadevaraya" pitchFamily="2" charset="0"/>
              </a:rPr>
              <a:t> 18:16</a:t>
            </a:r>
            <a:r>
              <a:rPr kumimoji="0" lang="en-US" sz="2000" b="1" i="0" u="none" strike="noStrike" kern="1200" cap="none" spc="0" normalizeH="0" noProof="0" dirty="0">
                <a:ln>
                  <a:noFill/>
                </a:ln>
                <a:solidFill>
                  <a:srgbClr val="166E40">
                    <a:lumMod val="75000"/>
                  </a:srgbClr>
                </a:solidFill>
                <a:effectLst/>
                <a:uLnTx/>
                <a:uFillTx/>
                <a:latin typeface="Sree Krushnadevaraya" pitchFamily="2" charset="0"/>
                <a:cs typeface="Sree Krushnadevaraya" pitchFamily="2" charset="0"/>
              </a:rPr>
              <a:t> </a:t>
            </a:r>
            <a:r>
              <a:rPr kumimoji="0" lang="en-US" sz="2000" b="1" i="0" u="none" strike="noStrike" kern="1200" cap="none" spc="0" normalizeH="0" baseline="0" noProof="0" dirty="0">
                <a:ln>
                  <a:noFill/>
                </a:ln>
                <a:solidFill>
                  <a:srgbClr val="166E40">
                    <a:lumMod val="75000"/>
                  </a:srgbClr>
                </a:solidFill>
                <a:effectLst/>
                <a:uLnTx/>
                <a:uFillTx/>
                <a:latin typeface="Sree Krushnadevaraya" pitchFamily="2" charset="0"/>
                <a:cs typeface="Sree Krushnadevaraya" pitchFamily="2" charset="0"/>
              </a:rPr>
              <a:t>b)</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యేసు తన సమకాలికులచే ప్రవక్తగా పరిగణించబడ్డారు (మత్తయి 21:11; మార్కు 6:15; లూకా 7:16; యోహాను 6:14).</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978202"/>
            <a:ext cx="4035833" cy="163121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ఇతర ప్రవక్తలు ఉన్నట్లుగా ఆయన కేవలం “చీకటి ప్రదేశంలో ప్రకాశించే ఒక వెలుగు” మాత్రమే కాదు, ఆయన స్వయంగా ‘ఆ వెలుగై’ (</a:t>
            </a:r>
            <a:r>
              <a:rPr lang="en-US" sz="2000" b="1" dirty="0">
                <a:solidFill>
                  <a:prstClr val="black"/>
                </a:solidFill>
                <a:latin typeface="Sree Krushnadevaraya" pitchFamily="2" charset="0"/>
                <a:cs typeface="Sree Krushnadevaraya" pitchFamily="2" charset="0"/>
              </a:rPr>
              <a:t>THE LIGHT) </a:t>
            </a:r>
            <a:r>
              <a:rPr lang="te-IN" sz="2000" b="1" dirty="0">
                <a:solidFill>
                  <a:prstClr val="black"/>
                </a:solidFill>
                <a:latin typeface="Sree Krushnadevaraya" pitchFamily="2" charset="0"/>
                <a:cs typeface="Sree Krushnadevaraya" pitchFamily="2" charset="0"/>
              </a:rPr>
              <a:t>ఉన్నారు (2 పేతురు 1:19; యోహాను 1:9; 8:12).</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575110"/>
            <a:ext cx="7503499" cy="400110"/>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అయితే యేసు దేవుని వాక్యాన్ని వ్రాయలేదు, ఆయనే 'వాక్యమై' ఉన్నాడు (యోహాను 1:1).</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2" y="2549925"/>
            <a:ext cx="7503498"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మోషే మరియు ఇతర ప్రవక్తలు ముందుగా తెలియజేసిన ప్రవక్త/మెస్సీయ యేసేనని పేతురు స్పష్టం చేశాడు (ద్వితీయోపదేశకాండము 18:15; అపొస్తలుల కార్యములు 3:18-26).</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86" y="1851561"/>
            <a:ext cx="7503497"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ఆయనే స్వయంగా ఈ బిరుదును తనకు ఆపాదించుకున్నారు (మార్కు 6:4; లూకా 13:33).</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664491"/>
            <a:ext cx="4035833"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ఆయన చేసే పని ఏ ప్రవక్త పనిని మించినది. యేసు మాత్రమే తన జీవితం, మరణం మరియు పునరుత్థానం ద్వారా మనందరికీ నిత్యజీవాన్ని ప్రసాదించగలరు.</a:t>
            </a:r>
            <a:endParaRPr kumimoji="0" lang="en-US" sz="1800" b="0"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101598"/>
            <a:ext cx="12191999" cy="769441"/>
          </a:xfrm>
          <a:prstGeom prst="rect">
            <a:avLst/>
          </a:prstGeom>
          <a:noFill/>
        </p:spPr>
        <p:txBody>
          <a:bodyPr wrap="square">
            <a:spAutoFit/>
          </a:bodyPr>
          <a:lstStyle/>
          <a:p>
            <a:pPr lvl="0" algn="ctr">
              <a:defRPr/>
            </a:pPr>
            <a:r>
              <a:rPr lang="te-IN" sz="4400" b="1" spc="600" dirty="0">
                <a:ln w="9525">
                  <a:solidFill>
                    <a:prstClr val="white"/>
                  </a:solidFill>
                  <a:prstDash val="solid"/>
                </a:ln>
                <a:solidFill>
                  <a:srgbClr val="166E40"/>
                </a:solidFill>
                <a:effectLst>
                  <a:outerShdw blurRad="12700" dist="38100" dir="2700000" algn="tl" rotWithShape="0">
                    <a:srgbClr val="C8FF85"/>
                  </a:outerShdw>
                </a:effectLst>
                <a:latin typeface="Sree Krushnadevaraya" pitchFamily="2" charset="0"/>
                <a:cs typeface="Sree Krushnadevaraya" pitchFamily="2" charset="0"/>
              </a:rPr>
              <a:t>అపొస్తలులు మరియు ప్రవక్తలు</a:t>
            </a:r>
            <a:endPar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749757"/>
            <a:ext cx="12191998" cy="707886"/>
          </a:xfrm>
          <a:prstGeom prst="rect">
            <a:avLst/>
          </a:prstGeom>
          <a:noFill/>
        </p:spPr>
        <p:txBody>
          <a:bodyPr wrap="square">
            <a:spAutoFit/>
          </a:bodyPr>
          <a:lstStyle/>
          <a:p>
            <a:pPr lvl="0" algn="ctr">
              <a:defRPr/>
            </a:pPr>
            <a:r>
              <a:rPr kumimoji="0" lang="en-US"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Sree Krushnadevaraya" pitchFamily="2" charset="0"/>
                <a:cs typeface="Sree Krushnadevaraya" pitchFamily="2" charset="0"/>
              </a:rPr>
              <a:t>“</a:t>
            </a:r>
            <a:r>
              <a:rPr lang="te-IN" sz="2000" b="1" dirty="0">
                <a:solidFill>
                  <a:srgbClr val="FFFF99"/>
                </a:solidFill>
                <a:effectLst>
                  <a:outerShdw blurRad="38100" dist="38100" dir="2700000" algn="tl">
                    <a:srgbClr val="000000"/>
                  </a:outerShdw>
                </a:effectLst>
                <a:latin typeface="Sree Krushnadevaraya" pitchFamily="2" charset="0"/>
                <a:cs typeface="Sree Krushnadevaraya" pitchFamily="2" charset="0"/>
              </a:rPr>
              <a:t>ఈ మర్మమిప్పుడు ఆత్మమూలముగా దేవుని పరిశుద్ధులగు అపొస్తలులకును ప్రవక్తలకును బయలుపరచబడి యున్నట్టుగా పూర్వకాలములయందు మనుష్యులకు తెలియ పరచబడలేదు.</a:t>
            </a:r>
            <a:r>
              <a:rPr kumimoji="0" lang="en-US"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Sree Krushnadevaraya" pitchFamily="2" charset="0"/>
                <a:cs typeface="Sree Krushnadevaraya" pitchFamily="2" charset="0"/>
              </a:rPr>
              <a:t>” (</a:t>
            </a:r>
            <a:r>
              <a:rPr lang="te-IN" sz="2000" b="1" dirty="0">
                <a:solidFill>
                  <a:srgbClr val="FFFF99"/>
                </a:solidFill>
                <a:effectLst>
                  <a:outerShdw blurRad="38100" dist="38100" dir="2700000" algn="tl">
                    <a:srgbClr val="000000"/>
                  </a:outerShdw>
                </a:effectLst>
                <a:latin typeface="Sree Krushnadevaraya" pitchFamily="2" charset="0"/>
                <a:cs typeface="Sree Krushnadevaraya" pitchFamily="2" charset="0"/>
              </a:rPr>
              <a:t>ఎఫెసీయులకు</a:t>
            </a:r>
            <a:r>
              <a:rPr kumimoji="0" lang="en-US"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Sree Krushnadevaraya" pitchFamily="2" charset="0"/>
                <a:cs typeface="Sree Krushnadevaraya" pitchFamily="2" charset="0"/>
              </a:rPr>
              <a:t> 3 :</a:t>
            </a:r>
            <a:r>
              <a:rPr kumimoji="0" lang="en-US" sz="2000" b="1" i="0" u="none" strike="noStrike" kern="1200" cap="none" spc="0" normalizeH="0" noProof="0" dirty="0">
                <a:ln>
                  <a:noFill/>
                </a:ln>
                <a:solidFill>
                  <a:srgbClr val="FFFF99"/>
                </a:solidFill>
                <a:effectLst>
                  <a:outerShdw blurRad="38100" dist="38100" dir="2700000" algn="tl">
                    <a:srgbClr val="000000"/>
                  </a:outerShdw>
                </a:effectLst>
                <a:uLnTx/>
                <a:uFillTx/>
                <a:latin typeface="Sree Krushnadevaraya" pitchFamily="2" charset="0"/>
                <a:cs typeface="Sree Krushnadevaraya" pitchFamily="2" charset="0"/>
              </a:rPr>
              <a:t> 5</a:t>
            </a:r>
            <a:r>
              <a:rPr kumimoji="0" lang="en-US"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Sree Krushnadevaraya" pitchFamily="2" charset="0"/>
                <a:cs typeface="Sree Krushnadevaraya" pitchFamily="2" charset="0"/>
              </a:rPr>
              <a:t>)</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7781398"/>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కలిసి ప్రస్తావించినప్పుడు, అపొస్తలులు ప్రవక్తల కంటే ముందు ఉంటారు (లూకా 11:49లో తప్ప). పేతురు అపొస్తలులను ప్రాచీన ప్రవక్తలతో సమానంగా చూస్తాడు (2 పేతురు 3:2).</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492248"/>
            <a:ext cx="10134600" cy="400110"/>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కొత్త నిబంధనలోని అపొస్తలులకు మరియు ప్రవక్తలకు కొన్ని ఉమ్మడి లక్షణాలు ఉన్నాయి:</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కొత్త నిబంధనలో పలువురు ప్రవక్తల ప్రస్తావన ఉంది; వారిలో కొందరి పేర్లు ఇవి: బర్నబా (అపొస్తలుడు), సీమోను, లూకియు, మనయేను, సౌలు (అపొస్తలుడు), యూదా, సీల మరియు అగబు ​​(అపొస్తలుల కార్యములు 11:27; 13:1; 15:32; 19:6-7; 21:10).</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600" y="4483645"/>
            <a:ext cx="8515351"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యేసు స్వయంగా అపొస్తలులకు పునరుత్థానానికి సాక్షులుగా ఉండవలసిందిగా ప్రత్యేక బాధ్యతను అప్పగించాడు (అపొస్తలుల కార్యములు 10:40-41).</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2810"/>
            <a:ext cx="12191999" cy="769441"/>
          </a:xfrm>
          <a:prstGeom prst="rect">
            <a:avLst/>
          </a:prstGeom>
          <a:noFill/>
        </p:spPr>
        <p:txBody>
          <a:bodyPr wrap="square">
            <a:spAutoFit/>
            <a:scene3d>
              <a:camera prst="orthographicFront"/>
              <a:lightRig rig="threePt" dir="t"/>
            </a:scene3d>
            <a:sp3d extrusionH="57150">
              <a:bevelT w="82550" h="38100" prst="coolSlant"/>
            </a:sp3d>
          </a:bodyPr>
          <a:lstStyle/>
          <a:p>
            <a:pPr lvl="0" algn="ctr">
              <a:defRPr/>
            </a:pPr>
            <a:r>
              <a:rPr lang="te-IN" sz="4400" b="1" spc="1000" dirty="0">
                <a:ln w="12700" cmpd="sng">
                  <a:noFill/>
                  <a:prstDash val="solid"/>
                </a:ln>
                <a:gradFill>
                  <a:gsLst>
                    <a:gs pos="0">
                      <a:srgbClr val="1E7980"/>
                    </a:gs>
                    <a:gs pos="4000">
                      <a:srgbClr val="2EB9C4"/>
                    </a:gs>
                    <a:gs pos="87000">
                      <a:srgbClr val="91E0E5"/>
                    </a:gs>
                  </a:gsLst>
                  <a:lin ang="5400000"/>
                </a:gradFill>
                <a:latin typeface="Sree Krushnadevaraya" pitchFamily="2" charset="0"/>
                <a:cs typeface="Sree Krushnadevaraya" pitchFamily="2" charset="0"/>
              </a:rPr>
              <a:t>ప్రవక్త్రిలు</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493486" y="689401"/>
            <a:ext cx="11252653" cy="461665"/>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te-IN" sz="2400" b="1" dirty="0">
                <a:solidFill>
                  <a:srgbClr val="7030A0"/>
                </a:solidFill>
                <a:latin typeface="Sree Krushnadevaraya" pitchFamily="2" charset="0"/>
                <a:cs typeface="Sree Krushnadevaraya" pitchFamily="2" charset="0"/>
              </a:rPr>
              <a:t>కన్యకలుగా ఉన్న నలుగురు కుమార్తెలు అతనికుండిరి, వారు ప్రవచించువారు</a:t>
            </a:r>
            <a:r>
              <a:rPr kumimoji="0" lang="en-US" sz="2400" b="1" i="0" u="none" strike="noStrike" kern="1200" cap="none" spc="0" normalizeH="0" baseline="0" noProof="0" dirty="0">
                <a:ln>
                  <a:noFill/>
                </a:ln>
                <a:solidFill>
                  <a:srgbClr val="7030A0"/>
                </a:solidFill>
                <a:effectLst/>
                <a:uLnTx/>
                <a:uFillTx/>
                <a:latin typeface="Sree Krushnadevaraya" pitchFamily="2" charset="0"/>
                <a:cs typeface="Sree Krushnadevaraya" pitchFamily="2" charset="0"/>
              </a:rPr>
              <a:t>” (</a:t>
            </a:r>
            <a:r>
              <a:rPr lang="te-IN" sz="2400" b="1" dirty="0">
                <a:solidFill>
                  <a:srgbClr val="7030A0"/>
                </a:solidFill>
                <a:latin typeface="Sree Krushnadevaraya" pitchFamily="2" charset="0"/>
                <a:cs typeface="Sree Krushnadevaraya" pitchFamily="2" charset="0"/>
              </a:rPr>
              <a:t>అపొస్తలుల కార్యములు</a:t>
            </a:r>
            <a:r>
              <a:rPr lang="en-US" sz="2400" b="1" dirty="0">
                <a:solidFill>
                  <a:srgbClr val="7030A0"/>
                </a:solidFill>
                <a:latin typeface="Sree Krushnadevaraya" pitchFamily="2" charset="0"/>
                <a:cs typeface="Sree Krushnadevaraya" pitchFamily="2" charset="0"/>
              </a:rPr>
              <a:t> </a:t>
            </a:r>
            <a:r>
              <a:rPr kumimoji="0" lang="en-US" sz="2400" b="1" i="0" u="none" strike="noStrike" kern="1200" cap="none" spc="0" normalizeH="0" baseline="0" noProof="0" dirty="0">
                <a:ln>
                  <a:noFill/>
                </a:ln>
                <a:solidFill>
                  <a:srgbClr val="7030A0"/>
                </a:solidFill>
                <a:effectLst/>
                <a:uLnTx/>
                <a:uFillTx/>
                <a:latin typeface="Sree Krushnadevaraya" pitchFamily="2" charset="0"/>
                <a:cs typeface="Sree Krushnadevaraya" pitchFamily="2" charset="0"/>
              </a:rPr>
              <a:t>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264554"/>
            <a:ext cx="4865892" cy="1323439"/>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కొత్త నిబంధనలో పేరు పేర్కొనబడిన ఏకైక ప్రవక్త్రి అన్న; ఆమె “యెరూషలేము విముక్తి కోసం ఎదురుచూస్తున్న వారందరితో ఆ శిశువును [యేసును] గురించి మాట్లాడింది” (లూకా 2:36-38).</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5260157"/>
            <a:ext cx="3870090" cy="163121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కుమారులు, కుమార్తెలు, వృద్ధులు, యువకులు, దాసులు మరియు దాసీలు ప్రవచించేలా పరిశుద్ధాత్మ కార్యం చేస్తాడని యోయేలు ముందే ప్రకటించాడు (యోయేలు 2:28-29).</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7" y="3783149"/>
            <a:ext cx="4061671"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అంతేకాకుండా, ప్రవచించే వరం పురుషులలోనూ స్త్రీలలోనూ కూడా సాధారణంగా కనిపించే ఒక వరంగా పేర్కొనబడింది (1 కొరింథీయులకు 11:4-5).</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701002"/>
            <a:ext cx="4720482"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సువార్తికుడైన ఫిలిప్పుకు ఉన్న నలుగురు కుమార్తెలకు కూడా ప్రవచన వరం లభించింది (అపొస్తలుల కార్యములు 21:8-9).</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ree Krushnadevaraya" pitchFamily="2" charset="0"/>
              <a:cs typeface="Sree Krushnadevaraya" pitchFamily="2" charset="0"/>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7257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te-IN" sz="4400" b="1" dirty="0">
                <a:ln w="22225">
                  <a:solidFill>
                    <a:srgbClr val="B83E0A"/>
                  </a:solidFill>
                  <a:prstDash val="solid"/>
                </a:ln>
                <a:solidFill>
                  <a:srgbClr val="B83E0A">
                    <a:lumMod val="40000"/>
                    <a:lumOff val="60000"/>
                  </a:srgbClr>
                </a:solidFill>
                <a:latin typeface="Sree Krushnadevaraya" pitchFamily="2" charset="0"/>
                <a:cs typeface="Sree Krushnadevaraya" pitchFamily="2" charset="0"/>
              </a:rPr>
              <a:t>పౌలు యొక్క సహకారులు</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101566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2000" b="1" i="0" u="none" strike="noStrike" kern="1200" cap="none" spc="0" normalizeH="0" baseline="0" noProof="0" dirty="0">
                <a:ln>
                  <a:noFill/>
                </a:ln>
                <a:solidFill>
                  <a:srgbClr val="B78B19">
                    <a:lumMod val="50000"/>
                  </a:srgbClr>
                </a:solidFill>
                <a:effectLst/>
                <a:uLnTx/>
                <a:uFillTx/>
                <a:latin typeface="Sree Krushnadevaraya" pitchFamily="2" charset="0"/>
                <a:cs typeface="Sree Krushnadevaraya" pitchFamily="2" charset="0"/>
              </a:rPr>
              <a:t>“</a:t>
            </a:r>
            <a:r>
              <a:rPr lang="te-IN" sz="2000" b="1" dirty="0">
                <a:solidFill>
                  <a:srgbClr val="B78B19">
                    <a:lumMod val="50000"/>
                  </a:srgbClr>
                </a:solidFill>
                <a:latin typeface="Sree Krushnadevaraya" pitchFamily="2" charset="0"/>
                <a:cs typeface="Sree Krushnadevaraya" pitchFamily="2" charset="0"/>
              </a:rPr>
              <a:t>నా కుమారుడవైన తిమోతీ, నీవు విశ్వాసమును మంచి మనస్సాక్షియు కలిగినవాడవై, నిన్నుగూర్చి ముందుగా చెప్పబడిన ప్రవచనముల చొప్పున ఈ మంచి పోరాటము పోరాడవలెనని వాటినిబట్టి యీ ఆజ్ఞను నీకు అప్పగించుచున్నాను. </a:t>
            </a:r>
            <a:r>
              <a:rPr kumimoji="0" lang="en-US" sz="2000" b="1" i="0" u="none" strike="noStrike" kern="1200" cap="none" spc="0" normalizeH="0" baseline="0" noProof="0" dirty="0">
                <a:ln>
                  <a:noFill/>
                </a:ln>
                <a:solidFill>
                  <a:srgbClr val="B78B19">
                    <a:lumMod val="50000"/>
                  </a:srgbClr>
                </a:solidFill>
                <a:effectLst/>
                <a:uLnTx/>
                <a:uFillTx/>
                <a:latin typeface="Sree Krushnadevaraya" pitchFamily="2" charset="0"/>
                <a:cs typeface="Sree Krushnadevaraya" pitchFamily="2" charset="0"/>
              </a:rPr>
              <a:t>.” (1 </a:t>
            </a:r>
            <a:r>
              <a:rPr lang="te-IN" sz="2000" b="1" dirty="0">
                <a:solidFill>
                  <a:srgbClr val="B78B19">
                    <a:lumMod val="50000"/>
                  </a:srgbClr>
                </a:solidFill>
                <a:latin typeface="Sree Krushnadevaraya" pitchFamily="2" charset="0"/>
                <a:cs typeface="Sree Krushnadevaraya" pitchFamily="2" charset="0"/>
              </a:rPr>
              <a:t>తిమోతికి</a:t>
            </a:r>
            <a:r>
              <a:rPr kumimoji="0" lang="en-US" sz="2000" b="1" i="0" u="none" strike="noStrike" kern="1200" cap="none" spc="0" normalizeH="0" baseline="0" noProof="0" dirty="0">
                <a:ln>
                  <a:noFill/>
                </a:ln>
                <a:solidFill>
                  <a:srgbClr val="B78B19">
                    <a:lumMod val="50000"/>
                  </a:srgbClr>
                </a:solidFill>
                <a:effectLst/>
                <a:uLnTx/>
                <a:uFillTx/>
                <a:latin typeface="Sree Krushnadevaraya" pitchFamily="2" charset="0"/>
                <a:cs typeface="Sree Krushnadevaraya" pitchFamily="2" charset="0"/>
              </a:rPr>
              <a:t>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840592"/>
            <a:ext cx="7632290"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అపొస్తలులు, ప్రవక్తలు మరియు ప్రవక్త్రిమణులతో పాటు, పౌలుకు సహాయకులుగా ఉన్న మరికొందరి గురించి కూడా ప్రస్తావించబడింది; వీరు సీల, బర్నబాల వలె ప్రవచన వరాన్ని కలిగి ఉండేవారు:</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4741177"/>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1348099194"/>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7871"/>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lvl="0" algn="ctr">
              <a:defRPr/>
            </a:pPr>
            <a:r>
              <a:rPr lang="te-IN" sz="4400" b="1" spc="1000" dirty="0">
                <a:ln w="13462">
                  <a:noFill/>
                  <a:prstDash val="solid"/>
                </a:ln>
                <a:solidFill>
                  <a:srgbClr val="FFFF00"/>
                </a:solidFill>
                <a:effectLst>
                  <a:outerShdw dist="50800" dir="2700000" algn="bl" rotWithShape="0">
                    <a:srgbClr val="166E40"/>
                  </a:outerShdw>
                </a:effectLst>
                <a:latin typeface="Sree Krushnadevaraya" pitchFamily="2" charset="0"/>
                <a:cs typeface="Sree Krushnadevaraya" pitchFamily="2" charset="0"/>
              </a:rPr>
              <a:t>అబద్ధ ప్రవక్తలు</a:t>
            </a:r>
            <a:endPar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732632"/>
            <a:ext cx="8753475" cy="707886"/>
          </a:xfrm>
          <a:prstGeom prst="rect">
            <a:avLst/>
          </a:prstGeom>
          <a:noFill/>
        </p:spPr>
        <p:txBody>
          <a:bodyPr wrap="square">
            <a:spAutoFit/>
          </a:bodyPr>
          <a:lstStyle/>
          <a:p>
            <a:pPr lvl="0" algn="ctr">
              <a:defRPr/>
            </a:pPr>
            <a:r>
              <a:rPr kumimoji="0" lang="en-US"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Sree Krushnadevaraya" pitchFamily="2" charset="0"/>
                <a:cs typeface="Sree Krushnadevaraya" pitchFamily="2" charset="0"/>
              </a:rPr>
              <a:t>“</a:t>
            </a:r>
            <a:r>
              <a:rPr lang="te-IN" sz="2000" b="1" dirty="0">
                <a:solidFill>
                  <a:srgbClr val="99FF99"/>
                </a:solidFill>
                <a:effectLst>
                  <a:outerShdw blurRad="38100" dist="38100" dir="2700000" algn="tl">
                    <a:srgbClr val="000000"/>
                  </a:outerShdw>
                </a:effectLst>
                <a:latin typeface="Sree Krushnadevaraya" pitchFamily="2" charset="0"/>
                <a:cs typeface="Sree Krushnadevaraya" pitchFamily="2" charset="0"/>
              </a:rPr>
              <a:t>ప్రియులారా, అనేకులైన అబద్ధ ప్రవక్తలు లోకములోనికి బయలు వెళ్లియున్నారు గనుక ప్రతి ఆత్మను నమ్మక, ఆయా ఆత్మలు దేవుని సంబంధమైనవో కావో పరీక్షించుడి</a:t>
            </a:r>
            <a:r>
              <a:rPr kumimoji="0" lang="en-US"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Sree Krushnadevaraya" pitchFamily="2" charset="0"/>
                <a:cs typeface="Sree Krushnadevaraya" pitchFamily="2" charset="0"/>
              </a:rPr>
              <a:t>.” (1 </a:t>
            </a:r>
            <a:r>
              <a:rPr lang="te-IN" sz="2000" b="1" dirty="0">
                <a:solidFill>
                  <a:srgbClr val="99FF99"/>
                </a:solidFill>
                <a:effectLst>
                  <a:outerShdw blurRad="38100" dist="38100" dir="2700000" algn="tl">
                    <a:srgbClr val="000000"/>
                  </a:outerShdw>
                </a:effectLst>
                <a:latin typeface="Sree Krushnadevaraya" pitchFamily="2" charset="0"/>
                <a:cs typeface="Sree Krushnadevaraya" pitchFamily="2" charset="0"/>
              </a:rPr>
              <a:t>యోహాను</a:t>
            </a:r>
            <a:r>
              <a:rPr kumimoji="0" lang="en-US"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Sree Krushnadevaraya" pitchFamily="2" charset="0"/>
                <a:cs typeface="Sree Krushnadevaraya" pitchFamily="2" charset="0"/>
              </a:rPr>
              <a:t>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96271"/>
            <a:ext cx="8052619" cy="1015663"/>
          </a:xfrm>
          <a:prstGeom prst="rect">
            <a:avLst/>
          </a:prstGeom>
          <a:noFill/>
        </p:spPr>
        <p:txBody>
          <a:bodyPr wrap="square" rtlCol="0">
            <a:spAutoFit/>
          </a:bodyPr>
          <a:lstStyle/>
          <a:p>
            <a:pPr lvl="0">
              <a:spcBef>
                <a:spcPts val="600"/>
              </a:spcBef>
              <a:defRPr/>
            </a:pPr>
            <a:r>
              <a:rPr lang="te-IN" sz="2000" b="1" dirty="0">
                <a:solidFill>
                  <a:prstClr val="white"/>
                </a:solidFill>
                <a:effectLst>
                  <a:glow rad="101600">
                    <a:srgbClr val="721A02"/>
                  </a:glow>
                  <a:outerShdw blurRad="38100" dist="38100" dir="2700000" algn="tl">
                    <a:srgbClr val="000000">
                      <a:alpha val="43137"/>
                    </a:srgbClr>
                  </a:outerShdw>
                </a:effectLst>
                <a:latin typeface="Sree Krushnadevaraya" pitchFamily="2" charset="0"/>
                <a:cs typeface="Sree Krushnadevaraya" pitchFamily="2" charset="0"/>
              </a:rPr>
              <a:t>యేసు అబద్ధ ప్రవక్తలు వస్తారని హెచ్చరించారు; వారిని ఆయన “దోచుకొనే తోడేళ్లు” అని పిలిచారు (మత్తయి 24:24; 7:15). ఇటువంటి అబద్ధ ప్రవక్తలు తొలి సంఘంలోనే కనిపించడం మొదలైంది (1 యోహాను 4:1).</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Sree Krushnadevaraya" pitchFamily="2" charset="0"/>
              <a:cs typeface="Sree Krushnadevaraya" pitchFamily="2" charset="0"/>
            </a:endParaRP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5041329"/>
            <a:ext cx="6073027" cy="1015663"/>
          </a:xfrm>
          <a:prstGeom prst="rect">
            <a:avLst/>
          </a:prstGeom>
          <a:noFill/>
        </p:spPr>
        <p:txBody>
          <a:bodyPr wrap="square">
            <a:spAutoFit/>
          </a:bodyPr>
          <a:lstStyle/>
          <a:p>
            <a:pPr lvl="0">
              <a:spcBef>
                <a:spcPts val="600"/>
              </a:spcBef>
              <a:defRPr/>
            </a:pPr>
            <a:r>
              <a:rPr lang="te-IN" sz="2000" b="1" dirty="0">
                <a:solidFill>
                  <a:prstClr val="white"/>
                </a:solidFill>
                <a:effectLst>
                  <a:glow rad="101600">
                    <a:srgbClr val="721A02"/>
                  </a:glow>
                  <a:outerShdw blurRad="38100" dist="38100" dir="2700000" algn="tl">
                    <a:srgbClr val="000000">
                      <a:alpha val="43137"/>
                    </a:srgbClr>
                  </a:outerShdw>
                </a:effectLst>
                <a:latin typeface="Sree Krushnadevaraya" pitchFamily="2" charset="0"/>
                <a:cs typeface="Sree Krushnadevaraya" pitchFamily="2" charset="0"/>
              </a:rPr>
              <a:t>విశ్వాసులమైన మనం ప్రవక్తలను పరీక్షించి, వారి సందేశాలన్నీ లేఖనాలకు అనుగుణంగా మరియు క్రీస్తును కేంద్రంగా చేసుకున్నవిగా ఉన్నాయని నిర్ధారించుకోవాలని పిలవబడ్డాము.</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Sree Krushnadevaraya" pitchFamily="2" charset="0"/>
              <a:cs typeface="Sree Krushnadevaraya" pitchFamily="2" charset="0"/>
            </a:endParaRP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74636"/>
            <a:ext cx="10212408" cy="707886"/>
          </a:xfrm>
          <a:prstGeom prst="rect">
            <a:avLst/>
          </a:prstGeom>
          <a:noFill/>
        </p:spPr>
        <p:txBody>
          <a:bodyPr wrap="square">
            <a:spAutoFit/>
          </a:bodyPr>
          <a:lstStyle/>
          <a:p>
            <a:pPr lvl="0">
              <a:spcBef>
                <a:spcPts val="600"/>
              </a:spcBef>
              <a:defRPr/>
            </a:pPr>
            <a:r>
              <a:rPr lang="te-IN" sz="2000" b="1" dirty="0">
                <a:solidFill>
                  <a:prstClr val="white"/>
                </a:solidFill>
                <a:effectLst>
                  <a:glow rad="101600">
                    <a:srgbClr val="721A02"/>
                  </a:glow>
                  <a:outerShdw blurRad="38100" dist="38100" dir="2700000" algn="tl">
                    <a:srgbClr val="000000">
                      <a:alpha val="43137"/>
                    </a:srgbClr>
                  </a:outerShdw>
                </a:effectLst>
                <a:latin typeface="Sree Krushnadevaraya" pitchFamily="2" charset="0"/>
                <a:cs typeface="Sree Krushnadevaraya" pitchFamily="2" charset="0"/>
              </a:rPr>
              <a:t>అబద్ధ ప్రవక్తలకు (మరియు వారికి నిర్దేశం ఇచ్చే దుష్ట శక్తులకు) వ్యతిరేకంగా మనకున్న ఏకైక రక్షణ, దేవుడు మనకు అనుగ్రహించిన కవచాన్ని ధరించుకోవడమే (ఎఫెసీయులకు 6:10-18).</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864481"/>
            <a:ext cx="8052619" cy="1015663"/>
          </a:xfrm>
          <a:prstGeom prst="rect">
            <a:avLst/>
          </a:prstGeom>
          <a:noFill/>
        </p:spPr>
        <p:txBody>
          <a:bodyPr wrap="square">
            <a:spAutoFit/>
          </a:bodyPr>
          <a:lstStyle/>
          <a:p>
            <a:pPr lvl="0">
              <a:spcBef>
                <a:spcPts val="600"/>
              </a:spcBef>
              <a:defRPr/>
            </a:pPr>
            <a:r>
              <a:rPr lang="te-IN" sz="2000" b="1" dirty="0">
                <a:solidFill>
                  <a:prstClr val="white"/>
                </a:solidFill>
                <a:effectLst>
                  <a:glow rad="101600">
                    <a:srgbClr val="721A02"/>
                  </a:glow>
                  <a:outerShdw blurRad="38100" dist="38100" dir="2700000" algn="tl">
                    <a:srgbClr val="000000">
                      <a:alpha val="43137"/>
                    </a:srgbClr>
                  </a:outerShdw>
                </a:effectLst>
                <a:latin typeface="Sree Krushnadevaraya" pitchFamily="2" charset="0"/>
                <a:cs typeface="Sree Krushnadevaraya" pitchFamily="2" charset="0"/>
              </a:rPr>
              <a:t>నిజమైన ప్రవచనం దేవుని వాక్యానికి అనుగుణంగా ఉండి, క్రీస్తును సూచిస్తూ, సంఘాన్ని బలపరుస్తుంది, అయితే అబద్ధ ప్రవక్తలు విభజన కలిగించే సిద్ధాంతాలను మరియు స్వప్రయోజనాలను ప్రోత్సహిస్తారు.</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29577"/>
            <a:ext cx="8052618" cy="1015663"/>
          </a:xfrm>
          <a:prstGeom prst="rect">
            <a:avLst/>
          </a:prstGeom>
          <a:noFill/>
        </p:spPr>
        <p:txBody>
          <a:bodyPr wrap="square">
            <a:spAutoFit/>
          </a:bodyPr>
          <a:lstStyle/>
          <a:p>
            <a:pPr lvl="0">
              <a:spcBef>
                <a:spcPts val="600"/>
              </a:spcBef>
              <a:defRPr/>
            </a:pPr>
            <a:r>
              <a:rPr lang="te-IN" sz="2000" b="1" dirty="0">
                <a:solidFill>
                  <a:prstClr val="white"/>
                </a:solidFill>
                <a:effectLst>
                  <a:glow rad="101600">
                    <a:srgbClr val="721A02"/>
                  </a:glow>
                  <a:outerShdw blurRad="38100" dist="38100" dir="2700000" algn="tl">
                    <a:srgbClr val="000000">
                      <a:alpha val="43137"/>
                    </a:srgbClr>
                  </a:outerShdw>
                </a:effectLst>
                <a:latin typeface="Sree Krushnadevaraya" pitchFamily="2" charset="0"/>
                <a:cs typeface="Sree Krushnadevaraya" pitchFamily="2" charset="0"/>
              </a:rPr>
              <a:t>ఎఫెసులోని పెద్దల మధ్య “క్రూరమైన తోడేళ్లు” వస్తారని పౌలు హెచ్చరించాడు (అపొస్తలుల కార్యములు 20:29). అలాగే, కొరింథీయులకు “అబద్ధ అపొస్తలులు” ఉన్నారని అతను హెచ్చరించాడు (2 కొరింథీయులకు 11:13).</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921264"/>
            <a:ext cx="7573758" cy="4832092"/>
          </a:xfrm>
          <a:prstGeom prst="rect">
            <a:avLst/>
          </a:prstGeom>
          <a:noFill/>
        </p:spPr>
        <p:txBody>
          <a:bodyPr wrap="square">
            <a:spAutoFit/>
          </a:bodyPr>
          <a:lstStyle/>
          <a:p>
            <a:pPr lvl="0">
              <a:spcBef>
                <a:spcPts val="600"/>
              </a:spcBef>
              <a:defRPr/>
            </a:pPr>
            <a:r>
              <a:rPr lang="te-IN" sz="2800" b="1" dirty="0">
                <a:solidFill>
                  <a:prstClr val="black"/>
                </a:solidFill>
                <a:latin typeface="Sree Krushnadevaraya" pitchFamily="2" charset="0"/>
                <a:cs typeface="Sree Krushnadevaraya" pitchFamily="2" charset="0"/>
              </a:rPr>
              <a:t>పితరులు, ప్రవక్తలు మరియు అపొస్తలులు పరిశుద్ధాత్మ ప్రేరేపణతో మాట్లాడారు. తాము స్వశక్తితో గానీ, తమ సొంత పేరుతో గానీ మాట్లాడలేదని వారు స్పష్టంగా తెలియజేశారు. తమకు ఎటువంటి ఘనత దక్కకూడదని, తాము చెప్పిన విషయాలకు తామే మూలకర్తలమని ఎవరూ భావించకూడదని వారు కోరుకున్నారు. సమస్త స్తుతికి పాత్రుడైన దేవుని ఘనత విషయంలో వారు ఎంతో జాగ్రత్తగా, పట్టుదలగా ఉండేవారు. తమకు లభించిన సామర్థ్యం, ​​తాము అందించిన సందేశాలు దేవుని శక్తికి ప్రతినిధులుగా తమకు ఇవ్వబడ్డాయని వారు ప్రకటించారు. దేవుడే వారికి అధికార మూలముగా, సర్వసమర్థునిగా ఉండేవారు.</a:t>
            </a:r>
            <a:endParaRPr kumimoji="0" lang="en-US" sz="28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5831557" y="6009306"/>
            <a:ext cx="4104009" cy="369332"/>
          </a:xfrm>
          <a:prstGeom prst="rect">
            <a:avLst/>
          </a:prstGeom>
          <a:noFill/>
        </p:spPr>
        <p:txBody>
          <a:bodyPr wrap="none" rtlCol="0">
            <a:spAutoFit/>
          </a:bodyPr>
          <a:lstStyle/>
          <a:p>
            <a:pPr lvl="0" algn="r">
              <a:defRPr/>
            </a:pPr>
            <a:r>
              <a:rPr lang="te-IN" b="1" dirty="0">
                <a:solidFill>
                  <a:prstClr val="black"/>
                </a:solidFill>
                <a:latin typeface="Sree Krushnadevaraya" pitchFamily="2" charset="0"/>
                <a:cs typeface="Sree Krushnadevaraya" pitchFamily="2" charset="0"/>
              </a:rPr>
              <a:t>ఎల్లెన్ జి. వైట్ </a:t>
            </a:r>
            <a:r>
              <a:rPr lang="en-US" b="1" dirty="0">
                <a:solidFill>
                  <a:prstClr val="black"/>
                </a:solidFill>
                <a:latin typeface="Sree Krushnadevaraya" pitchFamily="2" charset="0"/>
                <a:cs typeface="Sree Krushnadevaraya" pitchFamily="2" charset="0"/>
              </a:rPr>
              <a:t> (</a:t>
            </a:r>
            <a:r>
              <a:rPr lang="te-IN" b="1" dirty="0">
                <a:solidFill>
                  <a:prstClr val="black"/>
                </a:solidFill>
                <a:latin typeface="Sree Krushnadevaraya" pitchFamily="2" charset="0"/>
                <a:cs typeface="Sree Krushnadevaraya" pitchFamily="2" charset="0"/>
              </a:rPr>
              <a:t>యేసును పోలి ఉండటం, జూలై 30</a:t>
            </a:r>
            <a:r>
              <a:rPr kumimoji="0" lang="en-US"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rPr>
              <a:t>)</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145140"/>
            <a:ext cx="12192000" cy="646331"/>
          </a:xfrm>
          <a:prstGeom prst="rect">
            <a:avLst/>
          </a:prstGeom>
          <a:noFill/>
        </p:spPr>
        <p:txBody>
          <a:bodyPr wrap="square" rtlCol="0">
            <a:spAutoFit/>
          </a:bodyPr>
          <a:lstStyle/>
          <a:p>
            <a:pPr lvl="0" algn="ctr">
              <a:defRPr/>
            </a:pPr>
            <a:r>
              <a:rPr lang="te-IN" sz="3600" b="1" dirty="0">
                <a:ln w="6600">
                  <a:solidFill>
                    <a:srgbClr val="B83E0A"/>
                  </a:solidFill>
                  <a:prstDash val="solid"/>
                </a:ln>
                <a:solidFill>
                  <a:srgbClr val="FFFFFF"/>
                </a:solidFill>
                <a:effectLst>
                  <a:outerShdw dist="38100" dir="2700000" algn="tl" rotWithShape="0">
                    <a:srgbClr val="5F3B1F"/>
                  </a:outerShdw>
                </a:effectLst>
                <a:latin typeface="Sree Krushnadevaraya" pitchFamily="2" charset="0"/>
                <a:cs typeface="Sree Krushnadevaraya" pitchFamily="2" charset="0"/>
              </a:rPr>
              <a:t>అనుబంధం: ఎల్లెన్ జి. వైట్ పరిచర్యలోని ముఖ్య సూత్రాలు</a:t>
            </a:r>
            <a:endParaRPr kumimoji="0" lang="en-US" sz="40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855970"/>
            <a:ext cx="8102980" cy="707886"/>
          </a:xfrm>
          <a:prstGeom prst="rect">
            <a:avLst/>
          </a:prstGeom>
          <a:noFill/>
        </p:spPr>
        <p:txBody>
          <a:bodyPr wrap="square" rtlCol="0">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ఎల్లెన్ జి. వైట్ పరిచర్యలో రెండు ప్రాథమిక లక్ష్యాలు ఉన్నాయి: ప్రజలను యేసు వద్దకు నడిపించడం మరియు వారి దృష్టిని బైబిల్ వైపు మళ్లించడం.</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818103"/>
            <a:ext cx="6257925" cy="1938992"/>
          </a:xfrm>
          <a:prstGeom prst="rect">
            <a:avLst/>
          </a:prstGeom>
          <a:noFill/>
        </p:spPr>
        <p:txBody>
          <a:bodyPr wrap="square">
            <a:spAutoFit/>
          </a:bodyPr>
          <a:lstStyle/>
          <a:p>
            <a:pPr lvl="0">
              <a:defRPr/>
            </a:pPr>
            <a:r>
              <a:rPr lang="te-IN" sz="2000" b="1" dirty="0">
                <a:solidFill>
                  <a:srgbClr val="5C3C4C"/>
                </a:solidFill>
                <a:latin typeface="Sree Krushnadevaraya" pitchFamily="2" charset="0"/>
                <a:cs typeface="Sree Krushnadevaraya" pitchFamily="2" charset="0"/>
              </a:rPr>
              <a:t>రెండవ అక్షం: బైబిల్</a:t>
            </a:r>
            <a:endParaRPr lang="en-US" sz="2000" b="1" dirty="0">
              <a:solidFill>
                <a:srgbClr val="5C3C4C"/>
              </a:solidFill>
              <a:latin typeface="Sree Krushnadevaraya" pitchFamily="2" charset="0"/>
              <a:cs typeface="Sree Krushnadevaraya" pitchFamily="2" charset="0"/>
            </a:endParaRPr>
          </a:p>
          <a:p>
            <a:pPr lvl="0">
              <a:defRPr/>
            </a:pPr>
            <a:r>
              <a:rPr lang="te-IN" sz="2000" b="1" dirty="0">
                <a:solidFill>
                  <a:prstClr val="black"/>
                </a:solidFill>
                <a:latin typeface="Sree Krushnadevaraya" pitchFamily="2" charset="0"/>
                <a:cs typeface="Sree Krushnadevaraya" pitchFamily="2" charset="0"/>
              </a:rPr>
              <a:t>ఎల్లెన్ తన రచనలు బైబిల్ కంటే శ్రేష్ఠమైనవని ఎన్నడూ చెప్పుకోలేదు, కానీ వాటిని బైబిల్ ద్వారా పరీక్షించాలని ఎల్లప్పుడూ కోరింది. ప్రభువు దూతగా, ఆమె తనను తాను "గొప్ప వెలుగు" అయిన బైబిల్ వైపు ప్రజలను నడిపించే "చిన్న వెలుగు"గా భావించుకుంది (ఎంపిక చేసిన సందేశాలు, సంపుటి 3, పేజీ 29).</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839632"/>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534828"/>
            <a:ext cx="8102980" cy="1323439"/>
          </a:xfrm>
          <a:prstGeom prst="rect">
            <a:avLst/>
          </a:prstGeom>
          <a:noFill/>
        </p:spPr>
        <p:txBody>
          <a:bodyPr wrap="square">
            <a:spAutoFit/>
          </a:bodyPr>
          <a:lstStyle/>
          <a:p>
            <a:pPr lvl="0">
              <a:defRPr/>
            </a:pPr>
            <a:r>
              <a:rPr lang="te-IN" sz="2000" b="1" dirty="0">
                <a:solidFill>
                  <a:srgbClr val="1F6D99"/>
                </a:solidFill>
                <a:latin typeface="Sree Krushnadevaraya" pitchFamily="2" charset="0"/>
                <a:cs typeface="Sree Krushnadevaraya" pitchFamily="2" charset="0"/>
              </a:rPr>
              <a:t>మొదటి అక్షం: యేసు</a:t>
            </a:r>
            <a:endParaRPr lang="en-US" sz="2000" b="1" dirty="0">
              <a:solidFill>
                <a:srgbClr val="1F6D99"/>
              </a:solidFill>
              <a:latin typeface="Sree Krushnadevaraya" pitchFamily="2" charset="0"/>
              <a:cs typeface="Sree Krushnadevaraya" pitchFamily="2" charset="0"/>
            </a:endParaRPr>
          </a:p>
          <a:p>
            <a:pPr lvl="0">
              <a:defRPr/>
            </a:pPr>
            <a:r>
              <a:rPr lang="te-IN" sz="2000" b="1" dirty="0">
                <a:solidFill>
                  <a:prstClr val="black"/>
                </a:solidFill>
                <a:latin typeface="Sree Krushnadevaraya" pitchFamily="2" charset="0"/>
                <a:cs typeface="Sree Krushnadevaraya" pitchFamily="2" charset="0"/>
              </a:rPr>
              <a:t>1888 నాటి మహాసభల తర్వాత, అక్కడ చర్చించిన అంశాల గురించి అడిగినప్పుడు ఆమె ఇలా సమాధానమిచ్చారు: "గత 45 ఏళ్లుగా నేను మీకు అదే విషయాన్ని తెలియజేస్తూ వస్తున్నాను—అదే క్రీస్తుకున్న సాటిలేని ఆకర్షణీయత" (సెర్మన్స్ అండ్ టాక్స్, సంపుటి 1, పుట 116).</a:t>
            </a:r>
            <a:endParaRPr kumimoji="0" lang="en-US" sz="2000" b="1" i="0" u="none" strike="noStrike" kern="1200" cap="none" spc="0" normalizeH="0" baseline="0" noProof="0" dirty="0">
              <a:ln>
                <a:noFill/>
              </a:ln>
              <a:solidFill>
                <a:prstClr val="black"/>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248</TotalTime>
  <Words>1249</Words>
  <Application>Microsoft Office PowerPoint</Application>
  <PresentationFormat>Panorámica</PresentationFormat>
  <Paragraphs>80</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13</vt:i4>
      </vt:variant>
    </vt:vector>
  </HeadingPairs>
  <TitlesOfParts>
    <vt:vector size="21" baseType="lpstr">
      <vt:lpstr>Aptos</vt:lpstr>
      <vt:lpstr>Aptos Display</vt:lpstr>
      <vt:lpstr>Arial</vt:lpstr>
      <vt:lpstr>Comic Sans MS</vt:lpstr>
      <vt:lpstr>Dhurjati</vt:lpstr>
      <vt:lpstr>Sree Krushnadevaraya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Samraj K</dc:creator>
  <cp:lastModifiedBy>Sergio</cp:lastModifiedBy>
  <cp:revision>41</cp:revision>
  <dcterms:created xsi:type="dcterms:W3CDTF">2026-10-05T23:31:51Z</dcterms:created>
  <dcterms:modified xsi:type="dcterms:W3CDTF">2026-10-16T18:33:22Z</dcterms:modified>
</cp:coreProperties>
</file>