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91" r:id="rId4"/>
    <p:sldId id="257" r:id="rId5"/>
    <p:sldId id="258" r:id="rId6"/>
    <p:sldId id="259" r:id="rId7"/>
    <p:sldId id="290" r:id="rId8"/>
    <p:sldId id="261" r:id="rId9"/>
    <p:sldId id="289" r:id="rId10"/>
    <p:sldId id="263" r:id="rId11"/>
    <p:sldId id="264" r:id="rId12"/>
    <p:sldId id="288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2E0B9"/>
    <a:srgbClr val="D9EFDB"/>
    <a:srgbClr val="E8F5E9"/>
    <a:srgbClr val="63D37D"/>
    <a:srgbClr val="CDEBD1"/>
    <a:srgbClr val="EDE4CC"/>
    <a:srgbClr val="F2DB51"/>
    <a:srgbClr val="29A045"/>
    <a:srgbClr val="A8A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7DB225-1005-4F29-8F14-A69C4A73B38B}" type="doc">
      <dgm:prSet loTypeId="urn:microsoft.com/office/officeart/2005/8/layout/hProcess9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59F92ABD-1E06-491A-8A59-7BFFC995D695}">
      <dgm:prSet custT="1"/>
      <dgm:spPr>
        <a:ln w="38100">
          <a:solidFill>
            <a:schemeClr val="accent2">
              <a:lumMod val="50000"/>
            </a:schemeClr>
          </a:solidFill>
        </a:ln>
        <a:scene3d>
          <a:camera prst="orthographicFront"/>
          <a:lightRig rig="flat" dir="t"/>
        </a:scene3d>
        <a:sp3d contourW="25400" prstMaterial="dkEdge">
          <a:bevelT w="8200" h="38100"/>
        </a:sp3d>
      </dgm:spPr>
      <dgm:t>
        <a:bodyPr/>
        <a:lstStyle/>
        <a:p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ดู: พระเจ้าไม่เพิกเฉยต่อความทุกข์ พระองค์ทรงเห็นทุกสิ่ง โดยเฉพาะอย่างยิ่ง พระองค์ทรงเห็นความเจ็บปวดและความอยุติธรรมที่เกิดขึ้นกับประชาชนของพระองค์ (2 พงศ์กษัตริย์ 9:26)</a:t>
          </a:r>
          <a:endParaRPr lang="es-E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1278C7D-57E8-4666-BEA9-08329EBD78DA}" type="parTrans" cxnId="{C2CF78F7-6CEA-49F7-84BF-2C9526F46690}">
      <dgm:prSet/>
      <dgm:spPr/>
      <dgm:t>
        <a:bodyPr/>
        <a:lstStyle/>
        <a:p>
          <a:endParaRPr lang="es-ES" sz="2000"/>
        </a:p>
      </dgm:t>
    </dgm:pt>
    <dgm:pt modelId="{93304584-F568-46C9-A44D-E1A09BCCE358}" type="sibTrans" cxnId="{C2CF78F7-6CEA-49F7-84BF-2C9526F46690}">
      <dgm:prSet/>
      <dgm:spPr/>
      <dgm:t>
        <a:bodyPr/>
        <a:lstStyle/>
        <a:p>
          <a:endParaRPr lang="es-ES" sz="2000"/>
        </a:p>
      </dgm:t>
    </dgm:pt>
    <dgm:pt modelId="{65B9A114-D38F-42B8-B891-B31CEE910472}">
      <dgm:prSet custT="1"/>
      <dgm:spPr>
        <a:ln w="38100">
          <a:solidFill>
            <a:schemeClr val="accent4">
              <a:lumMod val="50000"/>
            </a:schemeClr>
          </a:solidFill>
        </a:ln>
        <a:scene3d>
          <a:camera prst="orthographicFront"/>
          <a:lightRig rig="flat" dir="t"/>
        </a:scene3d>
        <a:sp3d contourW="25400" prstMaterial="dkEdge">
          <a:bevelT w="8200" h="38100"/>
        </a:sp3d>
      </dgm:spPr>
      <dgm:t>
        <a:bodyPr/>
        <a:lstStyle/>
        <a:p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เสด็จลงมา: พระเจ้าไม่ทรงเพิกเฉย พระองค์เสด็จลงมาเพื่อดำเนินอยู่ท่ามกลางเรา พระองค์ทรงสถิตอยู่ท่ามกลางมนุษย์ (อพยพ 29:45</a:t>
          </a:r>
          <a:r>
            <a: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; </a:t>
          </a:r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ยน. 14:16-17)</a:t>
          </a:r>
          <a:endParaRPr lang="es-E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855C3B-F51B-48A1-9EC3-D8531464CB44}" type="parTrans" cxnId="{75E84018-6BD2-4D44-AEE8-70CC63B6B989}">
      <dgm:prSet/>
      <dgm:spPr/>
      <dgm:t>
        <a:bodyPr/>
        <a:lstStyle/>
        <a:p>
          <a:endParaRPr lang="es-ES" sz="2000"/>
        </a:p>
      </dgm:t>
    </dgm:pt>
    <dgm:pt modelId="{3CBAD9DE-1594-4FF3-B88F-1BEA16484D0B}" type="sibTrans" cxnId="{75E84018-6BD2-4D44-AEE8-70CC63B6B989}">
      <dgm:prSet/>
      <dgm:spPr/>
      <dgm:t>
        <a:bodyPr/>
        <a:lstStyle/>
        <a:p>
          <a:endParaRPr lang="es-ES" sz="2000"/>
        </a:p>
      </dgm:t>
    </dgm:pt>
    <dgm:pt modelId="{F2B6D1BB-F7F7-4623-A08F-E5685867016A}">
      <dgm:prSet custT="1"/>
      <dgm:spPr>
        <a:ln w="38100">
          <a:solidFill>
            <a:schemeClr val="accent3">
              <a:lumMod val="75000"/>
            </a:schemeClr>
          </a:solidFill>
        </a:ln>
        <a:scene3d>
          <a:camera prst="orthographicFront"/>
          <a:lightRig rig="flat" dir="t"/>
        </a:scene3d>
        <a:sp3d contourW="25400" prstMaterial="dkEdge">
          <a:bevelT w="8200" h="38100"/>
        </a:sp3d>
      </dgm:spPr>
      <dgm:t>
        <a:bodyPr/>
        <a:lstStyle/>
        <a:p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นำออกไป: ในเวลาของพระองค์ พระเจ้าทรงกระทำการเพื่อปลดปล่อยเราจากความทุกข์และทำตามพระสัญญาของพระองค์ (ยน. 29:11)</a:t>
          </a:r>
          <a:endParaRPr lang="es-E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F4AFA4B-382E-449B-93F5-C94D50698218}" type="parTrans" cxnId="{8FE6CD90-7B24-4EAF-B932-770EE0E4D197}">
      <dgm:prSet/>
      <dgm:spPr/>
      <dgm:t>
        <a:bodyPr/>
        <a:lstStyle/>
        <a:p>
          <a:endParaRPr lang="es-ES" sz="2000"/>
        </a:p>
      </dgm:t>
    </dgm:pt>
    <dgm:pt modelId="{210EAB51-A7B3-40BA-9BA7-3BDDF6AFC4DB}" type="sibTrans" cxnId="{8FE6CD90-7B24-4EAF-B932-770EE0E4D197}">
      <dgm:prSet/>
      <dgm:spPr/>
      <dgm:t>
        <a:bodyPr/>
        <a:lstStyle/>
        <a:p>
          <a:endParaRPr lang="es-ES" sz="2000"/>
        </a:p>
      </dgm:t>
    </dgm:pt>
    <dgm:pt modelId="{7D7C4CE1-5C7D-4237-94BE-437E5EE34D8E}" type="pres">
      <dgm:prSet presAssocID="{677DB225-1005-4F29-8F14-A69C4A73B38B}" presName="CompostProcess" presStyleCnt="0">
        <dgm:presLayoutVars>
          <dgm:dir/>
          <dgm:resizeHandles val="exact"/>
        </dgm:presLayoutVars>
      </dgm:prSet>
      <dgm:spPr/>
    </dgm:pt>
    <dgm:pt modelId="{B5574814-E0CD-4457-A488-DF16CA565BEA}" type="pres">
      <dgm:prSet presAssocID="{677DB225-1005-4F29-8F14-A69C4A73B38B}" presName="arrow" presStyleLbl="bgShp" presStyleIdx="0" presStyleCnt="1" custScaleX="116674"/>
      <dgm:spPr>
        <a:prstGeom prst="quadArrowCallout">
          <a:avLst/>
        </a:prstGeom>
        <a:scene3d>
          <a:camera prst="orthographicFront"/>
          <a:lightRig rig="threePt" dir="t"/>
        </a:scene3d>
        <a:sp3d>
          <a:bevelT/>
        </a:sp3d>
      </dgm:spPr>
    </dgm:pt>
    <dgm:pt modelId="{F045FBC6-9898-47E0-BA3A-4ED1270339F1}" type="pres">
      <dgm:prSet presAssocID="{677DB225-1005-4F29-8F14-A69C4A73B38B}" presName="linearProcess" presStyleCnt="0"/>
      <dgm:spPr/>
    </dgm:pt>
    <dgm:pt modelId="{94D1E227-41BF-433C-96AC-C9EF8410215C}" type="pres">
      <dgm:prSet presAssocID="{59F92ABD-1E06-491A-8A59-7BFFC995D695}" presName="textNode" presStyleLbl="node1" presStyleIdx="0" presStyleCnt="3" custScaleY="184192" custLinFactNeighborX="76779">
        <dgm:presLayoutVars>
          <dgm:bulletEnabled val="1"/>
        </dgm:presLayoutVars>
      </dgm:prSet>
      <dgm:spPr/>
    </dgm:pt>
    <dgm:pt modelId="{180C53CF-35E6-44B7-B3BB-D05153041CBC}" type="pres">
      <dgm:prSet presAssocID="{93304584-F568-46C9-A44D-E1A09BCCE358}" presName="sibTrans" presStyleCnt="0"/>
      <dgm:spPr/>
    </dgm:pt>
    <dgm:pt modelId="{AC825C12-AF42-4BA1-AA13-23C63E1A3627}" type="pres">
      <dgm:prSet presAssocID="{65B9A114-D38F-42B8-B891-B31CEE910472}" presName="textNode" presStyleLbl="node1" presStyleIdx="1" presStyleCnt="3" custScaleX="105874" custScaleY="184192" custLinFactNeighborX="-2032">
        <dgm:presLayoutVars>
          <dgm:bulletEnabled val="1"/>
        </dgm:presLayoutVars>
      </dgm:prSet>
      <dgm:spPr/>
    </dgm:pt>
    <dgm:pt modelId="{FF9FF2A5-D338-41B7-BC20-8410AB5F3728}" type="pres">
      <dgm:prSet presAssocID="{3CBAD9DE-1594-4FF3-B88F-1BEA16484D0B}" presName="sibTrans" presStyleCnt="0"/>
      <dgm:spPr/>
    </dgm:pt>
    <dgm:pt modelId="{A6E77D58-24DC-441B-B8F3-E72D2F642819}" type="pres">
      <dgm:prSet presAssocID="{F2B6D1BB-F7F7-4623-A08F-E5685867016A}" presName="textNode" presStyleLbl="node1" presStyleIdx="2" presStyleCnt="3" custScaleY="184192" custLinFactNeighborX="-81454">
        <dgm:presLayoutVars>
          <dgm:bulletEnabled val="1"/>
        </dgm:presLayoutVars>
      </dgm:prSet>
      <dgm:spPr/>
    </dgm:pt>
  </dgm:ptLst>
  <dgm:cxnLst>
    <dgm:cxn modelId="{75E84018-6BD2-4D44-AEE8-70CC63B6B989}" srcId="{677DB225-1005-4F29-8F14-A69C4A73B38B}" destId="{65B9A114-D38F-42B8-B891-B31CEE910472}" srcOrd="1" destOrd="0" parTransId="{A5855C3B-F51B-48A1-9EC3-D8531464CB44}" sibTransId="{3CBAD9DE-1594-4FF3-B88F-1BEA16484D0B}"/>
    <dgm:cxn modelId="{8B869031-5BCF-4A10-97E9-4BAC875EB198}" type="presOf" srcId="{F2B6D1BB-F7F7-4623-A08F-E5685867016A}" destId="{A6E77D58-24DC-441B-B8F3-E72D2F642819}" srcOrd="0" destOrd="0" presId="urn:microsoft.com/office/officeart/2005/8/layout/hProcess9"/>
    <dgm:cxn modelId="{1BDD4260-139F-49FB-AA7F-A78480C9F2B8}" type="presOf" srcId="{59F92ABD-1E06-491A-8A59-7BFFC995D695}" destId="{94D1E227-41BF-433C-96AC-C9EF8410215C}" srcOrd="0" destOrd="0" presId="urn:microsoft.com/office/officeart/2005/8/layout/hProcess9"/>
    <dgm:cxn modelId="{8FE6CD90-7B24-4EAF-B932-770EE0E4D197}" srcId="{677DB225-1005-4F29-8F14-A69C4A73B38B}" destId="{F2B6D1BB-F7F7-4623-A08F-E5685867016A}" srcOrd="2" destOrd="0" parTransId="{3F4AFA4B-382E-449B-93F5-C94D50698218}" sibTransId="{210EAB51-A7B3-40BA-9BA7-3BDDF6AFC4DB}"/>
    <dgm:cxn modelId="{13A87EA3-131A-4FF0-951E-D032F986B7FE}" type="presOf" srcId="{677DB225-1005-4F29-8F14-A69C4A73B38B}" destId="{7D7C4CE1-5C7D-4237-94BE-437E5EE34D8E}" srcOrd="0" destOrd="0" presId="urn:microsoft.com/office/officeart/2005/8/layout/hProcess9"/>
    <dgm:cxn modelId="{8A5292E0-B557-4CB8-95CF-C490314F0CD9}" type="presOf" srcId="{65B9A114-D38F-42B8-B891-B31CEE910472}" destId="{AC825C12-AF42-4BA1-AA13-23C63E1A3627}" srcOrd="0" destOrd="0" presId="urn:microsoft.com/office/officeart/2005/8/layout/hProcess9"/>
    <dgm:cxn modelId="{C2CF78F7-6CEA-49F7-84BF-2C9526F46690}" srcId="{677DB225-1005-4F29-8F14-A69C4A73B38B}" destId="{59F92ABD-1E06-491A-8A59-7BFFC995D695}" srcOrd="0" destOrd="0" parTransId="{01278C7D-57E8-4666-BEA9-08329EBD78DA}" sibTransId="{93304584-F568-46C9-A44D-E1A09BCCE358}"/>
    <dgm:cxn modelId="{4DC6E260-A237-493D-A7C3-49B0C3AEFD40}" type="presParOf" srcId="{7D7C4CE1-5C7D-4237-94BE-437E5EE34D8E}" destId="{B5574814-E0CD-4457-A488-DF16CA565BEA}" srcOrd="0" destOrd="0" presId="urn:microsoft.com/office/officeart/2005/8/layout/hProcess9"/>
    <dgm:cxn modelId="{4A32E4BE-7D84-46CB-ACDF-3AFF9B862DCB}" type="presParOf" srcId="{7D7C4CE1-5C7D-4237-94BE-437E5EE34D8E}" destId="{F045FBC6-9898-47E0-BA3A-4ED1270339F1}" srcOrd="1" destOrd="0" presId="urn:microsoft.com/office/officeart/2005/8/layout/hProcess9"/>
    <dgm:cxn modelId="{2D485DD8-D3E4-491E-B811-2687D45C5B21}" type="presParOf" srcId="{F045FBC6-9898-47E0-BA3A-4ED1270339F1}" destId="{94D1E227-41BF-433C-96AC-C9EF8410215C}" srcOrd="0" destOrd="0" presId="urn:microsoft.com/office/officeart/2005/8/layout/hProcess9"/>
    <dgm:cxn modelId="{C762EDB8-AE29-4E7C-931D-1289996EDD7D}" type="presParOf" srcId="{F045FBC6-9898-47E0-BA3A-4ED1270339F1}" destId="{180C53CF-35E6-44B7-B3BB-D05153041CBC}" srcOrd="1" destOrd="0" presId="urn:microsoft.com/office/officeart/2005/8/layout/hProcess9"/>
    <dgm:cxn modelId="{AC5062B3-9C9E-447E-845A-EEEF2905BECD}" type="presParOf" srcId="{F045FBC6-9898-47E0-BA3A-4ED1270339F1}" destId="{AC825C12-AF42-4BA1-AA13-23C63E1A3627}" srcOrd="2" destOrd="0" presId="urn:microsoft.com/office/officeart/2005/8/layout/hProcess9"/>
    <dgm:cxn modelId="{2E2AA17A-A605-45DE-AF99-6D1B77B7989E}" type="presParOf" srcId="{F045FBC6-9898-47E0-BA3A-4ED1270339F1}" destId="{FF9FF2A5-D338-41B7-BC20-8410AB5F3728}" srcOrd="3" destOrd="0" presId="urn:microsoft.com/office/officeart/2005/8/layout/hProcess9"/>
    <dgm:cxn modelId="{F37D3084-0688-4B8E-BA5E-A0390763D288}" type="presParOf" srcId="{F045FBC6-9898-47E0-BA3A-4ED1270339F1}" destId="{A6E77D58-24DC-441B-B8F3-E72D2F64281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574814-E0CD-4457-A488-DF16CA565BEA}">
      <dsp:nvSpPr>
        <dsp:cNvPr id="0" name=""/>
        <dsp:cNvSpPr/>
      </dsp:nvSpPr>
      <dsp:spPr>
        <a:xfrm>
          <a:off x="49501" y="0"/>
          <a:ext cx="11870896" cy="2554544"/>
        </a:xfrm>
        <a:prstGeom prst="quadArrowCallou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4D1E227-41BF-433C-96AC-C9EF8410215C}">
      <dsp:nvSpPr>
        <dsp:cNvPr id="0" name=""/>
        <dsp:cNvSpPr/>
      </dsp:nvSpPr>
      <dsp:spPr>
        <a:xfrm>
          <a:off x="547013" y="336218"/>
          <a:ext cx="3493019" cy="188210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38100">
          <a:solidFill>
            <a:schemeClr val="accent2">
              <a:lumMod val="50000"/>
            </a:schemeClr>
          </a:solidFill>
        </a:ln>
        <a:effectLst/>
        <a:scene3d>
          <a:camera prst="orthographicFront"/>
          <a:lightRig rig="flat" dir="t"/>
        </a:scene3d>
        <a:sp3d contourW="25400"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ดู: พระเจ้าไม่เพิกเฉยต่อความทุกข์ พระองค์ทรงเห็นทุกสิ่ง โดยเฉพาะอย่างยิ่ง พระองค์ทรงเห็นความเจ็บปวดและความอยุติธรรมที่เกิดขึ้นกับประชาชนของพระองค์ (2 พงศ์กษัตริย์ 9:26)</a:t>
          </a:r>
          <a:endParaRPr lang="es-E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38890" y="428095"/>
        <a:ext cx="3309265" cy="1698353"/>
      </dsp:txXfrm>
    </dsp:sp>
    <dsp:sp modelId="{AC825C12-AF42-4BA1-AA13-23C63E1A3627}">
      <dsp:nvSpPr>
        <dsp:cNvPr id="0" name=""/>
        <dsp:cNvSpPr/>
      </dsp:nvSpPr>
      <dsp:spPr>
        <a:xfrm>
          <a:off x="4127465" y="336218"/>
          <a:ext cx="3698198" cy="1882107"/>
        </a:xfrm>
        <a:prstGeom prst="roundRect">
          <a:avLst/>
        </a:prstGeom>
        <a:gradFill rotWithShape="0">
          <a:gsLst>
            <a:gs pos="0">
              <a:schemeClr val="accent2">
                <a:hueOff val="7962347"/>
                <a:satOff val="-8219"/>
                <a:lumOff val="-745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7962347"/>
                <a:satOff val="-8219"/>
                <a:lumOff val="-745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7962347"/>
                <a:satOff val="-8219"/>
                <a:lumOff val="-745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38100">
          <a:solidFill>
            <a:schemeClr val="accent4">
              <a:lumMod val="50000"/>
            </a:schemeClr>
          </a:solidFill>
        </a:ln>
        <a:effectLst/>
        <a:scene3d>
          <a:camera prst="orthographicFront"/>
          <a:lightRig rig="flat" dir="t"/>
        </a:scene3d>
        <a:sp3d contourW="25400"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เสด็จลงมา: พระเจ้าไม่ทรงเพิกเฉย พระองค์เสด็จลงมาเพื่อดำเนินอยู่ท่ามกลางเรา พระองค์ทรงสถิตอยู่ท่ามกลางมนุษย์ (อพยพ 29:45</a:t>
          </a:r>
          <a:r>
            <a:rPr lang="en-US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; </a:t>
          </a: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ยน. 14:16-17)</a:t>
          </a:r>
          <a:endParaRPr lang="es-E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19342" y="428095"/>
        <a:ext cx="3514444" cy="1698353"/>
      </dsp:txXfrm>
    </dsp:sp>
    <dsp:sp modelId="{A6E77D58-24DC-441B-B8F3-E72D2F642819}">
      <dsp:nvSpPr>
        <dsp:cNvPr id="0" name=""/>
        <dsp:cNvSpPr/>
      </dsp:nvSpPr>
      <dsp:spPr>
        <a:xfrm>
          <a:off x="7910576" y="336218"/>
          <a:ext cx="3493019" cy="1882107"/>
        </a:xfrm>
        <a:prstGeom prst="roundRect">
          <a:avLst/>
        </a:prstGeom>
        <a:gradFill rotWithShape="0">
          <a:gsLst>
            <a:gs pos="0">
              <a:schemeClr val="accent2">
                <a:hueOff val="15924694"/>
                <a:satOff val="-16438"/>
                <a:lumOff val="-1490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15924694"/>
                <a:satOff val="-16438"/>
                <a:lumOff val="-1490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15924694"/>
                <a:satOff val="-16438"/>
                <a:lumOff val="-1490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38100">
          <a:solidFill>
            <a:schemeClr val="accent3">
              <a:lumMod val="75000"/>
            </a:schemeClr>
          </a:solidFill>
        </a:ln>
        <a:effectLst/>
        <a:scene3d>
          <a:camera prst="orthographicFront"/>
          <a:lightRig rig="flat" dir="t"/>
        </a:scene3d>
        <a:sp3d contourW="25400"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นำออกไป: ในเวลาของพระองค์ พระเจ้าทรงกระทำการเพื่อปลดปล่อยเราจากความทุกข์และทำตามพระสัญญาของพระองค์ (ยน. 29:11)</a:t>
          </a:r>
          <a:endParaRPr lang="es-E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002453" y="428095"/>
        <a:ext cx="3309265" cy="16983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75749A-AEDD-9D2F-AC84-3911FDD5A0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D2F1D06-3694-75B5-DBC5-D59FE5C63B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71FD40-FCEA-3B56-7810-BBEB4706E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24/06/2025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DCBDBE-B479-6C33-0093-64D6C1305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9D914D-B48C-2DD3-5724-3680F2EA9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428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39D63F-ED42-1B69-BF1E-A631BB613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F6DE282-E367-F77D-22FD-6A13B57301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13EA1F-59F0-4FE9-1ACD-9DE1F1BAD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24/06/2025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933A0C-AF51-0DE5-02FD-9DCDB7309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846491-8199-29BA-D36C-CAEFC36C2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384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718A53C-FF75-9D99-EF9D-3D65D6E632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9BB3D25-312D-308B-C801-E30DE56F1F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E8A34B-DF3C-E03A-1C87-5585C9E66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24/06/2025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E39552-FD3C-7986-2692-A12DA0948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B41D93-074A-6141-CF55-A07418061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448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C5242-8B85-8557-BB6A-EC5FA5CC3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636A15-A615-D552-643B-5BE998F78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0B9167-08F1-9232-F550-BA3D3161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24/06/2025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43561D-3819-D62F-504E-0B23902F1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742DB3-855A-99A8-B1D1-ACB865A43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048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187DD8-56B5-9443-F661-6A5303BE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DD9CD8-1BF2-D6C4-18CA-736C22A55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736E3B-E045-D6EE-24D4-51DE4330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24/06/2025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34C23E-B978-4FAF-1970-48AD1014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41B1BE-67DF-E439-79BB-16663D60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697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4B658-3017-E75B-309B-6D5BFB6C2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001EE6-8A99-E853-EB25-0F4F972B6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233F85-56E3-1FF6-7B6A-0581DA12F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24/06/2025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DB2E5-B898-98C5-7B56-B1050038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4DF615-238F-9AC7-9D60-279B7B6D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153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2884-11E8-0131-BFF5-34B10E06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C304CA-0A82-E53F-91F0-76D2D0AF2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808C05-9AEE-2D43-5685-7B1E3261C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AA6CAF-E048-7217-7FBF-EECEA180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24/06/2025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DE3D02-9131-C7FE-F779-4EBE9E7E2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7FAF90-F926-7323-B286-6A566EC78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747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566C8-1795-9A1F-5B24-AC8F0A4A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339249-3A0A-0A66-E494-B94628E27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7B9772-F57D-1260-B879-6CD17157B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C6B75B-F42A-1D8C-2DC1-88E812FE2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DAE0DD-DEBA-7DDB-CC33-639967131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8901A6-6BEB-9582-6595-DBC49D4A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24/06/2025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4D162B-61FC-6E58-78B1-6EBF5737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6B3F92-54B5-5AA6-B9BC-A07442C4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916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27248-C770-6332-D9E1-06DB3AE4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A658C4-D54E-2ED0-1AD6-363B9C14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24/06/2025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2FF0DF-D287-F5F7-8E3F-F9298B54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804369D-471E-9828-D713-5D81F089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255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4A17242-C785-15C9-1379-B9A1BAA3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24/06/2025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257EEF-4521-6B6D-C46B-BF189A6C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945EE9-3A90-B540-5F95-634A74CB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219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C0D16-1634-4B40-FF60-72962A4F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AD870E-339D-98B4-64C4-F46E5BC02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274894-088E-E1DF-3B76-F5FB7A8DD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01A5DE-CAC1-18A7-4621-999A73F28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24/06/2025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7B2E03-EF41-6637-B9DE-92DA0500F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19CF3F-7614-AA39-8A82-6A41B670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505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E2F492-8DAB-A879-7CAD-FDDD6018D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014EB8-23EC-B1F9-B5ED-9A15AA215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F9E676-4F7D-306A-93E6-E8996F4C9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24/06/2025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3BB6AA-10EB-EF6F-092C-50DE2B1C9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7D9874-8E10-DEA7-B2B1-299EDECF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794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C2151-1B6B-4677-46B3-6BCF7A84E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13D3CE2-F016-8279-EAB5-B22EC7B59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2ED04D-2FF8-C17A-240E-CE4B655E5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04A8ED-5426-E73E-23BC-FEE4D971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24/06/2025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678B2B-DFD3-B4FC-BD1C-F3EB3AB0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E7634A-07D9-F00C-0FF5-CBED5C44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618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F3FA4-91B3-2232-5B10-CB4EF824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CD1151-E280-41E7-58B2-005A5AE73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376219-E411-BF11-6DB6-9CED6EB0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24/06/2025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E5890B-CDD0-A1CB-FE9F-662538E79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9D042B-4856-FB2D-F76D-9A6D6552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461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704705-6456-C284-FCBF-54308819D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D2852E-553E-9CFB-8F7D-0838F2764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903240-C095-16BA-327D-3CAAEBEB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24/06/2025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CEE36A-A456-EF06-E6A8-D61D12AC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B8E7F8-148F-BF52-D5B4-884F736D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498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5140EE-ADA3-9B7B-0810-9DE2D708B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794A920-B546-59D6-3F62-FCA55F700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29D53B-669B-70E0-364B-E94F81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24/06/2025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A4751C-FE4D-0226-9FCF-5A91353D2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844479-18E5-73AB-1303-17AD823D4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238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2D2A45-EE5E-1404-5921-5E100F689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C50483-BC1A-1947-A176-DE04F48D21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639CECE-323A-44EF-12F7-6C479C6AB4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0A4515-185E-1140-EF81-E26BA181B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24/06/2025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717C071-E578-BB37-304D-B7B47B53E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3BFB21F-2E63-0DEF-BAE4-5F31EA2DC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0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98AC88-048A-F8B7-4CE0-0FE608B23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9B13B6-D6A8-36F6-B726-23C497936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01ADBFD-4213-297D-C67A-96B63AE9B4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4FED2D4-7BD8-5E4A-8672-60D3A9EA0E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38A3627-A390-89AD-ED94-7F51DA981B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396C642-FE11-608B-87C7-40F545B61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24/06/2025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0F071A5-4789-3B5A-A7CD-AE32AA301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8B1EDC0-247B-850B-9E6C-2D3400502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12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745243-B6D0-80F5-9DF7-65D19E8CB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6A1DE0B-EF4B-7B6B-16A1-AD18E9A8F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24/06/2025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2CA4020-A969-1F51-3106-29846C4DB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FD5976F-979D-68F9-CDDC-102986984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744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CCA352C-9709-BB01-4C96-9E51FE24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24/06/2025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33EA281-F2C1-DC7A-EC80-25EE56911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43ABCF8-F926-9367-FA2D-A7B582ACE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951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605053-A7C5-9393-A0B2-5F2F3769F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7A661B-B5DC-A7D1-BBC3-A9E3287C5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484FE52-45AA-9DF2-808E-42CD7FDAA8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C162BC3-40B2-1AF7-DEEC-F676164AE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24/06/2025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B17DD54-FBBC-9159-F134-2C9197AB7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732C301-BCF6-E096-A1B3-B56CC9DBC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768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E604CE-29F7-E219-86E3-51909B28A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AEA6A7-036B-324D-81BD-038664D2C5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4CD811C-AF5C-E7D8-0BAA-F9CA422C8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2128B20-4E5A-8EE1-EE7A-756DD8FFE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24/06/2025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FBDF626-1024-D62F-F942-1D4797298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A475AF7-970F-96F6-B8C7-D6864DFE8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779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D1C8C26-3DE4-FF3D-D53D-04882F281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EF12CA8-A333-6561-6159-E721CECCA3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1E350B-BCD3-045F-E020-D44ABBF8F9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27DE2E-6DF9-4C2C-91B2-056FD293D0ED}" type="datetimeFigureOut">
              <a:rPr lang="es-ES" smtClean="0"/>
              <a:t>24/06/2025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2A9736-FA4B-937B-CBA0-84AF82EBAF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F89182-0799-62AD-F380-0F417736B2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0150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2C07F4-4E9F-F2BD-94BB-9CCA94DD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76BF94-1D6E-5419-7FFF-5D6BF9CFA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B5DAAF-503D-5C63-0D57-D02267677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0B3F51-AA9E-4D34-8144-3A5F1E1AEB52}" type="datetimeFigureOut">
              <a:rPr lang="es-ES" smtClean="0"/>
              <a:t>24/06/2025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C4CB22-D2D7-60F1-A7D6-29120CD02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9F44E1-4CE8-5978-2F3E-CB1AC17DB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924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0F6E4D6-E0EA-1E47-75C4-B0AEB5360FC1}"/>
              </a:ext>
            </a:extLst>
          </p:cNvPr>
          <p:cNvSpPr txBox="1"/>
          <p:nvPr/>
        </p:nvSpPr>
        <p:spPr>
          <a:xfrm>
            <a:off x="6438900" y="292527"/>
            <a:ext cx="5753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b="1" spc="300" dirty="0">
                <a:ln w="22225" cmpd="sng">
                  <a:solidFill>
                    <a:srgbClr val="F4EE00"/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พุ่มไม้ที่ลุกไหม้</a:t>
            </a:r>
            <a:endParaRPr lang="en" sz="6000" b="1" spc="300" dirty="0">
              <a:ln w="22225" cmpd="sng">
                <a:solidFill>
                  <a:srgbClr val="F4EE00"/>
                </a:solidFill>
                <a:prstDash val="solid"/>
              </a:ln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15A41F5-8B81-0E78-73A3-174A790C27FA}"/>
              </a:ext>
            </a:extLst>
          </p:cNvPr>
          <p:cNvSpPr txBox="1"/>
          <p:nvPr/>
        </p:nvSpPr>
        <p:spPr>
          <a:xfrm>
            <a:off x="28875" y="6519446"/>
            <a:ext cx="34821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1600" b="1" dirty="0">
                <a:solidFill>
                  <a:srgbClr val="DDAC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2 for July 12, 2025</a:t>
            </a:r>
          </a:p>
        </p:txBody>
      </p:sp>
    </p:spTree>
    <p:extLst>
      <p:ext uri="{BB962C8B-B14F-4D97-AF65-F5344CB8AC3E}">
        <p14:creationId xmlns:p14="http://schemas.microsoft.com/office/powerpoint/2010/main" val="2083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61CB3411-54FF-BCD6-A6C2-8D483CE9B1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863" y="1563946"/>
            <a:ext cx="3606041" cy="27045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>
            <a:reflection blurRad="12700" stA="33000" endPos="16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BA196DD7-0174-D06F-4EBB-DD635500F9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84236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C45C666-BB8B-96FC-9229-767E1A104DDD}"/>
              </a:ext>
            </a:extLst>
          </p:cNvPr>
          <p:cNvSpPr txBox="1"/>
          <p:nvPr/>
        </p:nvSpPr>
        <p:spPr>
          <a:xfrm>
            <a:off x="3274142" y="0"/>
            <a:ext cx="8917857" cy="769441"/>
          </a:xfrm>
          <a:prstGeom prst="rect">
            <a:avLst/>
          </a:prstGeom>
          <a:noFill/>
          <a:effectLst>
            <a:outerShdw blurRad="50800" dist="127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th-TH" sz="4400" b="1" spc="3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เดินทางกลับไปยังอิยิปต์</a:t>
            </a:r>
            <a:endParaRPr lang="en" sz="4400" b="1" spc="3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D546CE7-A01E-1168-3243-593F388758E1}"/>
              </a:ext>
            </a:extLst>
          </p:cNvPr>
          <p:cNvSpPr txBox="1"/>
          <p:nvPr/>
        </p:nvSpPr>
        <p:spPr>
          <a:xfrm>
            <a:off x="2858494" y="776920"/>
            <a:ext cx="902570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ณ ที่​พัก​ระหว่าง​ทาง พระ​ยาห์​เวห์​เสด็จ​มา​หา​โม​เสส และ​ทรง​ประ​สงค์​จะ​ประ​หาร​ท่าน​เสีย</a:t>
            </a:r>
            <a:r>
              <a:rPr lang="en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th-TH" sz="22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อพยพ</a:t>
            </a:r>
            <a:r>
              <a:rPr lang="en" sz="1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4:24)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16C2D1C-1824-B2D6-B0F0-4A05A71CB11C}"/>
              </a:ext>
            </a:extLst>
          </p:cNvPr>
          <p:cNvSpPr txBox="1"/>
          <p:nvPr/>
        </p:nvSpPr>
        <p:spPr>
          <a:xfrm>
            <a:off x="3743904" y="1563946"/>
            <a:ext cx="83807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/>
              <a:t>ขั้นตอนแรกที่โมเสสทำเมื่อเดินทางกลับอียิปต์คือการขออนุญาตจากพ่อตา (อพยพ 4:18) เขาเริ่มออกเดินทางพร้อมกับครอบครัว (อพยพ 4:20) แต่มีเรื่องที่น่าประหลาดใจเกิดขึ้น ระหว่างทางพระเจ้าต้องการจะฆ่าเขา (อพยพ 4:24)</a:t>
            </a:r>
            <a:endParaRPr lang="en-US" sz="2200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15A092A-62A7-5732-AFE3-88118299F050}"/>
              </a:ext>
            </a:extLst>
          </p:cNvPr>
          <p:cNvSpPr txBox="1"/>
          <p:nvPr/>
        </p:nvSpPr>
        <p:spPr>
          <a:xfrm>
            <a:off x="70487" y="4732855"/>
            <a:ext cx="74468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/>
              <a:t>โมเสส (ได้รับอิทธิพลจากภรรยาของเขา) ไม่ได้ทำพิธีสุหนัตลูกชายของเขา ดังนั้น เขาจึงละเมิดเงื่อนไขของพันธสัญญาที่พระเจ้าได้ทรงทำไว้กับอับราฮัม (ปฐมกาล 17:10)</a:t>
            </a:r>
            <a:endParaRPr lang="en-US" sz="2200" b="1" dirty="0"/>
          </a:p>
        </p:txBody>
      </p:sp>
      <p:pic>
        <p:nvPicPr>
          <p:cNvPr id="16" name="Imagen 15" descr="Una persona en un campo de pasto seco&#10;&#10;El contenido generado por IA puede ser incorrecto.">
            <a:extLst>
              <a:ext uri="{FF2B5EF4-FFF2-40B4-BE49-F238E27FC236}">
                <a16:creationId xmlns:a16="http://schemas.microsoft.com/office/drawing/2014/main" id="{BEC094A7-81F4-2698-C42F-6BF577BEB4B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7"/>
          <a:stretch>
            <a:fillRect/>
          </a:stretch>
        </p:blipFill>
        <p:spPr>
          <a:xfrm>
            <a:off x="7661708" y="2767280"/>
            <a:ext cx="4317329" cy="3936831"/>
          </a:xfrm>
          <a:prstGeom prst="roundRect">
            <a:avLst>
              <a:gd name="adj" fmla="val 11111"/>
            </a:avLst>
          </a:prstGeom>
          <a:ln w="95250" cap="rnd">
            <a:solidFill>
              <a:schemeClr val="accent5">
                <a:lumMod val="5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15AEA134-05D9-C2ED-5F1D-0AA4C716AE36}"/>
              </a:ext>
            </a:extLst>
          </p:cNvPr>
          <p:cNvSpPr txBox="1"/>
          <p:nvPr/>
        </p:nvSpPr>
        <p:spPr>
          <a:xfrm>
            <a:off x="3743904" y="2994512"/>
            <a:ext cx="394353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/>
              <a:t>สิปโพร่าเข้าใจว่าเกิดอะไรขึ้น และดำเนินการที่จำเป็นเพื่อหลีกเลี่ยงผลลัพธ์ที่ร้ายแรง เธอทำพิธีสุหนัตลูกชายของเธอ (อพยพ 4:25)</a:t>
            </a:r>
            <a:endParaRPr lang="en-US" sz="22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B957A90-6360-7D82-F2CB-BC5764C7C313}"/>
              </a:ext>
            </a:extLst>
          </p:cNvPr>
          <p:cNvSpPr txBox="1"/>
          <p:nvPr/>
        </p:nvSpPr>
        <p:spPr>
          <a:xfrm>
            <a:off x="70487" y="5750004"/>
            <a:ext cx="744684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/>
              <a:t>การปฏิเสธอย่างตั้งใจที่จะเชื่อฟังพระบัญชาอันชัดเจนของพระเจ้า  ทำให้โมเสสไม่มีสิทธิ์เป็นผู้นำประชาชน สถานการณ์นี้ต้องได้รับการแก้ไขก่อนที่เขาจะสามารถทำภารกิจของเขาให้สำเร็จได้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65242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8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E0984F-A561-0FFC-406E-095D4C3FF5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0CA399B-D9AB-97CA-FA5D-9D32CC8B5A43}"/>
              </a:ext>
            </a:extLst>
          </p:cNvPr>
          <p:cNvSpPr txBox="1"/>
          <p:nvPr/>
        </p:nvSpPr>
        <p:spPr>
          <a:xfrm>
            <a:off x="1847738" y="772552"/>
            <a:ext cx="8667862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600" b="1" dirty="0">
                <a:latin typeface="Constantia" panose="02030602050306030303" pitchFamily="18" charset="0"/>
              </a:rPr>
              <a:t>“</a:t>
            </a:r>
            <a:r>
              <a:rPr lang="th-TH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มนุษย์จะได้รับพลังและฤทธิ์อำนาจเมื่อเขายอมรับในพันธกิจที่พระเจ้ามอบหมายให้เขา และแสวงหาคุณสมบัติอันเหมาะสมที่เขาจะรับผิดชอบงานนั้นอย่างถูกต้องด้วยจิตวิญญาณทั้งหมดของเขา ไม่ว่าตำแหน่งของเขาจะต่ำต้อยเพียงใดหรือความสามารถของเขาจะจำกัดเพียงใด มนุษย์ผู้นั้นก็จะบรรลุถึงความยิ่งใหญ่ที่แท้จริง หากวางใจในพลังของพระเจ้าและแสวงหาที่จะทำงานของเขาด้วยความซื่อสัตย์ หากโมเสสพึ่งพาความแข็งแกร่งและปัญญาของตนเอง และยอมรับภาระหน้าที่อันยิ่งใหญ่นั้นอย่างเต็มใจ  กระนั้นพระเจ้าก็ทรงสำแดงให้เห็นว่าเขาไม่เหมาะสมอย่างยิ่งที่จะทำงานดังกล่าว   ความจริงที่ว่ามนุษย์รู้สึกถึงความอ่อนแอของตนเองเป็นหลักฐานอย่างน้อยว่า   เขาล้วนตระหนักถึงขอบเขตของงานที่มอบหมายให้เขา โดยเขาจะต้องให้พระเจ้าเป็นที่ปรึกษาและเป็นกำลังของเขา</a:t>
            </a:r>
            <a:r>
              <a:rPr lang="en" sz="26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B918280-5035-2CBA-C3AA-7616D0163545}"/>
              </a:ext>
            </a:extLst>
          </p:cNvPr>
          <p:cNvSpPr txBox="1"/>
          <p:nvPr/>
        </p:nvSpPr>
        <p:spPr>
          <a:xfrm>
            <a:off x="7001719" y="6099051"/>
            <a:ext cx="36859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(Patriarchs and Prophets, p. 255)</a:t>
            </a:r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210406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6D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Una caricatura de una playa&#10;&#10;El contenido generado por IA puede ser incorrecto.">
            <a:extLst>
              <a:ext uri="{FF2B5EF4-FFF2-40B4-BE49-F238E27FC236}">
                <a16:creationId xmlns:a16="http://schemas.microsoft.com/office/drawing/2014/main" id="{AD844362-9475-94EB-8106-5EA82E427D8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2" b="24100"/>
          <a:stretch>
            <a:fillRect/>
          </a:stretch>
        </p:blipFill>
        <p:spPr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39727F2-8F2A-EC65-27C2-3F3D7CEA9627}"/>
              </a:ext>
            </a:extLst>
          </p:cNvPr>
          <p:cNvSpPr txBox="1"/>
          <p:nvPr/>
        </p:nvSpPr>
        <p:spPr>
          <a:xfrm>
            <a:off x="-3047" y="4877218"/>
            <a:ext cx="12191999" cy="166199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kumimoji="0" lang="es-E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th-TH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พระ​ยาห์​เวห์​ตรัส​ว่า “เรา​เห็น​ความ​ทุกข์​ของ​ประชา​กร​ของ​เรา​ที่​อยู่​ใน​อียิปต์​แล้ว เรา​ได้​ยิน​เสียง​ร้อง​ของ​พวก​เขา เพราะ​การ​กด​ขี่​ของ​พวก​นาย​ทาส เรา​รู้​ถึง​ความ​ทุกข์​ร้อน​ต่างๆ ของ​เขา  เรา​ลง​มา​เพื่อ​จะ​ช่วย​เขา​ให้​รอด​จาก​มือ​ชาว​อียิปต์ และ​นำ​เขา​ออก​จาก​แผ่น​ดิน​นั้น ไป​ยัง​แผ่น​ดิน​ที่​อุดม กว้าง​ขวาง เป็น​แผ่น​ดิน​ที่​มี​น้ำ​นม​และ​น้ำ​ผึ้ง​ไหล​บริ​บูรณ์ คือ​ไป​ยัง​ที่​อยู่​ของ​คน​คา​นา​อัน คน​ฮิต​ไทต์ คน​อา​โม​ไรต์ คน​เปริส​ซี คน​ฮี​ไวต์ และ​คน​เย​บุส</a:t>
            </a:r>
            <a:r>
              <a:rPr kumimoji="0" lang="es-E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  <a:r>
              <a:rPr kumimoji="0" lang="th-TH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th-TH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อพย. 3:7-8</a:t>
            </a:r>
            <a:endParaRPr kumimoji="0" lang="es-ES" sz="18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7D502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1166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0A9E2B5-053E-23B2-62F9-BE5FAA755A86}"/>
              </a:ext>
            </a:extLst>
          </p:cNvPr>
          <p:cNvSpPr txBox="1"/>
          <p:nvPr/>
        </p:nvSpPr>
        <p:spPr>
          <a:xfrm>
            <a:off x="6501685" y="3858628"/>
            <a:ext cx="566174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th-TH" sz="2000" b="1" dirty="0">
                <a:solidFill>
                  <a:srgbClr val="FFD4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การทรงเรียก</a:t>
            </a:r>
            <a:r>
              <a:rPr lang="en" sz="2000" b="1" dirty="0">
                <a:solidFill>
                  <a:srgbClr val="FFD4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th-TH" sz="2000" b="1" dirty="0">
                <a:solidFill>
                  <a:srgbClr val="FFD4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อพยพ</a:t>
            </a:r>
            <a:r>
              <a:rPr lang="en" sz="2000" b="1" dirty="0">
                <a:solidFill>
                  <a:srgbClr val="FFD4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3):</a:t>
            </a:r>
          </a:p>
          <a:p>
            <a:pPr lvl="1">
              <a:spcBef>
                <a:spcPts val="600"/>
              </a:spcBef>
            </a:pPr>
            <a:r>
              <a:rPr lang="th-T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พุ่มไม้ที่ลุกไหม้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th-T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อพยพ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3:1-6)</a:t>
            </a:r>
          </a:p>
          <a:p>
            <a:pPr lvl="1">
              <a:spcBef>
                <a:spcPts val="600"/>
              </a:spcBef>
            </a:pPr>
            <a:r>
              <a:rPr lang="th-T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คำสั่งของพระเจ้า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th-T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อพยพ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3:7-12)</a:t>
            </a:r>
          </a:p>
          <a:p>
            <a:pPr lvl="1">
              <a:spcBef>
                <a:spcPts val="600"/>
              </a:spcBef>
            </a:pPr>
            <a:r>
              <a:rPr lang="th-T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พระนามของพระเจ้า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th-T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อพยพ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3:13-22)</a:t>
            </a:r>
          </a:p>
          <a:p>
            <a:pPr>
              <a:spcBef>
                <a:spcPts val="1200"/>
              </a:spcBef>
            </a:pPr>
            <a:r>
              <a:rPr lang="th-TH" sz="2000" b="1" dirty="0">
                <a:solidFill>
                  <a:srgbClr val="43EC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การบรรลุภารกิจ</a:t>
            </a:r>
            <a:r>
              <a:rPr lang="en" sz="2000" b="1" dirty="0">
                <a:solidFill>
                  <a:srgbClr val="43EC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th-TH" sz="2000" b="1" dirty="0">
                <a:solidFill>
                  <a:srgbClr val="43EC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อพยพ</a:t>
            </a:r>
            <a:r>
              <a:rPr lang="en" sz="2000" b="1" dirty="0">
                <a:solidFill>
                  <a:srgbClr val="43EC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4):</a:t>
            </a:r>
          </a:p>
          <a:p>
            <a:pPr lvl="1">
              <a:spcBef>
                <a:spcPts val="600"/>
              </a:spcBef>
            </a:pPr>
            <a:r>
              <a:rPr lang="th-T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คำแก้ตัวและข้ออ้างมากมาย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th-T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อพยพ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4:1-17)</a:t>
            </a:r>
          </a:p>
          <a:p>
            <a:pPr lvl="1">
              <a:spcBef>
                <a:spcPts val="600"/>
              </a:spcBef>
            </a:pPr>
            <a:r>
              <a:rPr lang="th-T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การเดินทางกลับอิยิปต์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th-T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อพยพ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4:18-31)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98B8CBC-2E9A-DB6F-49CD-6BEF710B85C3}"/>
              </a:ext>
            </a:extLst>
          </p:cNvPr>
          <p:cNvSpPr txBox="1"/>
          <p:nvPr/>
        </p:nvSpPr>
        <p:spPr>
          <a:xfrm>
            <a:off x="239026" y="185884"/>
            <a:ext cx="71939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solidFill>
                  <a:schemeClr val="bg1"/>
                </a:solidFill>
                <a:effectLst>
                  <a:glow rad="635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หลังจากล้มเหลวในการพยายามปลดปล่อยชาวอิสราเอลด้วยตนเอง โมเสสจึงใช้เวลา 40 ปีในทะเลทรายมีเดียนในฐานะคนเลี้ยงแกะ ในช่วงเวลานั้น แม้ว่าเขาจะยังคงสัมพันธ์ใกล้ชิดกับพระเจ้า แต่เขาก็ละทิ้งความคิดที่จะเป็นผู้ปลดปล่อยอิสราเอลไปแล้ว</a:t>
            </a:r>
            <a:endParaRPr lang="en-US" sz="2200" b="1" dirty="0">
              <a:solidFill>
                <a:schemeClr val="bg1"/>
              </a:solidFill>
              <a:effectLst>
                <a:glow rad="635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 descr="Imagen que contiene agua, pasto, parado, mujer&#10;&#10;El contenido generado por IA puede ser incorrecto.">
            <a:extLst>
              <a:ext uri="{FF2B5EF4-FFF2-40B4-BE49-F238E27FC236}">
                <a16:creationId xmlns:a16="http://schemas.microsoft.com/office/drawing/2014/main" id="{34ADEEC1-E7A8-35A6-9C90-09E2420B0E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46208" y="123926"/>
            <a:ext cx="4493392" cy="3081288"/>
          </a:xfrm>
          <a:prstGeom prst="rect">
            <a:avLst/>
          </a:prstGeom>
          <a:ln w="38100" cap="sq">
            <a:solidFill>
              <a:srgbClr val="87A8C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17ECFAD-BF07-6ECF-9EDA-BA2F1D5004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4916" y="3722451"/>
            <a:ext cx="3810000" cy="3038475"/>
          </a:xfrm>
          <a:prstGeom prst="rect">
            <a:avLst/>
          </a:prstGeom>
          <a:ln w="38100" cap="sq">
            <a:solidFill>
              <a:srgbClr val="43ECBB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Imagen que contiene persona, tabla, comida, hombre&#10;&#10;El contenido generado por IA puede ser incorrecto.">
            <a:extLst>
              <a:ext uri="{FF2B5EF4-FFF2-40B4-BE49-F238E27FC236}">
                <a16:creationId xmlns:a16="http://schemas.microsoft.com/office/drawing/2014/main" id="{3A332A79-1D09-008F-14F6-749AA67DA90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0" y="3722451"/>
            <a:ext cx="1512771" cy="3038475"/>
          </a:xfrm>
          <a:prstGeom prst="rect">
            <a:avLst/>
          </a:prstGeom>
          <a:ln w="38100" cap="sq">
            <a:solidFill>
              <a:srgbClr val="43ECBB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085AA44A-D031-D656-2684-ACE699DB6AD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2579" y="4306959"/>
            <a:ext cx="271934" cy="2646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Logotipo, Icono&#10;&#10;El contenido generado por IA puede ser incorrecto.">
            <a:extLst>
              <a:ext uri="{FF2B5EF4-FFF2-40B4-BE49-F238E27FC236}">
                <a16:creationId xmlns:a16="http://schemas.microsoft.com/office/drawing/2014/main" id="{8FA01F73-DF38-ECFD-72F3-5A39413449D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2579" y="4688054"/>
            <a:ext cx="271934" cy="2646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cono&#10;&#10;El contenido generado por IA puede ser incorrecto.">
            <a:extLst>
              <a:ext uri="{FF2B5EF4-FFF2-40B4-BE49-F238E27FC236}">
                <a16:creationId xmlns:a16="http://schemas.microsoft.com/office/drawing/2014/main" id="{4C54DEF9-1557-7822-3281-0EA8CAC8822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2579" y="6291021"/>
            <a:ext cx="271934" cy="2646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magen que contiene ipod&#10;&#10;El contenido generado por IA puede ser incorrecto.">
            <a:extLst>
              <a:ext uri="{FF2B5EF4-FFF2-40B4-BE49-F238E27FC236}">
                <a16:creationId xmlns:a16="http://schemas.microsoft.com/office/drawing/2014/main" id="{1C18E1BC-1A0B-7040-2A40-FA3A76891C8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2579" y="5909161"/>
            <a:ext cx="271934" cy="2646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5E9AEB55-F36F-B330-1809-D5C979FC885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2579" y="5070840"/>
            <a:ext cx="271934" cy="2646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n 23" descr="Icono&#10;&#10;El contenido generado por IA puede ser incorrecto.">
            <a:extLst>
              <a:ext uri="{FF2B5EF4-FFF2-40B4-BE49-F238E27FC236}">
                <a16:creationId xmlns:a16="http://schemas.microsoft.com/office/drawing/2014/main" id="{19EBC397-270C-E03D-9D70-D2BBBD29491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9772" y="5464517"/>
            <a:ext cx="531913" cy="4157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1" name="Imagen 30" descr="Icono&#10;&#10;El contenido generado por IA puede ser incorrecto.">
            <a:extLst>
              <a:ext uri="{FF2B5EF4-FFF2-40B4-BE49-F238E27FC236}">
                <a16:creationId xmlns:a16="http://schemas.microsoft.com/office/drawing/2014/main" id="{63077559-38E3-E083-F633-B6197E79839C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9772" y="3854146"/>
            <a:ext cx="531913" cy="4157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A4A5281-1F66-A03E-C376-9360D091A156}"/>
              </a:ext>
            </a:extLst>
          </p:cNvPr>
          <p:cNvSpPr txBox="1"/>
          <p:nvPr/>
        </p:nvSpPr>
        <p:spPr>
          <a:xfrm>
            <a:off x="239025" y="1888320"/>
            <a:ext cx="719398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solidFill>
                  <a:schemeClr val="bg1"/>
                </a:solidFill>
                <a:effectLst>
                  <a:glow rad="635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แต่พระเจ้าไม่ได้ละทิ้งความคิดนั้น สำหรับพระองค์ โมเสสยังคงเป็นผู้ปลดปล่อยที่พระองค์ทรงเลือก เพราะพระองค์ก็ไม่เคยลืมความทุกข์ทรมานของประชาชนของพระองค์เช่นกัน ตอนนี้ ถึงเวลาแล้วที่จะนำอิสราเอลออกจากการเป็นทาสที่โหดร้าย</a:t>
            </a:r>
            <a:endParaRPr lang="en-US" sz="2200" b="1" dirty="0">
              <a:solidFill>
                <a:schemeClr val="bg1"/>
              </a:solidFill>
              <a:effectLst>
                <a:glow rad="635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448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41224B4-12EB-0526-91A9-43E51401A654}"/>
              </a:ext>
            </a:extLst>
          </p:cNvPr>
          <p:cNvSpPr txBox="1"/>
          <p:nvPr/>
        </p:nvSpPr>
        <p:spPr>
          <a:xfrm>
            <a:off x="2107934" y="5671975"/>
            <a:ext cx="7122694" cy="1107996"/>
          </a:xfrm>
          <a:prstGeom prst="rect">
            <a:avLst/>
          </a:prstGeom>
          <a:noFill/>
        </p:spPr>
        <p:txBody>
          <a:bodyPr wrap="square">
            <a:prstTxWarp prst="textTriangleInverted">
              <a:avLst/>
            </a:prstTxWarp>
            <a:spAutoFit/>
          </a:bodyPr>
          <a:lstStyle/>
          <a:p>
            <a:pPr algn="ctr"/>
            <a:r>
              <a:rPr lang="th-TH" sz="6600" b="1" spc="50" dirty="0">
                <a:ln w="0"/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bg2">
                      <a:lumMod val="20000"/>
                      <a:lumOff val="8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การทรงเรียก</a:t>
            </a:r>
            <a:endParaRPr lang="en" sz="6600" b="1" spc="50" dirty="0">
              <a:ln w="0"/>
              <a:solidFill>
                <a:schemeClr val="accent2">
                  <a:lumMod val="75000"/>
                </a:schemeClr>
              </a:solidFill>
              <a:effectLst>
                <a:glow rad="63500">
                  <a:schemeClr val="bg2">
                    <a:lumMod val="20000"/>
                    <a:lumOff val="80000"/>
                  </a:schemeClr>
                </a:glow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13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 descr="Llamas de fuego sobre fondo negro">
            <a:extLst>
              <a:ext uri="{FF2B5EF4-FFF2-40B4-BE49-F238E27FC236}">
                <a16:creationId xmlns:a16="http://schemas.microsoft.com/office/drawing/2014/main" id="{97240143-F816-C8C5-0019-E068193EC9DB}"/>
              </a:ext>
            </a:extLst>
          </p:cNvPr>
          <p:cNvSpPr txBox="1"/>
          <p:nvPr/>
        </p:nvSpPr>
        <p:spPr>
          <a:xfrm>
            <a:off x="0" y="-96250"/>
            <a:ext cx="9601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spc="600" dirty="0">
                <a:ln w="10160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blurRad="38100" dist="38100" dir="4200000" algn="tl" rotWithShape="0">
                    <a:srgbClr val="000000"/>
                  </a:outerShdw>
                </a:effectLst>
              </a:rPr>
              <a:t>พุ่มไม้ที่ลุกไหม้</a:t>
            </a:r>
            <a:endParaRPr lang="en" sz="4400" b="1" spc="600" dirty="0">
              <a:ln w="1016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</a:ln>
              <a:blipFill dpi="0" rotWithShape="1">
                <a:blip r:embed="rId3"/>
                <a:srcRect/>
                <a:stretch>
                  <a:fillRect/>
                </a:stretch>
              </a:blipFill>
              <a:effectLst>
                <a:outerShdw blurRad="38100" dist="38100" dir="4200000" algn="tl" rotWithShape="0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C268A33-5461-98AE-A904-5AF743EB419A}"/>
              </a:ext>
            </a:extLst>
          </p:cNvPr>
          <p:cNvSpPr txBox="1"/>
          <p:nvPr/>
        </p:nvSpPr>
        <p:spPr>
          <a:xfrm>
            <a:off x="149994" y="575444"/>
            <a:ext cx="9601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ทูต​ของ​พระ​ยาห์​เวห์​ก็​ปรา​กฏ​แก่​โม​เสส เป็น​เปลว​ไฟ​ท่าม​กลาง​พุ่ม​ไม้ โม​เสส​มอง​ดู เห็น​พุ่ม​ไม้​นั้น​มี​ไฟ​ลุก​โชน​อยู่ แต่​มิได้​ไหม้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”</a:t>
            </a:r>
            <a:r>
              <a:rPr lang="th-T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th-TH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อพย. 3:2</a:t>
            </a:r>
            <a:endParaRPr lang="en" sz="1400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79498DB-FFA9-00EE-610F-B68B877B1705}"/>
              </a:ext>
            </a:extLst>
          </p:cNvPr>
          <p:cNvSpPr txBox="1"/>
          <p:nvPr/>
        </p:nvSpPr>
        <p:spPr>
          <a:xfrm>
            <a:off x="2344207" y="1438619"/>
            <a:ext cx="97421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โมเสสใช้ชีวิตในมิเดียนเป็นเวลา 40 ปี โดยสรุปได้ดังนี้ เขาแต่งงาน มีลูกชายสองคน และรับใช้เป็นคนเลี้ยงแกะให้พ่อตา นอกจากนี้ เขายังอุทิศเวลาให้กับการเขียนหนังสือสองเล่ม ได้แก่ หนังสือโยบและหนังสือปฐมกาล ซึ่งมีความสำคัญต่อการทำความเข้าใจประเด็นสำคัญของความรอด แต่ทุกอย่างเปลี่ยนแปลงไปในพริบตา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4751E5F0-C83A-A693-303D-C2B933D45DE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075" y="3994482"/>
            <a:ext cx="4919579" cy="2767263"/>
          </a:xfrm>
          <a:prstGeom prst="roundRect">
            <a:avLst>
              <a:gd name="adj" fmla="val 1145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4A2669C2-6331-D5B9-26C9-8EE4CC9D8C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075" y="1303590"/>
            <a:ext cx="2056051" cy="25032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74C5EB2E-7866-91BA-3E9C-B8D25D751D0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9196" y="3936732"/>
            <a:ext cx="2753729" cy="2772087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B4B53748-82C6-D13F-5152-65A69E2A9060}"/>
              </a:ext>
            </a:extLst>
          </p:cNvPr>
          <p:cNvSpPr txBox="1"/>
          <p:nvPr/>
        </p:nvSpPr>
        <p:spPr>
          <a:xfrm>
            <a:off x="5223709" y="4585161"/>
            <a:ext cx="391013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เมื่อตรัสกับโมเสส พระเจ้าทรงแสดงพระองค์เองในฐานะพระเจ้าของอับราฮัม อิสอัค และยาโคบ แนวคิดนั้นชัดเจน: พระเจ้าเสด็จลงมาเพื่อทำตามสัญญาที่ทรงให้ไว้กับบรรพบุรุษเหล่านี้ และเพื่อมอบแผ่นดินคานาอันให้กับอิสราเอล (ปฐมกาล 12:7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26:3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48:3-4)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Imagen 1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696E3D82-835C-9FFB-CA88-21799D07D3F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3417" y="129931"/>
            <a:ext cx="2029339" cy="114150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BD6EA6E-5D55-B384-B160-B22BDFA4D5EB}"/>
              </a:ext>
            </a:extLst>
          </p:cNvPr>
          <p:cNvSpPr txBox="1"/>
          <p:nvPr/>
        </p:nvSpPr>
        <p:spPr>
          <a:xfrm>
            <a:off x="2346258" y="2734891"/>
            <a:ext cx="962666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ที่โฮเรบ (ภูเขาซีนาย) ทูตสวรรค์ของพระเจ้าปรากฏกายให้โมเสสเห็นในพุ่มไม้ที่ลุกไหม้ (อพยพ 3:1-3) ทูตสวรรค์องค์นี้เป็นใคร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พระเจ้าเอง (อพยพ 3:4)  ก่อนที่จะจุติลงมาเป็นมนุษย์ พระเยซูปรากฏตัวหลายครั้งในฐานะ “ทูตสวรรค์ของพระเยโฮวาห์” (ปฐมกาล 22:11-17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ผู้วินิจฉัย 6:11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13:17-22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เซคาริยาห์ 3:1-2)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311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D32C27-A1BC-D53C-BCB9-04A3D5A0DD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5511596-D2CE-89F0-3AD1-5D37C213BB9B}"/>
              </a:ext>
            </a:extLst>
          </p:cNvPr>
          <p:cNvSpPr txBox="1"/>
          <p:nvPr/>
        </p:nvSpPr>
        <p:spPr>
          <a:xfrm>
            <a:off x="3053515" y="0"/>
            <a:ext cx="9138484" cy="769441"/>
          </a:xfrm>
          <a:prstGeom prst="rect">
            <a:avLst/>
          </a:prstGeom>
          <a:noFill/>
          <a:effectLst>
            <a:outerShdw blurRad="50800" dist="12700" dir="2700000" algn="tl" rotWithShape="0">
              <a:prstClr val="black">
                <a:alpha val="73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th-TH" sz="4400" b="1" spc="3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คำสั่งของพระเจ้า</a:t>
            </a:r>
            <a:endParaRPr lang="en" sz="4400" b="1" spc="30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E7C85F6-C29F-3358-856A-6F152B6777FD}"/>
              </a:ext>
            </a:extLst>
          </p:cNvPr>
          <p:cNvSpPr txBox="1"/>
          <p:nvPr/>
        </p:nvSpPr>
        <p:spPr>
          <a:xfrm>
            <a:off x="3054388" y="730983"/>
            <a:ext cx="9031735" cy="74914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tIns="0" bIns="0">
            <a:spAutoFit/>
          </a:bodyPr>
          <a:lstStyle/>
          <a:p>
            <a:pPr algn="ctr"/>
            <a:r>
              <a:rPr lang="en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bg1"/>
                </a:solidFill>
                <a:effectLst>
                  <a:glow rad="635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และ​บัด​นี้​จง​ไป​เถิด เรา​จะ​ใช้​เจ้า​ไป​เข้าเฝ้า​ฟา​โรห์ เพื่อ​จะ​ได้​พา​ประ​ชา​กร​ของ​เรา​คือ​ชน​ชาติ​อิส​รา​เอล​ออก​จาก​อียิปต์”</a:t>
            </a:r>
            <a:r>
              <a:rPr lang="en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</a:t>
            </a:r>
            <a:r>
              <a:rPr lang="th-TH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h-TH" sz="2200" b="1" dirty="0">
                <a:solidFill>
                  <a:schemeClr val="bg1"/>
                </a:solidFill>
                <a:effectLst>
                  <a:glow rad="635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อพย. 3:10</a:t>
            </a:r>
            <a:endParaRPr lang="en" sz="14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7E6FD85-72DF-19EB-6D3F-82CF196FCC29}"/>
              </a:ext>
            </a:extLst>
          </p:cNvPr>
          <p:cNvSpPr txBox="1"/>
          <p:nvPr/>
        </p:nvSpPr>
        <p:spPr>
          <a:xfrm>
            <a:off x="3160265" y="1396195"/>
            <a:ext cx="9031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พระเจ้าทรงแสดงพระองค์เองเป็นผู้ที่ทรงพลัง โดยใช้คำกริยาที่แสดงถึงการกระทำ ได้แก่ ดู ลงมา และนำออกไป อพย</a:t>
            </a:r>
            <a:r>
              <a:rPr lang="en" sz="2000" b="1" dirty="0"/>
              <a:t>. 3:7-8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B04372C-B24B-7C2C-1235-55174F51BB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2072124"/>
              </p:ext>
            </p:extLst>
          </p:nvPr>
        </p:nvGraphicFramePr>
        <p:xfrm>
          <a:off x="62132" y="2079724"/>
          <a:ext cx="11969900" cy="2554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708EBEE0-8629-627C-E04E-D442BE3327E1}"/>
              </a:ext>
            </a:extLst>
          </p:cNvPr>
          <p:cNvSpPr txBox="1"/>
          <p:nvPr/>
        </p:nvSpPr>
        <p:spPr>
          <a:xfrm>
            <a:off x="81280" y="4809967"/>
            <a:ext cx="732746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พระเจ้ายังทรงต้องการ การกระทำที่ชัดเจนจากโมเสสด้วย: จงไปยังอียิปต์และนำประชาชนของเราออกจากที่นั่น (อพยพ 3:10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12) โมเสสรู้สึกเหนื่อยล้ากับภารกิจนี้มาก เขาไม่ต้องการใช้กำลังของเขาอีกต่อไป เขารู้สึกว่าไม่สามารถทำภารกิจนี้ได้อีกต่อไป เขาทำได้เพียงแต่ร้องออกมาว่า “ข้าพเจ้าเป็นผู้ใด” (อพยพ 3:11) ความเย่อหยิ่งของเขาได้เปลี่ยนไปเป็นความถ่อมตน ในขณะนี้เองที่เขาพร้อมสำหรับภารกิจของเขาแล้ว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7DF066D5-E61F-7761-250B-34E94D9425B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6458" y="154185"/>
            <a:ext cx="2867000" cy="2059625"/>
          </a:xfrm>
          <a:prstGeom prst="ellipse">
            <a:avLst/>
          </a:prstGeom>
          <a:ln w="63500" cap="rnd">
            <a:solidFill>
              <a:srgbClr val="29A045"/>
            </a:solidFill>
          </a:ln>
          <a:effectLst>
            <a:glow rad="76200">
              <a:schemeClr val="bg2">
                <a:lumMod val="60000"/>
                <a:lumOff val="40000"/>
              </a:schemeClr>
            </a:glo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Imagen 10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AEF929FE-22D5-DAA3-134A-8F384B4DE05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44948" y="4467926"/>
            <a:ext cx="4405880" cy="23028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3">
                <a:lumMod val="60000"/>
                <a:lumOff val="40000"/>
              </a:schemeClr>
            </a:contourClr>
          </a:sp3d>
        </p:spPr>
      </p:pic>
    </p:spTree>
    <p:extLst>
      <p:ext uri="{BB962C8B-B14F-4D97-AF65-F5344CB8AC3E}">
        <p14:creationId xmlns:p14="http://schemas.microsoft.com/office/powerpoint/2010/main" val="52851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574814-E0CD-4457-A488-DF16CA565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B5574814-E0CD-4457-A488-DF16CA565B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D1E227-41BF-433C-96AC-C9EF84102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94D1E227-41BF-433C-96AC-C9EF84102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94D1E227-41BF-433C-96AC-C9EF84102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94D1E227-41BF-433C-96AC-C9EF841021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94D1E227-41BF-433C-96AC-C9EF84102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94D1E227-41BF-433C-96AC-C9EF84102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825C12-AF42-4BA1-AA13-23C63E1A3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AC825C12-AF42-4BA1-AA13-23C63E1A3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AC825C12-AF42-4BA1-AA13-23C63E1A3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AC825C12-AF42-4BA1-AA13-23C63E1A36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AC825C12-AF42-4BA1-AA13-23C63E1A3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AC825C12-AF42-4BA1-AA13-23C63E1A3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E77D58-24DC-441B-B8F3-E72D2F642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A6E77D58-24DC-441B-B8F3-E72D2F642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A6E77D58-24DC-441B-B8F3-E72D2F642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A6E77D58-24DC-441B-B8F3-E72D2F6428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A6E77D58-24DC-441B-B8F3-E72D2F642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A6E77D58-24DC-441B-B8F3-E72D2F642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/>
      <p:bldGraphic spid="2" grpId="0" uiExpand="1">
        <p:bldSub>
          <a:bldDgm bld="one"/>
        </p:bldSub>
      </p:bldGraphic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BA93B9E-557F-35F2-7B83-573811A05BB0}"/>
              </a:ext>
            </a:extLst>
          </p:cNvPr>
          <p:cNvSpPr txBox="1"/>
          <p:nvPr/>
        </p:nvSpPr>
        <p:spPr>
          <a:xfrm>
            <a:off x="269506" y="-57423"/>
            <a:ext cx="8495899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 contourW="31750" prstMaterial="matte">
              <a:bevelT w="63500" h="12700" prst="angle"/>
              <a:contourClr>
                <a:schemeClr val="tx1"/>
              </a:contourClr>
            </a:sp3d>
          </a:bodyPr>
          <a:lstStyle/>
          <a:p>
            <a:pPr algn="ctr"/>
            <a:r>
              <a:rPr lang="th-TH" sz="5400" b="1" dirty="0">
                <a:solidFill>
                  <a:srgbClr val="F2DB51"/>
                </a:solidFill>
              </a:rPr>
              <a:t>พระนามของพระเจ้า</a:t>
            </a:r>
            <a:endParaRPr lang="en" sz="5400" b="1" dirty="0">
              <a:solidFill>
                <a:srgbClr val="F2DB5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BFC0CFC-35CA-06DA-A091-C9058ECFDA51}"/>
              </a:ext>
            </a:extLst>
          </p:cNvPr>
          <p:cNvSpPr txBox="1"/>
          <p:nvPr/>
        </p:nvSpPr>
        <p:spPr>
          <a:xfrm>
            <a:off x="128167" y="665964"/>
            <a:ext cx="8979201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พระ​เจ้า​จึง​ตรัส​กับ​โมเสส​ว่า “เรา​เป็น​ผู้​ซึ่ง​เรา​เป็น” แล้ว​พระ​องค์​ตรัส​ว่า “ไป​บอก​ชน​ชาติ​อิส​รา​เอล​ดัง​นี้​ว่า ‘พระ​องค์​ผู้​ทรง​พระ​นาม​ว่า เรา​เป็น​ทรง​ใช้​ข้าพ​เจ้า​มา​หา​ท่าน​ทั้ง​หลาย’</a:t>
            </a:r>
            <a:r>
              <a:rPr lang="en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”</a:t>
            </a:r>
            <a:r>
              <a:rPr lang="th-TH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th-TH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อพย. 3:14</a:t>
            </a:r>
            <a:endParaRPr lang="en" sz="2200" b="1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3812773-8959-7201-154B-E18D661734AB}"/>
              </a:ext>
            </a:extLst>
          </p:cNvPr>
          <p:cNvSpPr txBox="1"/>
          <p:nvPr/>
        </p:nvSpPr>
        <p:spPr>
          <a:xfrm>
            <a:off x="5072567" y="1514818"/>
            <a:ext cx="68626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เทพเจ้าอียิปต์ทุกองค์มีชื่อ แต่ชาวอิสราเอลบูชา “พระเจ้าผู้ทรงมหิทธิฤทธิ์” (อพยพ 6:3) หลังจากที่ชาวอิสราเอลต้องทนทุกข์ทรมานอยู่ในอิยิปต์มาหลายศตวรรษ ชาวอิสราเอลจึงอยากทราบชื่อของพระเจ้าผู้ปลดปล่อยพวกเขา (อพยพ 3:13)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 descr="Imagen que contiene tabla, celular, cerca, teléfono&#10;&#10;El contenido generado por IA puede ser incorrecto.">
            <a:extLst>
              <a:ext uri="{FF2B5EF4-FFF2-40B4-BE49-F238E27FC236}">
                <a16:creationId xmlns:a16="http://schemas.microsoft.com/office/drawing/2014/main" id="{573DE701-AAB2-3883-47AA-6CAB9B805B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3068" y="188615"/>
            <a:ext cx="2827856" cy="112368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18E1F12-1BC2-C364-DD41-45CE51EB6F5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5455" y="4788565"/>
            <a:ext cx="1443576" cy="1910615"/>
          </a:xfrm>
          <a:prstGeom prst="snip2DiagRect">
            <a:avLst>
              <a:gd name="adj1" fmla="val 16669"/>
              <a:gd name="adj2" fmla="val 18003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E62064D-ABB4-29FA-F45D-957B52F173A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167" y="4788566"/>
            <a:ext cx="1527298" cy="1910615"/>
          </a:xfrm>
          <a:prstGeom prst="snip2DiagRect">
            <a:avLst>
              <a:gd name="adj1" fmla="val 15125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F0BC5F35-0950-C5EF-8E01-CF34BE596AC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1214" y="4788565"/>
            <a:ext cx="1528492" cy="1910615"/>
          </a:xfrm>
          <a:prstGeom prst="snip2DiagRect">
            <a:avLst>
              <a:gd name="adj1" fmla="val 16373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3224DEC-5009-5CE7-0532-BD1F3371395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168" y="1465771"/>
            <a:ext cx="4810864" cy="3169319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A8213CC-66EA-D534-10D0-CF576DAC11FE}"/>
              </a:ext>
            </a:extLst>
          </p:cNvPr>
          <p:cNvSpPr txBox="1"/>
          <p:nvPr/>
        </p:nvSpPr>
        <p:spPr>
          <a:xfrm>
            <a:off x="5072567" y="6003305"/>
            <a:ext cx="686265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สิ่งสำคัญคือพระเจ้าต้องการให้เรารู้สึกใกล้ชิด เข้าถึงได้ จำเป็น และเป็นเพื่อนสนิท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ED04FDE-8EB8-CEFE-B990-AACEFBA94C22}"/>
              </a:ext>
            </a:extLst>
          </p:cNvPr>
          <p:cNvSpPr txBox="1"/>
          <p:nvPr/>
        </p:nvSpPr>
        <p:spPr>
          <a:xfrm>
            <a:off x="5072567" y="4507142"/>
            <a:ext cx="683091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เมื่อเวลาผ่านไป การออกเสียงชื่อนี้ก็หายไป พระเจ้าอนุญาตให้เป็นเช่นนั้น เพราะสิ่งที่สำคัญไม่ใช่ชื่อนั้นเอง แต่เป็นลักษณะของชื่อนั้น พระองค์ปรับตัวให้เข้ากับความต้องการของเรา เราสามารถเรียกพระองค์ว่า “ผู้เลี้ยงแกะ” “ผู้รักษา” “ผู้จัดหา” “พระบิดา” … “ความรัก”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6A3C665-C148-4B92-E93E-DC1742990BC7}"/>
              </a:ext>
            </a:extLst>
          </p:cNvPr>
          <p:cNvSpPr txBox="1"/>
          <p:nvPr/>
        </p:nvSpPr>
        <p:spPr>
          <a:xfrm>
            <a:off x="5072567" y="3010980"/>
            <a:ext cx="683091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เนื่องจากในสมัยนั้น ชื่อมักถูกเชื่อมโยงกับลักษณะนิสัยของบุคคล พระเจ้าจึงแนะนำพระองค์ด้วยคุณลักษณะหลักประการหนึ่งของพระองค์: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'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ehyeh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เป็น) พระเจ้าเป็นนิรันดร์ ทรงเป็นมาตลอด ทรงเป็นอยู่ และจะทรงเป็นตลอดไป พระองค์คือ “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AM” (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อพยพ 3:14)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639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1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3E081A-620E-E9A8-2AA8-DF3F60ED5B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90CBBBF-67E9-204E-1C44-F6B18B504046}"/>
              </a:ext>
            </a:extLst>
          </p:cNvPr>
          <p:cNvSpPr txBox="1"/>
          <p:nvPr/>
        </p:nvSpPr>
        <p:spPr>
          <a:xfrm>
            <a:off x="2107934" y="5633475"/>
            <a:ext cx="7122694" cy="1107996"/>
          </a:xfrm>
          <a:prstGeom prst="rect">
            <a:avLst/>
          </a:prstGeom>
          <a:noFill/>
        </p:spPr>
        <p:txBody>
          <a:bodyPr wrap="square">
            <a:prstTxWarp prst="textTriangleInverted">
              <a:avLst/>
            </a:prstTxWarp>
            <a:spAutoFit/>
          </a:bodyPr>
          <a:lstStyle/>
          <a:p>
            <a:pPr algn="ctr"/>
            <a:r>
              <a:rPr lang="th-TH" sz="5400" b="1" spc="50" dirty="0">
                <a:ln w="0"/>
                <a:solidFill>
                  <a:srgbClr val="A8A400"/>
                </a:solidFill>
                <a:effectLst>
                  <a:glow rad="63500">
                    <a:schemeClr val="bg2">
                      <a:lumMod val="20000"/>
                      <a:lumOff val="8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การบรรลุภารกิจ</a:t>
            </a:r>
            <a:endParaRPr lang="en" sz="5400" b="1" spc="50" dirty="0">
              <a:ln w="0"/>
              <a:solidFill>
                <a:srgbClr val="A8A400"/>
              </a:solidFill>
              <a:effectLst>
                <a:glow rad="63500">
                  <a:schemeClr val="bg2">
                    <a:lumMod val="20000"/>
                    <a:lumOff val="80000"/>
                  </a:schemeClr>
                </a:glow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800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080EB66-BA7F-96DA-67EA-6E861944C2FE}"/>
              </a:ext>
            </a:extLst>
          </p:cNvPr>
          <p:cNvSpPr/>
          <p:nvPr/>
        </p:nvSpPr>
        <p:spPr>
          <a:xfrm>
            <a:off x="314327" y="2691109"/>
            <a:ext cx="2457448" cy="907620"/>
          </a:xfrm>
          <a:prstGeom prst="rect">
            <a:avLst/>
          </a:prstGeom>
          <a:solidFill>
            <a:srgbClr val="B2E0B9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2200" b="1" dirty="0">
                <a:solidFill>
                  <a:schemeClr val="tx1"/>
                </a:solidFill>
              </a:rPr>
              <a:t>“</a:t>
            </a:r>
            <a:r>
              <a:rPr lang="th-TH" sz="2200" b="1" dirty="0">
                <a:solidFill>
                  <a:schemeClr val="tx1"/>
                </a:solidFill>
              </a:rPr>
              <a:t>ข้าพเจ้าคือผู้ใด</a:t>
            </a:r>
            <a:r>
              <a:rPr lang="en" sz="2200" b="1" dirty="0">
                <a:solidFill>
                  <a:schemeClr val="tx1"/>
                </a:solidFill>
              </a:rPr>
              <a:t>?”                          (</a:t>
            </a:r>
            <a:r>
              <a:rPr lang="th-TH" sz="2200" b="1" dirty="0">
                <a:solidFill>
                  <a:schemeClr val="tx1"/>
                </a:solidFill>
              </a:rPr>
              <a:t>อพย</a:t>
            </a:r>
            <a:r>
              <a:rPr lang="en" sz="2200" b="1" dirty="0">
                <a:solidFill>
                  <a:schemeClr val="tx1"/>
                </a:solidFill>
              </a:rPr>
              <a:t>. 3:11)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4BB0ED4-C566-F2DC-73AD-8F9761FB7F7D}"/>
              </a:ext>
            </a:extLst>
          </p:cNvPr>
          <p:cNvSpPr txBox="1"/>
          <p:nvPr/>
        </p:nvSpPr>
        <p:spPr>
          <a:xfrm>
            <a:off x="1" y="0"/>
            <a:ext cx="9172876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4400" b="1" spc="300" dirty="0">
                <a:ln/>
                <a:solidFill>
                  <a:schemeClr val="accent3"/>
                </a:solidFill>
              </a:rPr>
              <a:t>คำแก้ตัวและข้ออ้างมากมาย</a:t>
            </a:r>
            <a:endParaRPr lang="en" sz="4400" b="1" spc="300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B75967F-311C-DA56-52F6-6D11484D980A}"/>
              </a:ext>
            </a:extLst>
          </p:cNvPr>
          <p:cNvSpPr txBox="1"/>
          <p:nvPr/>
        </p:nvSpPr>
        <p:spPr>
          <a:xfrm>
            <a:off x="0" y="645616"/>
            <a:ext cx="9991023" cy="43088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«</a:t>
            </a:r>
            <a:r>
              <a:rPr lang="th-TH" sz="2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แต่​ท่าน​ทูล​ว่า “องค์​เจ้า​นาย โปรด​ใช้​คน​อื่น​ไป​เถิด”</a:t>
            </a:r>
            <a:r>
              <a:rPr lang="en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”»</a:t>
            </a:r>
            <a:r>
              <a:rPr lang="th-TH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th-TH" sz="2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อพย. 4:13</a:t>
            </a:r>
            <a:endParaRPr lang="en" sz="14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0E733AF-CC39-5464-05C7-51AE8CF6782E}"/>
              </a:ext>
            </a:extLst>
          </p:cNvPr>
          <p:cNvSpPr txBox="1"/>
          <p:nvPr/>
        </p:nvSpPr>
        <p:spPr>
          <a:xfrm>
            <a:off x="3379802" y="1215835"/>
            <a:ext cx="63751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ก่อนจะยอมรับอย่างเปิดเผยว่าเขาไม่อยากทำภารกิจที่พระเจ้ามอบหมายให้เขาทำ โมเสสได้เสนอข้อแก้ตัว “ที่สมบูรณ์แบบ” สี่ข้อเพื่อปฏิเสธภารกิจนี้ สำหรับข้อแก้ตัวแต่ละข้อ พระเจ้าได้ตอบสนองด้วยคำสัญญา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9E0B21C-812C-44CB-4936-93C7D5DE0197}"/>
              </a:ext>
            </a:extLst>
          </p:cNvPr>
          <p:cNvSpPr txBox="1"/>
          <p:nvPr/>
        </p:nvSpPr>
        <p:spPr>
          <a:xfrm>
            <a:off x="10160" y="6370114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ในที่สุดพระเจ้าก็ตรัสกับโมเสสว่า “พอแล้วกับข้อแก้ตัวของเจ้า เจ้าสามารถทำได้ และเจ้าจะต้องทำ” (อพยพ 4:14-17)</a:t>
            </a:r>
            <a:endParaRPr lang="en-US" sz="22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  <p:pic>
        <p:nvPicPr>
          <p:cNvPr id="4" name="Imagen 3" descr="Imagen que contiene roca, parado, grande, rocoso&#10;&#10;El contenido generado por IA puede ser incorrecto.">
            <a:extLst>
              <a:ext uri="{FF2B5EF4-FFF2-40B4-BE49-F238E27FC236}">
                <a16:creationId xmlns:a16="http://schemas.microsoft.com/office/drawing/2014/main" id="{701B648F-8E45-2F80-34DF-C194B80615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7681" y="1111111"/>
            <a:ext cx="2607908" cy="1429369"/>
          </a:xfrm>
          <a:prstGeom prst="rect">
            <a:avLst/>
          </a:prstGeom>
          <a:ln w="57150" cap="rnd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43BB8A5-2920-4C0A-9518-6B2F927C1F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39148" y="173254"/>
            <a:ext cx="1986462" cy="2342483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A38CCAC5-FB54-CD4D-3C4C-C3953141FEDD}"/>
              </a:ext>
            </a:extLst>
          </p:cNvPr>
          <p:cNvSpPr/>
          <p:nvPr/>
        </p:nvSpPr>
        <p:spPr>
          <a:xfrm>
            <a:off x="2790834" y="2687792"/>
            <a:ext cx="2457448" cy="907620"/>
          </a:xfrm>
          <a:prstGeom prst="rect">
            <a:avLst/>
          </a:prstGeom>
          <a:solidFill>
            <a:srgbClr val="B2E0B9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2200" b="1" dirty="0">
                <a:solidFill>
                  <a:schemeClr val="tx1"/>
                </a:solidFill>
              </a:rPr>
              <a:t>“</a:t>
            </a:r>
            <a:r>
              <a:rPr lang="th-TH" sz="2200" b="1" dirty="0">
                <a:solidFill>
                  <a:schemeClr val="tx1"/>
                </a:solidFill>
              </a:rPr>
              <a:t>เราจะอยู่กับเจ้า</a:t>
            </a:r>
            <a:r>
              <a:rPr lang="en" sz="2200" b="1" dirty="0">
                <a:solidFill>
                  <a:schemeClr val="tx1"/>
                </a:solidFill>
              </a:rPr>
              <a:t>”       </a:t>
            </a:r>
            <a:r>
              <a:rPr lang="th-TH" sz="2200" b="1" dirty="0">
                <a:solidFill>
                  <a:schemeClr val="tx1"/>
                </a:solidFill>
              </a:rPr>
              <a:t>     </a:t>
            </a:r>
            <a:r>
              <a:rPr lang="en" sz="2200" b="1" dirty="0">
                <a:solidFill>
                  <a:schemeClr val="tx1"/>
                </a:solidFill>
              </a:rPr>
              <a:t>(</a:t>
            </a:r>
            <a:r>
              <a:rPr lang="th-TH" sz="2200" b="1" dirty="0">
                <a:solidFill>
                  <a:schemeClr val="tx1"/>
                </a:solidFill>
              </a:rPr>
              <a:t>อพย</a:t>
            </a:r>
            <a:r>
              <a:rPr lang="en" sz="2200" b="1" dirty="0">
                <a:solidFill>
                  <a:schemeClr val="tx1"/>
                </a:solidFill>
              </a:rPr>
              <a:t>. 3:12)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CEDFD7E-F465-A30B-EC0E-A6E4B2C63079}"/>
              </a:ext>
            </a:extLst>
          </p:cNvPr>
          <p:cNvSpPr/>
          <p:nvPr/>
        </p:nvSpPr>
        <p:spPr>
          <a:xfrm>
            <a:off x="5229223" y="2687792"/>
            <a:ext cx="6648449" cy="907620"/>
          </a:xfrm>
          <a:prstGeom prst="rect">
            <a:avLst/>
          </a:prstGeom>
          <a:solidFill>
            <a:srgbClr val="B2E0B9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พลังอำนาจในการทำตามพันธกิจของพระเจ้าไม่ได้อยู่ที่ตัวของเรา แต่อยู่ที่ความจริงที่ว่าพระเจ้าประทานพลังนั้นแก่เรา พระองค์จะอยู่กับเราเหมือนที่ทรงอยู่กับโมเสส</a:t>
            </a:r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B327682-B362-EDB2-82FA-EFC47127529C}"/>
              </a:ext>
            </a:extLst>
          </p:cNvPr>
          <p:cNvSpPr/>
          <p:nvPr/>
        </p:nvSpPr>
        <p:spPr>
          <a:xfrm>
            <a:off x="304798" y="3607346"/>
            <a:ext cx="2457448" cy="907620"/>
          </a:xfrm>
          <a:prstGeom prst="rect">
            <a:avLst/>
          </a:prstGeom>
          <a:solidFill>
            <a:srgbClr val="D9EFDB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2200" b="1" dirty="0">
                <a:solidFill>
                  <a:schemeClr val="tx1"/>
                </a:solidFill>
              </a:rPr>
              <a:t>“</a:t>
            </a:r>
            <a:r>
              <a:rPr lang="th-TH" sz="2200" b="1" dirty="0">
                <a:solidFill>
                  <a:schemeClr val="tx1"/>
                </a:solidFill>
              </a:rPr>
              <a:t>นามของท่านคืออะไร</a:t>
            </a:r>
            <a:r>
              <a:rPr lang="en" sz="2200" b="1" dirty="0">
                <a:solidFill>
                  <a:schemeClr val="tx1"/>
                </a:solidFill>
              </a:rPr>
              <a:t>?” (</a:t>
            </a:r>
            <a:r>
              <a:rPr lang="th-TH" sz="2200" b="1" dirty="0">
                <a:solidFill>
                  <a:schemeClr val="tx1"/>
                </a:solidFill>
              </a:rPr>
              <a:t>อพย</a:t>
            </a:r>
            <a:r>
              <a:rPr lang="en" sz="2200" b="1" dirty="0">
                <a:solidFill>
                  <a:schemeClr val="tx1"/>
                </a:solidFill>
              </a:rPr>
              <a:t>. 3:13)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57E59527-4E71-4F45-4112-341FEF244066}"/>
              </a:ext>
            </a:extLst>
          </p:cNvPr>
          <p:cNvSpPr/>
          <p:nvPr/>
        </p:nvSpPr>
        <p:spPr>
          <a:xfrm>
            <a:off x="2781305" y="3604029"/>
            <a:ext cx="2457448" cy="907620"/>
          </a:xfrm>
          <a:prstGeom prst="rect">
            <a:avLst/>
          </a:prstGeom>
          <a:solidFill>
            <a:srgbClr val="D9EFDB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2200" b="1" dirty="0">
                <a:solidFill>
                  <a:schemeClr val="tx1"/>
                </a:solidFill>
              </a:rPr>
              <a:t>“</a:t>
            </a:r>
            <a:r>
              <a:rPr lang="th-TH" sz="2200" b="1" dirty="0">
                <a:solidFill>
                  <a:schemeClr val="tx1"/>
                </a:solidFill>
              </a:rPr>
              <a:t>เราเป็นผู้ซึ่งเราเป็น</a:t>
            </a:r>
            <a:r>
              <a:rPr lang="en" sz="2200" b="1" dirty="0">
                <a:solidFill>
                  <a:schemeClr val="tx1"/>
                </a:solidFill>
              </a:rPr>
              <a:t>”               (</a:t>
            </a:r>
            <a:r>
              <a:rPr lang="th-TH" sz="2200" b="1" dirty="0">
                <a:solidFill>
                  <a:schemeClr val="tx1"/>
                </a:solidFill>
              </a:rPr>
              <a:t>อพย</a:t>
            </a:r>
            <a:r>
              <a:rPr lang="en" sz="2200" b="1" dirty="0">
                <a:solidFill>
                  <a:schemeClr val="tx1"/>
                </a:solidFill>
              </a:rPr>
              <a:t>. 3:14)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59960AB2-EEF8-C7E0-5113-F84FFC34197E}"/>
              </a:ext>
            </a:extLst>
          </p:cNvPr>
          <p:cNvSpPr/>
          <p:nvPr/>
        </p:nvSpPr>
        <p:spPr>
          <a:xfrm>
            <a:off x="5219694" y="3604029"/>
            <a:ext cx="6648449" cy="907620"/>
          </a:xfrm>
          <a:prstGeom prst="rect">
            <a:avLst/>
          </a:prstGeom>
          <a:solidFill>
            <a:srgbClr val="D9EFDB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พระเจ้าทรงสัตย์จริง ทรงเป็นองคฺนิรันดร์ และทรงเป็นส่วนตัว พระองค์ทรงสัญญาและรักษาสัญญาของพระองค์เสมอ พระองค์ไม่มีวันสิ้นสุด เชื่อถือได้เสมอ</a:t>
            </a:r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D82CF238-F492-56D7-5882-14FD7440F9B1}"/>
              </a:ext>
            </a:extLst>
          </p:cNvPr>
          <p:cNvSpPr/>
          <p:nvPr/>
        </p:nvSpPr>
        <p:spPr>
          <a:xfrm>
            <a:off x="304798" y="4511649"/>
            <a:ext cx="2457448" cy="907620"/>
          </a:xfrm>
          <a:prstGeom prst="rect">
            <a:avLst/>
          </a:prstGeom>
          <a:solidFill>
            <a:srgbClr val="B2E0B9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>
                <a:solidFill>
                  <a:schemeClr val="tx1"/>
                </a:solidFill>
              </a:rPr>
              <a:t>“</a:t>
            </a:r>
            <a:r>
              <a:rPr lang="th-TH" sz="2200" b="1" dirty="0">
                <a:solidFill>
                  <a:schemeClr val="tx1"/>
                </a:solidFill>
              </a:rPr>
              <a:t>พวก​เขา​จะ​ไม่​เชื่อ​ข้า​พระ​องค์​หรือ​ฟัง​เสียง​ของ​ข้า​พระ​องค์</a:t>
            </a:r>
            <a:r>
              <a:rPr lang="en" b="1" dirty="0">
                <a:solidFill>
                  <a:schemeClr val="tx1"/>
                </a:solidFill>
              </a:rPr>
              <a:t>” (</a:t>
            </a:r>
            <a:r>
              <a:rPr lang="th-TH" b="1" dirty="0">
                <a:solidFill>
                  <a:schemeClr val="tx1"/>
                </a:solidFill>
              </a:rPr>
              <a:t>อพย</a:t>
            </a:r>
            <a:r>
              <a:rPr lang="en" b="1" dirty="0">
                <a:solidFill>
                  <a:schemeClr val="tx1"/>
                </a:solidFill>
              </a:rPr>
              <a:t>. 4:1)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9306C756-0AF9-5657-5EA9-520D44A39307}"/>
              </a:ext>
            </a:extLst>
          </p:cNvPr>
          <p:cNvSpPr/>
          <p:nvPr/>
        </p:nvSpPr>
        <p:spPr>
          <a:xfrm>
            <a:off x="2781305" y="4508332"/>
            <a:ext cx="2457448" cy="907620"/>
          </a:xfrm>
          <a:prstGeom prst="rect">
            <a:avLst/>
          </a:prstGeom>
          <a:solidFill>
            <a:srgbClr val="B2E0B9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2200" b="1" dirty="0">
                <a:solidFill>
                  <a:schemeClr val="tx1"/>
                </a:solidFill>
              </a:rPr>
              <a:t>“</a:t>
            </a:r>
            <a:r>
              <a:rPr lang="th-TH" sz="2200" b="1" dirty="0">
                <a:solidFill>
                  <a:schemeClr val="tx1"/>
                </a:solidFill>
              </a:rPr>
              <a:t>พวกเขาจะเชื่อเจ้าเพราะหมายสำคัญที่เจ้ากระทำ</a:t>
            </a:r>
            <a:r>
              <a:rPr lang="en" sz="2200" b="1" dirty="0">
                <a:solidFill>
                  <a:schemeClr val="tx1"/>
                </a:solidFill>
              </a:rPr>
              <a:t>” (</a:t>
            </a:r>
            <a:r>
              <a:rPr lang="th-TH" sz="2200" b="1" dirty="0">
                <a:solidFill>
                  <a:schemeClr val="tx1"/>
                </a:solidFill>
              </a:rPr>
              <a:t>อพย</a:t>
            </a:r>
            <a:r>
              <a:rPr lang="en" sz="2200" b="1" dirty="0">
                <a:solidFill>
                  <a:schemeClr val="tx1"/>
                </a:solidFill>
              </a:rPr>
              <a:t>. 4:8)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E9FD6A89-A096-2346-5B63-CB865F1E1AB0}"/>
              </a:ext>
            </a:extLst>
          </p:cNvPr>
          <p:cNvSpPr/>
          <p:nvPr/>
        </p:nvSpPr>
        <p:spPr>
          <a:xfrm>
            <a:off x="5219694" y="4508332"/>
            <a:ext cx="6648449" cy="907620"/>
          </a:xfrm>
          <a:prstGeom prst="rect">
            <a:avLst/>
          </a:prstGeom>
          <a:solidFill>
            <a:srgbClr val="B2E0B9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พระเจ้าทรงประทานอำนาจแก่โมเสสเพื่อทำการอัศจรรย์ และพระองค์ทรงกระทำในใจของผู้คนเพื่อให้เชื่อในการอัศจรรย์นั้น พระเยซูยังทรงสัญญาว่าจะทำสิ่งเดียวกันนี้เพื่อเราด้วย (มาระโก 16:17-18)</a:t>
            </a:r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30249395-752D-C64F-968A-76790E9649AB}"/>
              </a:ext>
            </a:extLst>
          </p:cNvPr>
          <p:cNvSpPr/>
          <p:nvPr/>
        </p:nvSpPr>
        <p:spPr>
          <a:xfrm>
            <a:off x="295269" y="5427886"/>
            <a:ext cx="2457448" cy="907620"/>
          </a:xfrm>
          <a:prstGeom prst="rect">
            <a:avLst/>
          </a:prstGeom>
          <a:solidFill>
            <a:srgbClr val="D9EFDB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2200" b="1" dirty="0">
                <a:solidFill>
                  <a:schemeClr val="tx1"/>
                </a:solidFill>
              </a:rPr>
              <a:t>“</a:t>
            </a:r>
            <a:r>
              <a:rPr lang="th-TH" sz="2200" b="1" dirty="0">
                <a:solidFill>
                  <a:schemeClr val="tx1"/>
                </a:solidFill>
              </a:rPr>
              <a:t>ข้าพระองค์ไม่ใช่นักพูด</a:t>
            </a:r>
            <a:r>
              <a:rPr lang="en" sz="2200" b="1" dirty="0">
                <a:solidFill>
                  <a:schemeClr val="tx1"/>
                </a:solidFill>
              </a:rPr>
              <a:t>” (</a:t>
            </a:r>
            <a:r>
              <a:rPr lang="th-TH" sz="2200" b="1" dirty="0">
                <a:solidFill>
                  <a:schemeClr val="tx1"/>
                </a:solidFill>
              </a:rPr>
              <a:t>อพย</a:t>
            </a:r>
            <a:r>
              <a:rPr lang="en" sz="2200" b="1" dirty="0">
                <a:solidFill>
                  <a:schemeClr val="tx1"/>
                </a:solidFill>
              </a:rPr>
              <a:t>. 4:10)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CCBFE70E-9E06-5351-BC22-BF65FC7FB13E}"/>
              </a:ext>
            </a:extLst>
          </p:cNvPr>
          <p:cNvSpPr/>
          <p:nvPr/>
        </p:nvSpPr>
        <p:spPr>
          <a:xfrm>
            <a:off x="2771776" y="5424569"/>
            <a:ext cx="2457448" cy="907620"/>
          </a:xfrm>
          <a:prstGeom prst="rect">
            <a:avLst/>
          </a:prstGeom>
          <a:solidFill>
            <a:srgbClr val="D9EFDB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2200" b="1" dirty="0">
                <a:solidFill>
                  <a:schemeClr val="tx1"/>
                </a:solidFill>
              </a:rPr>
              <a:t>“</a:t>
            </a:r>
            <a:r>
              <a:rPr lang="th-TH" sz="2200" b="1" dirty="0">
                <a:solidFill>
                  <a:schemeClr val="tx1"/>
                </a:solidFill>
              </a:rPr>
              <a:t>เราจะสอนเจ้าในสิ่งที่เจ้าจะต้องพูด</a:t>
            </a:r>
            <a:r>
              <a:rPr lang="en" sz="2200" b="1" dirty="0">
                <a:solidFill>
                  <a:schemeClr val="tx1"/>
                </a:solidFill>
              </a:rPr>
              <a:t>”</a:t>
            </a:r>
            <a:br>
              <a:rPr lang="en" sz="2200" b="1" dirty="0">
                <a:solidFill>
                  <a:schemeClr val="tx1"/>
                </a:solidFill>
              </a:rPr>
            </a:br>
            <a:r>
              <a:rPr lang="en" sz="2200" b="1" dirty="0">
                <a:solidFill>
                  <a:schemeClr val="tx1"/>
                </a:solidFill>
              </a:rPr>
              <a:t>(</a:t>
            </a:r>
            <a:r>
              <a:rPr lang="th-TH" sz="2200" b="1" dirty="0">
                <a:solidFill>
                  <a:schemeClr val="tx1"/>
                </a:solidFill>
              </a:rPr>
              <a:t>อพย</a:t>
            </a:r>
            <a:r>
              <a:rPr lang="en" b="1" dirty="0">
                <a:solidFill>
                  <a:schemeClr val="tx1"/>
                </a:solidFill>
              </a:rPr>
              <a:t>. 4:12)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43D43C2B-AEBB-CFDB-241E-C7BA7CC84D28}"/>
              </a:ext>
            </a:extLst>
          </p:cNvPr>
          <p:cNvSpPr/>
          <p:nvPr/>
        </p:nvSpPr>
        <p:spPr>
          <a:xfrm>
            <a:off x="5210165" y="5424569"/>
            <a:ext cx="6648449" cy="907620"/>
          </a:xfrm>
          <a:prstGeom prst="rect">
            <a:avLst/>
          </a:prstGeom>
          <a:solidFill>
            <a:srgbClr val="D9EFDB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พระองค์ผู้ทรงสร้างลิ้นจะทรงประทานถ้อยคำที่จำเป็นแก่เราในเวลาที่จำเป็น (อพยพ 4:11</a:t>
            </a:r>
            <a:r>
              <a: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th-TH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ลูกา 12:11-12)</a:t>
            </a:r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262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9" grpId="0"/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</TotalTime>
  <Words>2022</Words>
  <Application>Microsoft Office PowerPoint</Application>
  <PresentationFormat>Panorámica</PresentationFormat>
  <Paragraphs>58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Aptos</vt:lpstr>
      <vt:lpstr>Comic Sans MS</vt:lpstr>
      <vt:lpstr>Arial</vt:lpstr>
      <vt:lpstr>Constantia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90</cp:revision>
  <dcterms:created xsi:type="dcterms:W3CDTF">2025-06-21T06:58:03Z</dcterms:created>
  <dcterms:modified xsi:type="dcterms:W3CDTF">2025-06-24T05:55:02Z</dcterms:modified>
</cp:coreProperties>
</file>