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6881"/>
    <a:srgbClr val="2C7688"/>
    <a:srgbClr val="6E3290"/>
    <a:srgbClr val="913031"/>
    <a:srgbClr val="A55F47"/>
    <a:srgbClr val="3E7E7E"/>
    <a:srgbClr val="874E5F"/>
    <a:srgbClr val="93E7ED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96" y="12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จงอย่ากลัว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ก้าวแรกสู่ชัยชนะคือการวางใจในพระเจ้า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จงมั่นคงไว้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เราต้องอดทนในสภาวะที่กำลังเกิดขึ้น โดยไม่พร่ำบ่นต่อว่า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จงคอยดูความรอดที่จะมาถึง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หากเราปล่อยให้พระเจ้าทรงนำ ชัยชนะย่อมแน่นอน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พระยาเวห์จะต่อสู้เพื่อท่าน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พระเจ้าทรงต่อสู้เพื่อเราเพื่อต่อต้านซาตานและความ   บาป  ที่เนินเขาคาล์วารีเป็นสิ่งพิสูจน์ที่ยิ่งใหญ่ที่สุด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 custLinFactNeighborX="1439" custLinFactNeighborY="2269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ก้าวแรกสู่ชัยชนะคือการวางใจในพระเจ้า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จงอย่ากลัว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เราต้องอดทนในสภาวะที่กำลังเกิดขึ้น โดยไม่พร่ำบ่นต่อว่า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จงมั่นคงไว้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6046" y="812292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หากเราปล่อยให้พระเจ้าทรงนำ ชัยชนะย่อมแน่นอน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72663" y="2529397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จงคอยดูความรอดที่จะมาถึง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พระเจ้าทรงต่อสู้เพื่อเราเพื่อต่อต้านซาตานและความ   บาป  ที่เนินเขาคาล์วารีเป็นสิ่งพิสูจน์ที่ยิ่งใหญ่ที่สุด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พระยาเวห์จะต่อสู้เพื่อท่าน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541389" y="-228293"/>
            <a:ext cx="700978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th-TH" sz="115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ผ่านทะเลแดง</a:t>
            </a:r>
            <a:endParaRPr lang="en" sz="115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169680" y="6488668"/>
            <a:ext cx="40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August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06904" y="5957747"/>
            <a:ext cx="2169712" cy="65421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ชาวอียิปต์ก็ลงสู่ทะเลเช่นกัน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6895" y="5923502"/>
            <a:ext cx="2169712" cy="8673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เมื่อพวกเขาลงมาในทะเลแล้ว พระเจ้าทรงกระทำให้ชาวอียิปต์ปั่นป่วน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71346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ขณะที่พวกเขาพยายามถอยทัพ ทะเลก็หวนกลับคืนท่วมทำลายกองทัพทั้งหมด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71346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จากชายฝั่ง อิสราเอลเห็นชัยชนะ และพวกเขาเชื่อในพระเจ้าและโมเสส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5201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ทูตสวรรค์ของพระเจ้าและเสาเมฆตั้งตระหง่านอยู่ระหว่างค่ายของอิสราเอลและค่ายของชาวอียิปต์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5201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ในเวลากลางคืน เสาเมฆนั้นมืดมิดสำหรับชาวอียิปต์ และเป็นแสงสว่างสำหรับชาวอิสราเอล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05201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โมเสสยกไม้เท้าขึ้น ทะเลก็แยกออกเพื่อให้อิสราเอลเดินข้ามไปบนพื้นดินแห้งได้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05201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อิสราเอลเข้าไปในทะเล โดยมีน้ำเป็นกำแพงกั้นทั้งด้านขวาและด้านซ้าย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h-TH" dirty="0"/>
              <a:t>เส้นทางในทะเล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th-TH" dirty="0"/>
              <a:t>พระเจ้ามอบคำสั่งเพียงประการเดียวกับประชาชนของพระองค์</a:t>
            </a:r>
            <a:r>
              <a:rPr lang="en" dirty="0"/>
              <a:t>: “</a:t>
            </a:r>
            <a:r>
              <a:rPr lang="th-TH" dirty="0"/>
              <a:t>เดินหน้าต่อไป</a:t>
            </a:r>
            <a:r>
              <a:rPr lang="en" dirty="0"/>
              <a:t>” (</a:t>
            </a:r>
            <a:r>
              <a:rPr lang="th-TH" dirty="0"/>
              <a:t>อพยพ</a:t>
            </a:r>
            <a:r>
              <a:rPr lang="en" dirty="0"/>
              <a:t> 14:15) </a:t>
            </a:r>
            <a:r>
              <a:rPr lang="th-TH" dirty="0"/>
              <a:t>จากสถานการณ์นี้ สิ่งที่เหนือความคาดหมายก็เกิดขึ้น</a:t>
            </a:r>
            <a:r>
              <a:rPr lang="en" dirty="0"/>
              <a:t> (</a:t>
            </a:r>
            <a:r>
              <a:rPr lang="th-TH" dirty="0"/>
              <a:t>อพยพ</a:t>
            </a:r>
            <a:r>
              <a:rPr lang="en" dirty="0"/>
              <a:t>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h-TH" sz="5400" dirty="0">
                <a:solidFill>
                  <a:srgbClr val="BB4935"/>
                </a:solidFill>
              </a:rPr>
              <a:t>การเฉลิมฉลอง</a:t>
            </a:r>
            <a:endParaRPr lang="en" sz="5400" dirty="0">
              <a:solidFill>
                <a:srgbClr val="BB4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เพลงของโมเสส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528661"/>
            <a:ext cx="9478292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เขา​ร้อง​เพลง​ของ​โม​เสส​ผู้​รับ​ใช้​ของ​พระ​เจ้า และ​ร้อง​เพลง​ของ​พระ​เมษ​โป​ดก​ว่า “ข้า​แต่​องค์​พระ​ผู้​เป็น​เจ้า พระ​เจ้า​ผู้​ทรง​ฤท​ธา​นุภาพ​สูง​สุด พระ​ราช​กิจ​ของ​พระ​องค์​ยิ่ง​ใหญ่​และ​อัศ​จรรย์ ข้า​แต่​องค์​พระ​มหา​กษัตริย์​ของ​บรร​ดา​ประ​ชา​ชาติ บรร​ดา​มรร​คา​ของ​พระ​องค์​ยุติ​ธรรม​และ​สัตย์​จริง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วว. 15:3</a:t>
            </a:r>
            <a:endParaRPr lang="en" sz="2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เมื่อเห็นเหตุการณ์ที่เกิดขึ้น โมเสสจึงนำอิสราเอลร้องเพลงสรรเสริญ ขณะที่มิเรียมร้องประสานเสียงพร้อมกับผู้หญิง (อพยพ 15:1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ยิ่งกว่านั้น สิ่งที่พระเจ้าจะทรงกระทำก็ได้รับการประกาศไว้ว่า “พระองค์จะทรงนำพวกเขาไปและทรงตั้งพวกเขาไว้บนภูเขาอันเป็นมรดกของพระองค์” (อพยพ 15:17)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ในบทเพลงนี้ ไม่มีการกล่าวถึงสิ่งที่อิสราเอลได้ทำ ไม่เพียงแต่สรรเสริญพระเจ้าที่ทรงทำลายล้างศัตรู (อพยพ 15:6) เท่านั้น แต่ยังเป็นที่ชื่นชมในพระราชกิจของอิสราเอลด้วย (อพยพ 15:11) เป็นปฏิกิริยาของผู้ที่ได้เห็นถึงเหตุการณ์ดังกล่าวได้ประกาศถึงความยิ่งใหญ่ของพระเจ้า (อพยพ 15:14)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1" y="5750004"/>
            <a:ext cx="8268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เมื่อการพิพากษาของพระเจ้าปรากฏชัด และความชั่วและการกดขี่ข่มเหงได้ถูกกำจัดไปแล้ว บรรดาประชาชาติที่ได้รับการไถ่จะสรรเสริญพระองค์สำหรับการพิพากษาอันชอบธรรมเหล่านั้น โดยจะขับขานบทเพลงของโมเสสและของพระเมษโปดก (วิวรณ์ 15:3)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ในการปลดปล่อยจิตวิญญาณของเราจากพันธนาการแห่งบาป พระเจ้าได้ทรงประทานการปลดปล่อยที่ยิ่งใหญ่กว่าการปลดปล่อยของชาวฮีบรูที่ทะเลแดง เฉกเช่นเดียวกับขบวนเดินทางของชาวฮีบรู เราควรสรรเสริญพระเจ้าด้วยหัวใจ จิตวิญญาณ และเสียงเพลงสำหรับ “พระราชกิจอันอัศจรรย์ของพระองค์ที่มีต่อบุตรมนุษย์” ผู้ที่ครุ่นคิดถึงพระเมตตาอันยิ่งใหญ่ของพระเจ้า และไม่ลืมพระคุณอันเล็กน้อยของพระองค์ จะสวมเข็มขัดแห่งความยินดีและขับขานบทเพลงในหัวใจแด่พระเจ้า พระพรประจำวันที่เราได้รับจากพระหัตถ์ของพระเจ้า และเหนือสิ่งอื่นใดคือการสิ้นพระชนม์ของพระเยซู เพื่อนำความสุขและสวรรค์มาสู่เรา ควรเป็นแก่นของความกตัญญูอยู่เสมอ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</a:rPr>
              <a:t>โม​เสส​กล่าว​กับ​ประ​ชา​กร​ว่า “อย่า​กลัว​เลย จง​ยืน​นิ่ง​อยู่ คอย​ดู​ความ​รอด​จาก​พระ​ยาห์​เวห์ ซึ่ง​ทรง​ทำ​เพื่อ​พวก​ท่าน​ใน​วัน​นี้ เพราะ​คน​อียิปต์​ที่​เห็น​ใน​วัน​นี้ พวก​ท่าน​จะ​ไม่​ได้​เห็น​อีก​ตลอด​ไป  พระ​ยาห์​เวห์​จะ​ทรง​รบ​แทน​ท่าน​ทั้ง​หลาย พวก​ท่าน​จง​สงบ​อยู่​เถิด”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14:13-14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913031"/>
                </a:solidFill>
              </a:rPr>
              <a:t>การอพยพออกจากอิยิปต์</a:t>
            </a:r>
            <a:r>
              <a:rPr lang="en" sz="2000" b="1" dirty="0">
                <a:solidFill>
                  <a:srgbClr val="91303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จงรีบออกไป</a:t>
            </a:r>
            <a:r>
              <a:rPr lang="en" sz="2000" b="1" dirty="0"/>
              <a:t>! (</a:t>
            </a:r>
            <a:r>
              <a:rPr lang="th-TH" sz="2000" b="1" dirty="0"/>
              <a:t>อพยพ</a:t>
            </a:r>
            <a:r>
              <a:rPr lang="en" sz="2000" b="1" dirty="0"/>
              <a:t> 12:31-36)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การถวายตัวของบุตรหัวปี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13:1-16)</a:t>
            </a:r>
          </a:p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6E3290"/>
                </a:solidFill>
              </a:rPr>
              <a:t>การเดินข้ามทะเลแดง</a:t>
            </a:r>
            <a:r>
              <a:rPr lang="en" sz="2000" b="1" dirty="0">
                <a:solidFill>
                  <a:srgbClr val="6E329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การเดินทางติดอยู่ในทะเลทราย</a:t>
            </a:r>
            <a:r>
              <a:rPr lang="en" sz="2000" b="1" dirty="0"/>
              <a:t> </a:t>
            </a:r>
            <a:r>
              <a:rPr lang="en-US" sz="2000" b="1" dirty="0"/>
              <a:t>(</a:t>
            </a:r>
            <a:r>
              <a:rPr lang="th-TH" sz="2000" b="1" dirty="0"/>
              <a:t>อพยพ </a:t>
            </a:r>
            <a:r>
              <a:rPr lang="en" sz="2000" b="1" dirty="0"/>
              <a:t>13:17-14:12)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เส้นทางในทะเล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14:13-31)</a:t>
            </a:r>
          </a:p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1C6881"/>
                </a:solidFill>
              </a:rPr>
              <a:t>การเฉลิมฉลอง</a:t>
            </a:r>
            <a:r>
              <a:rPr lang="en" sz="2000" b="1" dirty="0">
                <a:solidFill>
                  <a:srgbClr val="1C688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เพลงของโมเสส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พระเจ้าทรงเตือนไว้ตั้งแต่ต้นว่าการอพยพออกจากอียิปต์จะนำมาซึ่งความตาย หรืออย่างน้อยที่สุดก็ภัยคุกคามของความตาย ของบุตรหัวปีของฟาโรห์ (อพยพ 4:22-23)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725063"/>
            <a:ext cx="7277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หลังจากข้ามทะเลแดงและได้รับอิสรภาพจากการเป็นทาสในอียิปต์ในที่สุด ชาวอิสราเอลก็เปล่งเสียงสรรเสริญแด่พระผู้ปลดปล่อยของพวกเขา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313112"/>
            <a:ext cx="72770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เพื่อหลีกเลี่ยงความตายของบุตรหัวปีและเพื่อนำพวกเขาออกจากอียิปต์ พระเจ้าทรงขอให้พวกเขากระทำด้วยความเชื่อ นั่นคือพิธีปัสกา บัดนี้ ขณะที่พระองค์กำลังนำพวกเขาไปสู่ทางตัน ก็ถึงเวลาที่จะก้าวต่อไปด้วยความเชื่อ นั่นคือการก้าวเดินต่อไป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041210" y="869697"/>
            <a:ext cx="390049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th-TH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การเดินทางออกจากอิยิปต์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h-T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จงรีบออกไป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คน​อียิปต์​ก็​เร่ง​รัด​ให้​ชน​ชาติ​นั้น​ออก​จาก​แผ่น​ดิน​โดย​เร็ว เพราะ​พวก​เขา​พูด​ว่า “พวก​เราจะ​ตาย​กัน​หมด​แล้ว”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อพยพ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57287" y="1521527"/>
            <a:ext cx="9006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ทั่วทั้งอียิปต์เงียบงัน “เพราะไม่มีบ้านใดที่ไม่มีคนตาย” (อพยพ 12:30) การที่ฟาโรห์อนุญาตให้อิสราเอลออกไปนั้นสายเกินไปเสียแล้ว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60200" y="4437793"/>
            <a:ext cx="37026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เมื่ออิสราเอลเรียกร้องค่าตอบแทนสำหรับการรับใช้ชาติมาหลายปี ชาวอียิปต์ “ก็ให้ตามที่พวกเขาขอ” (อพยพ 12:36) ด้วยวิธีนี้ พระเจ้าทรงรับรองว่าบุตรหัวปีของพระองค์จะออกจากอียิปต์อย่างปลอดภัย—และมือของเขาเต็มไปด้วยทรัพย์สิ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57287" y="3186130"/>
            <a:ext cx="44055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ไม่ใช่การแสดงความเสียใจอย่างสุดซึ้งต่อการกระทำผิดของเขา แต่เป็นความปรารถนาให้หายนะนั้นยุติลง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59234" y="2596208"/>
            <a:ext cx="91429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ฟาโรห์ตรัสว่า “ขออวยพรแก่ข้าพเจ้าด้วยเถิด” (อพยพ 12:32) ว่า “ขออย่าให้เกิดขึ้นกับพวกเราอีกเลย!”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การถวายตัวของบุตรหัวปี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““จง​ถวาย​ลูก​หัว​ปี​ทั้ง​หมด​แก่​เรา คือ​ทุก​สิ่ง​ของ​ชน​ชาติ​อิส​รา​เอล​ที่​ออก​จาก​ครรภ์​ครั้ง​แรก ไม่​ว่า​จะ​เป็น​มนุษย์​หรือ​สัตว์ สิ่ง​นั้น​เป็น​ของ​เรา”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13:2 </a:t>
            </a:r>
            <a:endParaRPr lang="en" sz="2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บุตรหัวปีจะถวายตัวได้อย่างไร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202741"/>
            <a:ext cx="81214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 “พระเมษโปดกของพระเจ้า” (ยอห์น 1:29) สิ้นพระชนม์เพื่อว่าผู้ใดที่นำพระโลหิตของพระองค์มาประพรมไว้ที่หัวใจของพวกเขาจะไม่ตาย แต่มีชีวิตนิรันดร์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6" y="6099708"/>
            <a:ext cx="8121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พระเจ้าทรงทำส่วนของพระองค์แล้ว เป็นความรับผิดชอบของเราที่จะยอมให้ตนเองได้รับการปกคลุมไปด้วยพระโลหิตแห่งการไถ่ของพระองค์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897209"/>
            <a:ext cx="6918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พวกเขาได้รับการถวายตัวโดยความตาย บุตรหัวปีทุกคนต้องตาย แต่ได้มีการจัดเตรียมสิ่งที่เตรียมไว้เพื่อทดแทนบุตรหัวปีจริงๆ  คือให้มีอีกสิ่งอื่นตายแทนเขา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900845"/>
            <a:ext cx="6918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พวกเขาได้รับการถวายตัวโดยความตาย บุตรหัวปีทุกคนต้องตาย แต่ได้มีการจัดเตรียมสิ่งที่เตรียมไว้เพื่อทดแทนบุตรหัวปีจริงๆ  คือให้มีอีกสิ่งอื่นตายแทนเขา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-9980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h-TH" sz="96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การเดินฝ่าทะเลแดง</a:t>
            </a:r>
            <a:endParaRPr lang="en" sz="96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การเดินทางในทะเลทราย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ฟา​โรห์​จะ​กล่าว​ถึง​ชน​ชาติ​อิส​รา​เอล​ว่า ‘พวก​เขา​ระส่ำ​ระสาย​บน​บก ถิ่น​ทุร​กัน​ดาร​นั้น​ปิด​กั้น​พวก​เขา​ไว้​แล้ว’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</a:t>
            </a:r>
            <a:r>
              <a:rPr lang="th-TH" sz="2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14:3</a:t>
            </a:r>
            <a:endParaRPr lang="en" sz="22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ด้วยการอนุญาตของฟาโรห์ อิสราเอลจึงออกเดินทางไปและ “เตรียมพร้อมสำหรับการต่อสู้” (อพยพ 13:18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แต่พระเจ้าไม่ทรงประสงค์ให้พวกเขาเผชิญกับสงคราม พระองค์จึงทรงนำพวกเขาไปในทางที่ปลอดภัย (อพยพ 13:17)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81498" y="3951461"/>
            <a:ext cx="47457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ด้วยความเชื่อ พวกเขาจึงนำโลงศพของโยเซฟไปด้วย (อพยพ 13:19) ยิ่งไปกว่านั้น พระเจ้าทรงนำพวกเขาเดินทางไปอย่างอัศจรรย์ (อพยพ 13:21)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69608" y="5371380"/>
            <a:ext cx="46845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เมื่อเห็นกองทัพของฟาโรห์ ศรัทธาของพวกเขาก็พังทลายลงอย่างสิ้นเชิง (อพยพ 14:10-12) พวกเขาลืมปาฏิหาริย์ที่ประสบมาอย่างรวดเร็ว! สิ่งนี้จะเกิดขึ้นกับเราด้วยหรือไม่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164571" y="2427663"/>
            <a:ext cx="73622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ขณะเดียวกัน ฟาโรห์ทรงเปลี่ยนพระทัยและกลับใจ โดยติดตามอิสราเอลไป (อพยพ 14:5) บัดนี้อิสราเอลติดอยู่ในถิ่นทุรกันดาร ไม่มีทางหนีรอดไปได้ (อพยพ 14:2-3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จงจดจำความอัศจรรย์ที่พระองค์ได้กระทำ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พศด.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th-TH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เส้นทางในทะเล</a:t>
            </a:r>
            <a:endParaRPr lang="en" sz="4400" b="1" spc="300" dirty="0">
              <a:ln w="19050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541456"/>
            <a:ext cx="99699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</a:effectLst>
              </a:rPr>
              <a:t>โม​เสส​กล่าว​กับ​ประ​ชา​กร​ว่า “อย่า​กลัว​เลย จง​ยืน​นิ่ง​อยู่ คอย​ดู​ความ​รอด​จาก​พระ​ยาห์​เวห์ ซึ่ง​ทรง​ทำ​เพื่อ​พวก​ท่าน​ใน​วัน​นี้ เพราะ​คน​อียิปต์​ที่​เห็น​ใน​วัน​นี้ พวก​ท่าน​จะ​ไม่​ได้​เห็น​อีก​ตลอด​ไป พระ​ยาห์​เวห์​จะ​ทรง​รบ​แทน​ท่าน​ทั้ง​หลาย พวก​ท่าน​จง​สงบ​อยู่​เถิด”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</a:effectLst>
              </a:rPr>
              <a:t>อพย. 14:13-14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เมื่อเผชิญหน้ากับเวลาที่ประชาชนมีความเชื่อที่ถดถอยลง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โมเสสก็ได้หนุนใจพวกเขาให้มีความเชื่อในพระเจ้าเพิ่มขึ้น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</a:t>
            </a: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768622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1890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2025-07-14T06:55:27Z</dcterms:created>
  <dcterms:modified xsi:type="dcterms:W3CDTF">2025-07-22T16:33:22Z</dcterms:modified>
</cp:coreProperties>
</file>