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33"/>
    <a:srgbClr val="FBF4E0"/>
    <a:srgbClr val="96CE96"/>
    <a:srgbClr val="F79E9E"/>
    <a:srgbClr val="FFA3A3"/>
    <a:srgbClr val="EC4C25"/>
    <a:srgbClr val="6CB2C3"/>
    <a:srgbClr val="F49C64"/>
    <a:srgbClr val="8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พระเจ้าทรงบอกให้ชาวอิสราเอลต้องทำอะไร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th-TH" sz="1800" b="1" dirty="0"/>
            <a:t>จงฟังพระสุรเสียงของพระองค์  เพื่อที่พระองค์จะได้เป็นศัตรูต่อศัตรูของพวกเขา</a:t>
          </a:r>
          <a:r>
            <a:rPr lang="en" sz="1800" b="1" dirty="0"/>
            <a:t> </a:t>
          </a:r>
          <a:br>
            <a:rPr lang="es-ES" sz="1800" b="1" dirty="0"/>
          </a:br>
          <a:r>
            <a:rPr lang="en" sz="1800" b="1" dirty="0"/>
            <a:t>(23:21-22)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th-TH" sz="1800" b="1" dirty="0"/>
            <a:t>รับใช้พระเจ้า แล้วพระองค์จะขับไล่โรคภัยต่างๆ ออกไปจากพวกเขา</a:t>
          </a:r>
          <a:r>
            <a:rPr lang="en" sz="1800" b="1" dirty="0"/>
            <a:t>                  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th-TH" sz="1750" b="1" dirty="0"/>
            <a:t>ไม่ไปทำพันธสัญญากับพวกคานาอัน เพราะจะทำให้พวกเขาไปนมัสการพระเจ้าของชาวคานาอัน</a:t>
          </a:r>
          <a:r>
            <a:rPr lang="en" sz="1750" b="1" dirty="0"/>
            <a:t>              </a:t>
          </a:r>
          <a:r>
            <a:rPr lang="en" sz="1800" b="1" dirty="0"/>
            <a:t>(23:32-33)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พระเจ้าบอกกับชาวอิสราเอลว่า  พระองค์จะกระทำสิ่งใด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th-TH" sz="1800" b="1" dirty="0"/>
            <a:t>พระองค์จะประทานทูตของพระองค์เป็นผู้ปกป้องพวกเขา  และจะนำพวกเขาไปสู่การคุ้มครองป้องกัน </a:t>
          </a:r>
          <a:r>
            <a:rPr lang="en" sz="1800" b="1" dirty="0"/>
            <a:t>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th-TH" sz="1800" b="1" dirty="0"/>
            <a:t>ทูตสวรรค์จะนำหน้าพวกเขา และนำพวกเขาเข้าสู่คานาอัน</a:t>
          </a:r>
          <a:r>
            <a:rPr lang="en" sz="1800" b="1" dirty="0"/>
            <a:t>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th-TH" sz="1800" b="1" dirty="0"/>
            <a:t>พระองค์จะส่งความหวาดกลัวมายังชาวเมืองเหล่านั้น</a:t>
          </a:r>
          <a:r>
            <a:rPr lang="en" sz="1800" b="1" dirty="0"/>
            <a:t>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th-TH" sz="1800" b="1" dirty="0"/>
            <a:t>พระองค์จะส่งตัวต่อไปขับไล่พวกเขาออกไปจากแผ่นดิน</a:t>
          </a:r>
          <a:r>
            <a:rPr lang="en" sz="1800" b="1" dirty="0"/>
            <a:t> 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th-TH" sz="1800" b="1" dirty="0"/>
            <a:t>พระองค์จะทรงขับไล่พวกเขาออกไปทีละเล็ก ทีละน้อย</a:t>
          </a:r>
          <a:r>
            <a:rPr lang="en" sz="1800" b="1" dirty="0"/>
            <a:t> 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th-TH" sz="1800" b="1" dirty="0"/>
            <a:t>พระองค์จะทรงมอบพวกเขาไว้ภายใต้ชาวอิสราเอล ตั้งทะเลเมดิเตอร์เรเนียล จนถึงแม่น้ำยูเฟรตีส</a:t>
          </a:r>
          <a:r>
            <a:rPr lang="en" sz="1800" b="1" dirty="0"/>
            <a:t> (23:31)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พระเจ้าทรงบอกให้ชาวอิสราเอลต้องทำอะไร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จงฟังพระสุรเสียงของพระองค์  เพื่อที่พระองค์จะได้เป็นศัตรูต่อศัตรูของพวกเขา</a:t>
          </a:r>
          <a:r>
            <a:rPr lang="en" sz="1800" b="1" kern="1200" dirty="0"/>
            <a:t> </a:t>
          </a:r>
          <a:br>
            <a:rPr lang="es-ES" sz="1800" b="1" kern="1200" dirty="0"/>
          </a:br>
          <a:r>
            <a:rPr lang="en" sz="1800" b="1" kern="1200" dirty="0"/>
            <a:t>(23:21-22)</a:t>
          </a:r>
          <a:endParaRPr lang="es-ES" sz="18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รับใช้พระเจ้า แล้วพระองค์จะขับไล่โรคภัยต่างๆ ออกไปจากพวกเขา</a:t>
          </a:r>
          <a:r>
            <a:rPr lang="en" sz="1800" b="1" kern="1200" dirty="0"/>
            <a:t>                  (23:24-26)</a:t>
          </a:r>
          <a:endParaRPr lang="es-ES" sz="18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750" b="1" kern="1200" dirty="0"/>
            <a:t>ไม่ไปทำพันธสัญญากับพวกคานาอัน เพราะจะทำให้พวกเขาไปนมัสการพระเจ้าของชาวคานาอัน</a:t>
          </a:r>
          <a:r>
            <a:rPr lang="en" sz="1750" b="1" kern="1200" dirty="0"/>
            <a:t>              </a:t>
          </a:r>
          <a:r>
            <a:rPr lang="en" sz="1800" b="1" kern="1200" dirty="0"/>
            <a:t>(23:32-33)</a:t>
          </a:r>
          <a:endParaRPr lang="es-ES" sz="18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พระเจ้าบอกกับชาวอิสราเอลว่า  พระองค์จะกระทำสิ่งใด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พระองค์จะประทานทูตของพระองค์เป็นผู้ปกป้องพวกเขา  และจะนำพวกเขาไปสู่การคุ้มครองป้องกัน </a:t>
          </a:r>
          <a:r>
            <a:rPr lang="en" sz="1800" b="1" kern="1200" dirty="0"/>
            <a:t> 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ทูตสวรรค์จะนำหน้าพวกเขา และนำพวกเขาเข้าสู่คานาอัน</a:t>
          </a:r>
          <a:r>
            <a:rPr lang="en" sz="1800" b="1" kern="1200" dirty="0"/>
            <a:t> (23:23)</a:t>
          </a:r>
          <a:endParaRPr lang="es-ES" sz="18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พระองค์จะส่งความหวาดกลัวมายังชาวเมืองเหล่านั้น</a:t>
          </a:r>
          <a:r>
            <a:rPr lang="en" sz="1800" b="1" kern="1200" dirty="0"/>
            <a:t> (23:27)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พระองค์จะส่งตัวต่อไปขับไล่พวกเขาออกไปจากแผ่นดิน</a:t>
          </a:r>
          <a:r>
            <a:rPr lang="en" sz="1800" b="1" kern="1200" dirty="0"/>
            <a:t> (23:28)</a:t>
          </a:r>
          <a:endParaRPr lang="es-ES" sz="18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พระองค์จะทรงขับไล่พวกเขาออกไปทีละเล็ก ทีละน้อย</a:t>
          </a:r>
          <a:r>
            <a:rPr lang="en" sz="1800" b="1" kern="1200" dirty="0"/>
            <a:t> (23:29-30)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พระองค์จะทรงมอบพวกเขาไว้ภายใต้ชาวอิสราเอล ตั้งทะเลเมดิเตอร์เรเนียล จนถึงแม่น้ำยูเฟรตีส</a:t>
          </a:r>
          <a:r>
            <a:rPr lang="en" sz="1800" b="1" kern="1200" dirty="0"/>
            <a:t> (23:31)</a:t>
          </a:r>
          <a:endParaRPr lang="es-ES" sz="18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03530" y="874455"/>
            <a:ext cx="63919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การดำเนินชีวิตตามธรรมบัญญัติ</a:t>
            </a:r>
            <a:endParaRPr lang="en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70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9 for August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กฎเกณฑ์แห่งการแก้แค้น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ตา​แทน​ตา ฟัน​แทน​ฟัน มือ​แทน​มือ เท้า​แทน​เท้า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อพย. 21:24</a:t>
            </a:r>
            <a:endParaRPr lang="en" sz="1400" b="1" dirty="0"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เมื่อพระเยซูทรงเทศนาบนภูเขา พระองค์ทรงยกเลิกกฎแห่งการแก้แค้นหรือไม่ (มัทธิว 5:38-42) ...หรือพระองค์มิได้ทรงยกเลิก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5082719"/>
            <a:ext cx="8039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กฎนี้ถูกบัญญัติขึ้นโดยมีเจตนาเพื่อป้องกันการแก้แค้น ยุติการอาฆาตแค้น และการแก้แค้นโดยไม่ต้องสอบสวนก่อน ผู้พิพากษาต้องประเมินค่าเสียหาย จากนั้นจึงกำหนดและจ่ายค่าชดเชยที่เหมาะสม แนวปฏิบัตินี้เกิดขึ้นเพื่อป้องกันไม่ให้ผู้คนนำความยุติธรรมมาสู่การตัดสินด้วยตนเอง ความยุติธรรมจำเป็นต้องเกิดขึ้น แต่ต้องสอดคล้องกับบัญญัติของพระเจ้า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514097"/>
            <a:ext cx="7334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ฎแห่งการแก้แค้นไม่เคยมีเจตนาที่แท้จริงที่ว่าบุคคลจะต้องสูญเสียดวงตาหรือมือไปเพราะได้ทำร้ายผู้อื่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999940"/>
            <a:ext cx="71913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วลีที่ว่า “ท่านทั้งหลายได้ยินว่ามีคำกล่าวไว้ว่า... แต่เราบอกท่านทั้งหลายว่า” ไม่ได้ยกเลิกกฎใด ๆ (พระเยซูทรงใช้วลีเดียวกันนี้สำหรับ “อย่าฆ่าคน” หรือ “อย่าล่วงประเวณี” แต่พระองค์ไม่เคยทรงตั้งพระทัยที่จะยกเลิก) อันที่จริง พระเยซูทรงขยายความ ปรับปรุง และให้ความหมายที่แท้จริงของบัญญัตินั้นอยู่เสมอ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รางวัลและการลงโทษ</a:t>
            </a:r>
            <a:endParaRPr lang="en" sz="4400" b="1" dirty="0">
              <a:ln/>
              <a:solidFill>
                <a:srgbClr val="FFA3A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ถ้า​ผู้​ใด​ไม่​ได้​เจตนา​ฆ่า​เขา แต่​เขา​ตาย​เพราะ​พระ​เจ้า​ทรง​ปล่อย​ให้​ตาย​ด้วย​มือ​ของ​ผู้​นั้น เรา​จะ​กำ​หนด​ที่​แห่ง​หนึ่ง​แก่​เจ้า​ให้​เขา​หนี​ไป​ที่นั่น</a:t>
            </a:r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21:13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6800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ความปรารถนาที่จะแก้แค้นหยั่งรากลึกในตัวเรา และมันมักจะไม่สมส่วนกับความผิดที่เราได้รับเสมอโดยมักจะคิดว่า: “ถ้าเขาทำอย่างนี้กับเรา เราก็จะทำกับเขามากกว่านั้น”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74168"/>
            <a:ext cx="8315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แม้ว่าประมวลพันธสัญญาจะยอมรับการแก้แค้นส่วนบุคคล แต่การแก้แค้นส่วนบุคคลถูกควบคุมโดยการสร้างระบบยุติธรรมเพื่อป้องกันการละเมิด (อพยพ 21:12-13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22:8-9)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-2" y="3514953"/>
            <a:ext cx="68008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พระเจ้าไม่ได้บอกเราว่าผู้กระทำผิดจะไม่ถูกลงโทษ หรือการกระทำใดๆ จะได้รับการแก้แค้น แต่พระองค์บอกเราอย่างชัดเจนว่าพระองค์จะเป็นผู้แก้แค้น (โรม 12:19-21)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380477"/>
            <a:ext cx="68008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พระเยซูทรงเชื้อเชิญให้เราทำสิ่งที่ตรงกันข้ามกับสิ่งที่เราปรารถนา นั่นคือ การตอบแทนความชั่วด้วยความดี (มัทธิว 5:44) แล้วความยุติธรรมอยู่ที่ไหน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ใครจะชดใช้สิ่งที่ผู้กระทำผิดสมควรได้รับ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745749"/>
            <a:ext cx="83153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ไม่มีใครสามารถทำหน้าที่เป็นผู้พิพากษา คณะลูกขุน และผู้ประหารชีวิตได้ในเวลาเดียวกัน หากจำเป็นต้องมีการลงโทษ ก็ต้องกระทำผ่านกระบวนการยุติธรรมที่ยุติธรรม และพระคริสต์จะทรงเป็นผู้พิพากษาสูงสุดและเป็นที่สิ้นสุด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919255"/>
            <a:ext cx="76723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ในฐานะพระผู้สร้างสรรพสิ่ง พระเจ้าทรงเป็นผู้ปกครองเหนือสรรพสิ่งทั้งปวง  และพระองค์ทรงผูกพันที่จะบังคับใช้กฎของพระองค์ไปทั่วทั้งจักรวาล  การเรียกร้องสิ่งที่พระองค์ทรงสร้าง  ให้ปฏิบัติน้อยกว่าการเชื่อฟังกฎของพระองค์  ย่อมเท่ากับการทอดทิ้งพวกเขาให้พินาศ การไม่ลงโทษการฝ่าฝืนกฎของพระองค์ ย่อมเท่ากับการทำให้จักรวาลสับสน กฎศีลธรรมคือเครื่องป้องกันของพระเจ้าระหว่างมนุษย์กับความบาป ดังนั้น พระปัญญาอันไร้ขอบเขตจึงได้วางความแตกต่างระหว่างความถูกต้องและความผิด ระหว่างบาปกับความบริสุทธิ์ไว้เบื้องหน้ามนุษย์อย่างชัดเจน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323076" y="3978968"/>
            <a:ext cx="5487924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พระ​ยาห์​เวห์​ตรัส​กับ​โมเสส​ว่า “จง​บอก​ชน​ชาติ​อิส​รา​เอล​ดัง​นี้​ว่า ‘พวก​เจ้า​ได้​เห็น​แล้ว​ว่า เรา​พูด​กับ​พวก​เจ้า​จาก​ท้อง​ฟ้า  ห้าม​ทำ​รูป​พระ​ใดๆ ไว้​บูชา​เทียบ​เท่า​กับ​เรา ห้าม​ทำ​รูป​พระ​ด้วย​เงิน​หรือ​ทอง​คำ​สำหรับ​ตัว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20:22-23</a:t>
            </a:r>
            <a:endParaRPr kumimoji="0" lang="es-ES" sz="2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8A671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762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จะดำเนินชีวิตตามพระบัญญัติได้อย่างไร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วิธีจัดการกับความรุนแรง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21:1-32)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วิธีที่จะอยู่ร่วมกันในสังคม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21:33-23:19)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วิธีที่จะเอาชนะในชีวิต</a:t>
            </a:r>
            <a:r>
              <a:rPr lang="en" sz="2000" b="1" dirty="0"/>
              <a:t> (Exodus 23:20-33)</a:t>
            </a:r>
          </a:p>
          <a:p>
            <a:pPr>
              <a:spcBef>
                <a:spcPts val="1800"/>
              </a:spcBef>
            </a:pPr>
            <a:r>
              <a:rPr lang="th-TH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จะเข้าใจในบทบัญญัติได้อย่างไร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กฎเกณฑ์แห่งการแก้แค้น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th-TH" sz="2000" b="1" dirty="0"/>
              <a:t>การให้รางวัล และการลงโทษ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หลังจากประกาศพระบัญญัติสิบประการ ประชาชนได้ขอให้โมเสสเป็นคนกลางระหว่างพระเจ้ากับพวกเขา (อพยพ 20:19) นับแต่นั้นเป็นต้นมา พระเจ้าประทานบัญญัติต่างๆ แก่โมเสส และโมเสสได้ถ่ายทอดให้กับประชาชน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โดยสรุปแล้ว บัญญัติเหล่านี้คือการนำพระบัญญัติสิบประการไปประยุกต์ใช้ในชีวิตประจำวันนั่นเอง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บัญญัติเหล่านี้เรียกว่า “ประมวลแห่งพันธสัญญา” มีจุดประสงค์เพื่อควบคุมชีวิตของชาวอิสราเอล  ซึ่งดังนั้นจึงรวมถึงชีวิตของเราด้วย (โดยปรับให้เข้ากับสภาพความเป็นจริงในปัจจุบัน)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7200" b="1" spc="300" dirty="0">
                <a:ln/>
                <a:solidFill>
                  <a:schemeClr val="accent5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จะดำเนินชีวิตตามพระบัญญัติได้อย่างไร</a:t>
            </a:r>
            <a:endParaRPr lang="en" sz="7200" b="1" spc="300" dirty="0">
              <a:ln/>
              <a:solidFill>
                <a:schemeClr val="accent5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วิธีการจัดการกับความนุนแรง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ผู้​ใด​ทุบ​ตี​คน​หนึ่ง​ให้​ตาย ผู้​นั้น​จำ​ต้อง​รับ​โทษ​ถึง​ตาย​เหมือน​กัน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21:12 “</a:t>
            </a:r>
            <a:endParaRPr lang="en" sz="22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1" y="1154569"/>
            <a:ext cx="12191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ประมวลพันธสัญญาเริ่มต้นด้วยการควบคุมสามประเด็นสำคัญของสังคมของชาวฮีบรู:</a:t>
            </a:r>
            <a:r>
              <a: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2033432"/>
            <a:ext cx="6294404" cy="39395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000" b="1" dirty="0">
                <a:solidFill>
                  <a:srgbClr val="FF0000"/>
                </a:solidFill>
              </a:rPr>
              <a:t>การเป็นทาส</a:t>
            </a:r>
            <a:r>
              <a:rPr lang="en" sz="2000" b="1" dirty="0">
                <a:solidFill>
                  <a:srgbClr val="FF0000"/>
                </a:solidFill>
              </a:rPr>
              <a:t> (</a:t>
            </a:r>
            <a:r>
              <a:rPr lang="th-TH" sz="2000" b="1" dirty="0">
                <a:solidFill>
                  <a:srgbClr val="FF0000"/>
                </a:solidFill>
              </a:rPr>
              <a:t>อพย</a:t>
            </a:r>
            <a:r>
              <a:rPr lang="en" sz="2000" b="1" dirty="0">
                <a:solidFill>
                  <a:srgbClr val="FF0000"/>
                </a:solidFill>
              </a:rPr>
              <a:t>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sz="2000" b="1" dirty="0"/>
              <a:t>ทาสที่เป็นชายจะได้รับการปล่อยหหลังจากเวลาผ่านไป 7 ปี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sz="2000" b="1" dirty="0"/>
              <a:t>ทาสที่เป็นหญิง ถ้ายังไม่ได้แต่งงานก็จะได้รับอิสระเช่นกัน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th-TH" sz="2000" b="1" dirty="0"/>
              <a:t>และทาสที่เลือกจะยังคงเป็นทาสต่อไป ก็สามารถเลือกเช่นนั้นได้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th-TH" sz="2000" b="1" dirty="0">
                <a:solidFill>
                  <a:srgbClr val="004DE6"/>
                </a:solidFill>
              </a:rPr>
              <a:t>โทษสำหรับการประหารชีวิต</a:t>
            </a:r>
            <a:r>
              <a:rPr lang="en" sz="2000" b="1" dirty="0">
                <a:solidFill>
                  <a:srgbClr val="004DE6"/>
                </a:solidFill>
              </a:rPr>
              <a:t> (</a:t>
            </a:r>
            <a:r>
              <a:rPr lang="th-TH" sz="2000" b="1" dirty="0">
                <a:solidFill>
                  <a:srgbClr val="004DE6"/>
                </a:solidFill>
              </a:rPr>
              <a:t>อพย</a:t>
            </a:r>
            <a:r>
              <a:rPr lang="en" sz="2000" b="1" dirty="0">
                <a:solidFill>
                  <a:srgbClr val="004DE6"/>
                </a:solidFill>
              </a:rPr>
              <a:t>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th-TH" sz="2000" b="1" dirty="0"/>
              <a:t>สำหรับผู้ที่ฆ่าคนโดยเจตนา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th-TH" sz="2000" b="1" dirty="0"/>
              <a:t>สำหรับบุคคลที่ทำร้าย หรือสาปแช่งบิดา มารดา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th-TH" sz="2000" b="1" dirty="0"/>
              <a:t>สำหรับผู้ที่ลักพาตัว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th-TH" sz="2000" b="1" dirty="0">
                <a:solidFill>
                  <a:srgbClr val="DB6A12"/>
                </a:solidFill>
              </a:rPr>
              <a:t>โทษสำหรับการทำให้บาปเจ็บ</a:t>
            </a:r>
            <a:r>
              <a:rPr lang="en" sz="2000" b="1" dirty="0">
                <a:solidFill>
                  <a:srgbClr val="DB6A12"/>
                </a:solidFill>
              </a:rPr>
              <a:t> (</a:t>
            </a:r>
            <a:r>
              <a:rPr lang="th-TH" sz="2000" b="1" dirty="0">
                <a:solidFill>
                  <a:srgbClr val="DB6A12"/>
                </a:solidFill>
              </a:rPr>
              <a:t>อพย</a:t>
            </a:r>
            <a:r>
              <a:rPr lang="en" sz="2000" b="1" dirty="0">
                <a:solidFill>
                  <a:srgbClr val="DB6A12"/>
                </a:solidFill>
              </a:rPr>
              <a:t>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th-TH" sz="2000" b="1" dirty="0"/>
              <a:t>จะต้องชดใช้ด้วยเงินหรือทรัพย์สิน</a:t>
            </a:r>
            <a:endParaRPr lang="en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th-TH" sz="2000" b="1" dirty="0"/>
              <a:t>ทำให้เกิดการแท้งบุตร ผู้พิพากษา, ฝ่ายผู้หญิง,  และสามีของนางจะเป็นผู้กำหนดค่าปรับ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200" b="1" dirty="0"/>
              <a:t>กฎหมายทั้งหมดเหล่านี้มีไว้เพื่อควบคุมการละเมิด และความรุนแรงระหว่างผู้คนด้วยกัน</a:t>
            </a:r>
            <a:endParaRPr lang="en" sz="2200" b="1" dirty="0"/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th-TH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วิธีที่จะอยู่ร่วมกันในสังคมอย่างไร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803015"/>
            <a:ext cx="8391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rgbClr val="66FF33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“ถ้า​ผู้​ใด​ล่อ​ลวง​หญิง​พรหม​จารี​ที่​ยัง​ไม่​มี​คู่​หมั้น​และ​หลับ​นอน​กับ​หญิง​นั้น ผู้​นั้น​จะ​ต้อง​เสีย​เงิน​สิน​สอด และ​ต้อง​รับ​หญิง​นั้น​มา​เป็น​ภรรยา​ของ​ตน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th-TH" sz="2200" b="1" dirty="0">
                <a:solidFill>
                  <a:srgbClr val="66FF33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22:16</a:t>
            </a:r>
            <a:endParaRPr lang="en" sz="1400" b="1" dirty="0">
              <a:solidFill>
                <a:srgbClr val="B9F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พระเจ้าไม่ทรงพอพระทัยที่จะปล่อยให้เรามีเพียงกฎเกณฑ์ “พื้นฐาน” และให้เรานำไปปรับใช้ตามความคิดของเราเอง  แต่พระองค์ทรงยกตัวอย่างที่เป็นรูปธรรมเพื่อให้เราสามารถนำไปประยุกต์ใช้ได้อย่างถูกต้อง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เนื่องจากเป็นพันธสัญญาระหว่างพระเจ้ากับประชากรของพระองค์ กฎเกณฑ์เหล่านี้จึงรวมถึงวิธีที่เราควรปฏิบัติต่อพระองค์ นอกจากวันสะบาโตแล้ว ยังมีพันธะผูกพันที่จะต้องปฏิบัติตามเทศกาลต่างๆ ที่เตือนใจเราถึงการปลดปล่อยเราจากบาป การปกป้องคุ้มครองจากพระองค์  และรวมถึงอนาคตอันรุ่งโรจน์ที่รอเราอยู่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เราให้ความสำคัญเป็นพิเศษกับการปกป้องผู้ที่อ่อนแอและด้อยโอกาส และจะไม่มอบสิ่งที่ไม่เป็นธรรมแก่พวกเขา นั่นคือ ไม่บิดเบือนความยุติธรรมเพื่อให้เกิดความไม่เป็นธรรมหรือทำร้ายพวกเขา (อพยพ 22:21-23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23:2-3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70" y="2673617"/>
            <a:ext cx="91242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ตัวอย่างเหล่านี้รวมถึงการโจมตีของสัตว์ต่อสัตว์ (อพยพ 21:35-36)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การให้ยืมและการเช่า (อพยพ 22:14-15)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รวมถึงความสัมพันธ์ก่อนการสมรส (อพยพ 22:16) เป็นต้น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วิธีที่จะเอาชนะในชีวิตอย่างไร</a:t>
            </a:r>
            <a:endParaRPr lang="en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66677" y="715791"/>
            <a:ext cx="5829296" cy="7694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“นี่​แน่ะ เรา​ใช้​ทูต​ของ​เรา​นำ​หน้า​พวก​เจ้า เพื่อ​คุ้ม​ครอง​พวก​เจ้า​ตาม​ทาง และ​เพื่อ​นำ​พวก​เจ้า​ไป​ถึง​ที่​ที่​เรา​ได้​เตรียม​ไว้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23:20</a:t>
            </a:r>
            <a:endParaRPr lang="en" sz="1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เหตุใดพระเจ้าจึงไม่ประทานแผ่นดินของชาวคานาอันให้แก่อับราฮัม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“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เพราะความบาปชั่วของชาวอาโมไรต์ยังไม่ครบถ้วน” (ปฐมกาล 15:16)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1944351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หากพระเจ้าทรงนำพวกเขาออกจากอียิปต์โดยที่พวกเขาไม่ต้องต่อสู้เอง  ทรงแยกทะเลออกเป็นสองซีก ทรงเลี้ยงดูพวกเขาอย่างอัศจรรย์ และนำพวกเขาด้วยทูตสวรรค์ของพระองค์... แล้วพระองค์จะทรงประทานคานาอันให้กับพวกเขาโดยที่พวกเขาไม่ต้องต่อสู้เลยไม่ได้หรือ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120970" y="2490071"/>
            <a:ext cx="62102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หลังจากสี่ศตวรรษแห่งพระคุณ ชาวคานาอันก็ยังไม่เปลี่ยนแปลงวิถีทางของตน ถึงเวลาแล้วที่จะมอบแผ่นดินนี้ให้แก่อิสราเอล...อย่างสันติ! (อพยพ 13:17)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852420" y="1069365"/>
            <a:ext cx="80867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ตลอดหลายยุคหลายสมัย บัญญัติของพระเจ้าได้รับการรักษาไว้ให้เป็นมาตรฐานทางศีลธรรมขั้นสูงสุด  สิ่งประดิษฐ์ทางวิทยาศาสตร์หรือจินตนาการของจิตใจที่เปี่ยมด้วยเหตุและผล  ล้วนไม่สามารถพิสูจน์ได้ว่าหน้าที่สำคัญในการอยู่ร่วมในสังคมไม่ว่าในทางใดทางหนึ่งนั้น  จะไม่มีอยู่ในประมวลกฎหมายนี้  กฎเกณฑ์ของพระเจ้าคือความมั่นคงของชีวิต ทรัพย์สิน สันติสุข และความสุข กฎเกณฑ์เหล่านี้ประทานมาเพื่อรักษาความดีในปัจจุบันและชีวิตนิรันดร์ของเรา</a:t>
            </a:r>
            <a:r>
              <a:rPr lang="en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จะเข้าใจในบทบัญญัติของพระเจ้าได้อย่างไร?</a:t>
            </a:r>
            <a:endParaRPr lang="en" sz="54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1910</Words>
  <Application>Microsoft Office PowerPoint</Application>
  <PresentationFormat>Panorámica</PresentationFormat>
  <Paragraphs>69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 Display</vt:lpstr>
      <vt:lpstr>Aptos</vt:lpstr>
      <vt:lpstr>Wingdings</vt:lpstr>
      <vt:lpstr>Comic Sans MS</vt:lpstr>
      <vt:lpstr>Constantia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119</cp:revision>
  <dcterms:created xsi:type="dcterms:W3CDTF">2025-07-23T17:54:44Z</dcterms:created>
  <dcterms:modified xsi:type="dcterms:W3CDTF">2025-07-31T19:42:45Z</dcterms:modified>
</cp:coreProperties>
</file>