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th-TH" sz="2200" b="1" dirty="0">
              <a:solidFill>
                <a:schemeClr val="tx1"/>
              </a:solidFill>
              <a:effectLst>
                <a:outerShdw blurRad="38100" dist="38100" dir="2700000" algn="tl">
                  <a:srgbClr val="000000">
                    <a:alpha val="43137"/>
                  </a:srgbClr>
                </a:outerShdw>
              </a:effectLst>
            </a:rPr>
            <a:t>เบซาเลล ผู้กำกับโครงการทั้งหมด       </a:t>
          </a:r>
          <a:r>
            <a:rPr lang="en" sz="2200" b="1" spc="300" dirty="0">
              <a:solidFill>
                <a:schemeClr val="tx1"/>
              </a:solidFill>
              <a:effectLst>
                <a:outerShdw blurRad="38100" dist="38100" dir="2700000" algn="tl">
                  <a:srgbClr val="000000">
                    <a:alpha val="43137"/>
                  </a:srgbClr>
                </a:outerShdw>
              </a:effectLst>
            </a:rPr>
            <a:t>(</a:t>
          </a:r>
          <a:r>
            <a:rPr lang="th-TH" sz="2200" b="1" spc="300" dirty="0">
              <a:solidFill>
                <a:schemeClr val="tx1"/>
              </a:solidFill>
              <a:effectLst>
                <a:outerShdw blurRad="38100" dist="38100" dir="2700000" algn="tl">
                  <a:srgbClr val="000000">
                    <a:alpha val="43137"/>
                  </a:srgbClr>
                </a:outerShdw>
              </a:effectLst>
            </a:rPr>
            <a:t>อพย</a:t>
          </a:r>
          <a:r>
            <a:rPr lang="en" sz="2200" b="1" spc="300" dirty="0">
              <a:solidFill>
                <a:schemeClr val="tx1"/>
              </a:solidFill>
              <a:effectLst>
                <a:outerShdw blurRad="38100" dist="38100" dir="2700000" algn="tl">
                  <a:srgbClr val="000000">
                    <a:alpha val="43137"/>
                  </a:srgbClr>
                </a:outerShdw>
              </a:effectLst>
            </a:rPr>
            <a:t>. 31:2)</a:t>
          </a:r>
          <a:endParaRPr lang="es-ES" sz="2200" b="1" spc="300" dirty="0">
            <a:solidFill>
              <a:schemeClr val="tx1"/>
            </a:solidFill>
            <a:effectLst>
              <a:outerShdw blurRad="38100" dist="38100" dir="2700000" algn="tl">
                <a:srgbClr val="000000">
                  <a:alpha val="43137"/>
                </a:srgbClr>
              </a:outerShdw>
            </a:effectLst>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th-TH" sz="2200" b="1" dirty="0">
              <a:solidFill>
                <a:schemeClr val="tx1"/>
              </a:solidFill>
              <a:effectLst>
                <a:outerShdw blurRad="38100" dist="38100" dir="2700000" algn="tl">
                  <a:srgbClr val="000000">
                    <a:alpha val="43137"/>
                  </a:srgbClr>
                </a:outerShdw>
              </a:effectLst>
            </a:rPr>
            <a:t>อะโฮลีอาบ ผู้เป็นผู้ช่วยหลัก  </a:t>
          </a:r>
          <a:r>
            <a:rPr lang="en" sz="2000" b="1" spc="300" dirty="0">
              <a:solidFill>
                <a:schemeClr val="tx1"/>
              </a:solidFill>
            </a:rPr>
            <a:t>(</a:t>
          </a:r>
          <a:r>
            <a:rPr lang="th-TH" sz="2000" b="1" spc="300" dirty="0">
              <a:solidFill>
                <a:schemeClr val="tx1"/>
              </a:solidFill>
            </a:rPr>
            <a:t>อพย</a:t>
          </a:r>
          <a:r>
            <a:rPr lang="en" sz="2000" b="1" spc="300" dirty="0">
              <a:solidFill>
                <a:schemeClr val="tx1"/>
              </a:solidFill>
            </a:rPr>
            <a:t>.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th-TH" sz="2200" b="1" dirty="0">
              <a:solidFill>
                <a:schemeClr val="tx1"/>
              </a:solidFill>
              <a:effectLst>
                <a:outerShdw blurRad="38100" dist="38100" dir="2700000" algn="tl">
                  <a:srgbClr val="000000">
                    <a:alpha val="43137"/>
                  </a:srgbClr>
                </a:outerShdw>
              </a:effectLst>
            </a:rPr>
            <a:t>บุคคลอื่น ๆ ที่ช่วยในการทำงาน  </a:t>
          </a:r>
          <a:r>
            <a:rPr lang="en" sz="2000" b="1" spc="300" dirty="0">
              <a:solidFill>
                <a:schemeClr val="tx1"/>
              </a:solidFill>
            </a:rPr>
            <a:t>(</a:t>
          </a:r>
          <a:r>
            <a:rPr lang="th-TH" sz="2000" b="1" spc="300" dirty="0">
              <a:solidFill>
                <a:schemeClr val="tx1"/>
              </a:solidFill>
            </a:rPr>
            <a:t>อพย</a:t>
          </a:r>
          <a:r>
            <a:rPr lang="en" sz="2000" b="1" spc="300" dirty="0">
              <a:solidFill>
                <a:schemeClr val="tx1"/>
              </a:solidFill>
            </a:rPr>
            <a:t>. 31:6b)</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83820" rIns="156464" bIns="83820" numCol="1" spcCol="1270" anchor="ctr" anchorCtr="0">
          <a:noAutofit/>
        </a:bodyPr>
        <a:lstStyle/>
        <a:p>
          <a:pPr marL="0" lvl="0" indent="0" algn="ctr" defTabSz="977900">
            <a:lnSpc>
              <a:spcPct val="90000"/>
            </a:lnSpc>
            <a:spcBef>
              <a:spcPct val="0"/>
            </a:spcBef>
            <a:spcAft>
              <a:spcPct val="35000"/>
            </a:spcAft>
            <a:buNone/>
          </a:pPr>
          <a:r>
            <a:rPr lang="th-TH" sz="2200" b="1" kern="1200" dirty="0">
              <a:solidFill>
                <a:schemeClr val="tx1"/>
              </a:solidFill>
              <a:effectLst>
                <a:outerShdw blurRad="38100" dist="38100" dir="2700000" algn="tl">
                  <a:srgbClr val="000000">
                    <a:alpha val="43137"/>
                  </a:srgbClr>
                </a:outerShdw>
              </a:effectLst>
            </a:rPr>
            <a:t>เบซาเลล ผู้กำกับโครงการทั้งหมด       </a:t>
          </a:r>
          <a:r>
            <a:rPr lang="en" sz="2200" b="1" kern="1200" spc="300" dirty="0">
              <a:solidFill>
                <a:schemeClr val="tx1"/>
              </a:solidFill>
              <a:effectLst>
                <a:outerShdw blurRad="38100" dist="38100" dir="2700000" algn="tl">
                  <a:srgbClr val="000000">
                    <a:alpha val="43137"/>
                  </a:srgbClr>
                </a:outerShdw>
              </a:effectLst>
            </a:rPr>
            <a:t>(</a:t>
          </a:r>
          <a:r>
            <a:rPr lang="th-TH" sz="2200" b="1" kern="1200" spc="300" dirty="0">
              <a:solidFill>
                <a:schemeClr val="tx1"/>
              </a:solidFill>
              <a:effectLst>
                <a:outerShdw blurRad="38100" dist="38100" dir="2700000" algn="tl">
                  <a:srgbClr val="000000">
                    <a:alpha val="43137"/>
                  </a:srgbClr>
                </a:outerShdw>
              </a:effectLst>
            </a:rPr>
            <a:t>อพย</a:t>
          </a:r>
          <a:r>
            <a:rPr lang="en" sz="2200" b="1" kern="1200" spc="300" dirty="0">
              <a:solidFill>
                <a:schemeClr val="tx1"/>
              </a:solidFill>
              <a:effectLst>
                <a:outerShdw blurRad="38100" dist="38100" dir="2700000" algn="tl">
                  <a:srgbClr val="000000">
                    <a:alpha val="43137"/>
                  </a:srgbClr>
                </a:outerShdw>
              </a:effectLst>
            </a:rPr>
            <a:t>. 31:2)</a:t>
          </a:r>
          <a:endParaRPr lang="es-ES" sz="2200" b="1" kern="1200" spc="300" dirty="0">
            <a:solidFill>
              <a:schemeClr val="tx1"/>
            </a:solidFill>
            <a:effectLst>
              <a:outerShdw blurRad="38100" dist="38100" dir="2700000" algn="tl">
                <a:srgbClr val="000000">
                  <a:alpha val="43137"/>
                </a:srgbClr>
              </a:outerShdw>
            </a:effectLst>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83820" rIns="156464" bIns="83820" numCol="1" spcCol="1270" anchor="ctr" anchorCtr="0">
          <a:noAutofit/>
        </a:bodyPr>
        <a:lstStyle/>
        <a:p>
          <a:pPr marL="0" lvl="0" indent="0" algn="ctr" defTabSz="977900">
            <a:lnSpc>
              <a:spcPct val="90000"/>
            </a:lnSpc>
            <a:spcBef>
              <a:spcPct val="0"/>
            </a:spcBef>
            <a:spcAft>
              <a:spcPct val="35000"/>
            </a:spcAft>
            <a:buNone/>
          </a:pPr>
          <a:r>
            <a:rPr lang="th-TH" sz="2200" b="1" kern="1200" dirty="0">
              <a:solidFill>
                <a:schemeClr val="tx1"/>
              </a:solidFill>
              <a:effectLst>
                <a:outerShdw blurRad="38100" dist="38100" dir="2700000" algn="tl">
                  <a:srgbClr val="000000">
                    <a:alpha val="43137"/>
                  </a:srgbClr>
                </a:outerShdw>
              </a:effectLst>
            </a:rPr>
            <a:t>อะโฮลีอาบ ผู้เป็นผู้ช่วยหลัก  </a:t>
          </a:r>
          <a:r>
            <a:rPr lang="en" sz="2000" b="1" kern="1200" spc="300" dirty="0">
              <a:solidFill>
                <a:schemeClr val="tx1"/>
              </a:solidFill>
            </a:rPr>
            <a:t>(</a:t>
          </a:r>
          <a:r>
            <a:rPr lang="th-TH" sz="2000" b="1" kern="1200" spc="300" dirty="0">
              <a:solidFill>
                <a:schemeClr val="tx1"/>
              </a:solidFill>
            </a:rPr>
            <a:t>อพย</a:t>
          </a:r>
          <a:r>
            <a:rPr lang="en" sz="2000" b="1" kern="1200" spc="300" dirty="0">
              <a:solidFill>
                <a:schemeClr val="tx1"/>
              </a:solidFill>
            </a:rPr>
            <a:t>. 31:6a)</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83820" rIns="156464" bIns="83820" numCol="1" spcCol="1270" anchor="ctr" anchorCtr="0">
          <a:noAutofit/>
        </a:bodyPr>
        <a:lstStyle/>
        <a:p>
          <a:pPr marL="0" lvl="0" indent="0" algn="ctr" defTabSz="977900">
            <a:lnSpc>
              <a:spcPct val="90000"/>
            </a:lnSpc>
            <a:spcBef>
              <a:spcPct val="0"/>
            </a:spcBef>
            <a:spcAft>
              <a:spcPct val="35000"/>
            </a:spcAft>
            <a:buNone/>
          </a:pPr>
          <a:r>
            <a:rPr lang="th-TH" sz="2200" b="1" kern="1200" dirty="0">
              <a:solidFill>
                <a:schemeClr val="tx1"/>
              </a:solidFill>
              <a:effectLst>
                <a:outerShdw blurRad="38100" dist="38100" dir="2700000" algn="tl">
                  <a:srgbClr val="000000">
                    <a:alpha val="43137"/>
                  </a:srgbClr>
                </a:outerShdw>
              </a:effectLst>
            </a:rPr>
            <a:t>บุคคลอื่น ๆ ที่ช่วยในการทำงาน  </a:t>
          </a:r>
          <a:r>
            <a:rPr lang="en" sz="2000" b="1" kern="1200" spc="300" dirty="0">
              <a:solidFill>
                <a:schemeClr val="tx1"/>
              </a:solidFill>
            </a:rPr>
            <a:t>(</a:t>
          </a:r>
          <a:r>
            <a:rPr lang="th-TH" sz="2000" b="1" kern="1200" spc="300" dirty="0">
              <a:solidFill>
                <a:schemeClr val="tx1"/>
              </a:solidFill>
            </a:rPr>
            <a:t>อพย</a:t>
          </a:r>
          <a:r>
            <a:rPr lang="en" sz="2000" b="1" kern="1200" spc="300" dirty="0">
              <a:solidFill>
                <a:schemeClr val="tx1"/>
              </a:solidFill>
            </a:rPr>
            <a:t>. 31:6b)</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8/3/2025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308324"/>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th-TH" sz="7200" b="1" dirty="0">
                <a:ln w="9525">
                  <a:solidFill>
                    <a:srgbClr val="A37101"/>
                  </a:solidFill>
                  <a:prstDash val="solid"/>
                </a:ln>
                <a:solidFill>
                  <a:srgbClr val="F1A501"/>
                </a:solidFill>
                <a:effectLst>
                  <a:outerShdw blurRad="12700" dist="38100" dir="2700000" algn="tl" rotWithShape="0">
                    <a:srgbClr val="FFDF97"/>
                  </a:outerShdw>
                </a:effectLst>
              </a:rPr>
              <a:t>พันธสัญญา </a:t>
            </a:r>
          </a:p>
          <a:p>
            <a:pPr lvl="0" algn="ctr">
              <a:defRPr/>
            </a:pPr>
            <a:r>
              <a:rPr lang="th-TH" sz="7200" b="1" dirty="0">
                <a:ln w="9525">
                  <a:solidFill>
                    <a:srgbClr val="A37101"/>
                  </a:solidFill>
                  <a:prstDash val="solid"/>
                </a:ln>
                <a:solidFill>
                  <a:srgbClr val="F1A501"/>
                </a:solidFill>
                <a:effectLst>
                  <a:outerShdw blurRad="12700" dist="38100" dir="2700000" algn="tl" rotWithShape="0">
                    <a:srgbClr val="FFDF97"/>
                  </a:outerShdw>
                </a:effectLst>
              </a:rPr>
              <a:t>และแบบแปลน</a:t>
            </a:r>
            <a:endParaRPr kumimoji="0" lang="en" sz="7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Lesson 10 for September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TH"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การตระเตรียมสำหรับแบบจำลอง</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769441"/>
          </a:xfrm>
          <a:prstGeom prst="rect">
            <a:avLst/>
          </a:prstGeom>
          <a:noFill/>
        </p:spPr>
        <p:txBody>
          <a:bodyPr wrap="square">
            <a:spAutoFit/>
          </a:bodyPr>
          <a:lstStyle/>
          <a:p>
            <a:pPr algn="ctr"/>
            <a:r>
              <a:rPr kumimoji="0" lang="en" sz="1800" b="1" i="0" u="none" strike="noStrike" kern="1200" cap="none" spc="0" normalizeH="0" baseline="0" noProof="0" dirty="0">
                <a:ln>
                  <a:noFill/>
                </a:ln>
                <a:solidFill>
                  <a:srgbClr val="FFFF66"/>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a:t>
            </a:r>
            <a:r>
              <a:rPr lang="th-TH" sz="2200" b="1" dirty="0">
                <a:solidFill>
                  <a:schemeClr val="accent3">
                    <a:lumMod val="75000"/>
                  </a:schemeClr>
                </a:solidFill>
                <a:effectLst>
                  <a:glow rad="101600">
                    <a:srgbClr val="000000"/>
                  </a:glow>
                  <a:outerShdw blurRad="38100" dist="38100" dir="2700000" algn="tl">
                    <a:srgbClr val="000000">
                      <a:alpha val="43137"/>
                    </a:srgbClr>
                  </a:outerShdw>
                </a:effectLst>
              </a:rPr>
              <a:t>ดู​สิ เรา​ได้​เลือก​เบ​ซา​เลล​บุตร​อุรี​ผู้​เป็น​บุตร​เฮอร์​แห่ง​เผ่า​ยู​ดาห์  และ​เรา​ได้​ให้​เขา​เต็ม​เปี่ยม​ด้วย​พระ​วิญ​ญาณ​ของ​พระ​เจ้า คือ​ให้​เขา​มี​สติ​ปัญ​ญา ความ​เข้า​ใจ​และ​ความ​รู้​ใน​งาน​ช่าง​ทุก​อย่าง</a:t>
            </a:r>
            <a:r>
              <a:rPr kumimoji="0" lang="en" sz="1800" b="1" i="0" u="none" strike="noStrike" kern="1200" cap="none" spc="0" normalizeH="0" baseline="0" noProof="0" dirty="0">
                <a:ln>
                  <a:noFill/>
                </a:ln>
                <a:solidFill>
                  <a:srgbClr val="FFFF66"/>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th-TH" sz="1800" b="1" i="0" u="none" strike="noStrike" kern="1200" cap="none" spc="0" normalizeH="0" baseline="0" noProof="0" dirty="0">
                <a:ln>
                  <a:noFill/>
                </a:ln>
                <a:solidFill>
                  <a:srgbClr val="FFFF66"/>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 </a:t>
            </a:r>
            <a:r>
              <a:rPr lang="th-TH" sz="2200" b="1" dirty="0">
                <a:solidFill>
                  <a:schemeClr val="accent3">
                    <a:lumMod val="75000"/>
                  </a:schemeClr>
                </a:solidFill>
                <a:effectLst>
                  <a:glow rad="101600">
                    <a:srgbClr val="000000"/>
                  </a:glow>
                  <a:outerShdw blurRad="38100" dist="38100" dir="2700000" algn="tl">
                    <a:srgbClr val="000000">
                      <a:alpha val="43137"/>
                    </a:srgbClr>
                  </a:outerShdw>
                </a:effectLst>
              </a:rPr>
              <a:t>อพย. 31:2</a:t>
            </a:r>
            <a:r>
              <a:rPr kumimoji="0" lang="en" sz="1800" b="1" i="0" u="none" strike="noStrike" kern="1200" cap="none" spc="0" normalizeH="0" baseline="0" noProof="0" dirty="0">
                <a:ln>
                  <a:noFill/>
                </a:ln>
                <a:solidFill>
                  <a:srgbClr val="FFFF66"/>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              </a:t>
            </a:r>
            <a:endParaRPr kumimoji="0" lang="es-ES" sz="1800" b="1" i="0" u="none" strike="noStrike" kern="1200" cap="none" spc="0" normalizeH="0" baseline="0" noProof="0" dirty="0">
              <a:ln>
                <a:noFill/>
              </a:ln>
              <a:solidFill>
                <a:srgbClr val="FFFF66"/>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9" y="2854486"/>
            <a:ext cx="12052701" cy="1107996"/>
          </a:xfrm>
          <a:prstGeom prst="rect">
            <a:avLst/>
          </a:prstGeom>
          <a:noFill/>
        </p:spPr>
        <p:txBody>
          <a:bodyPr wrap="square" rtlCol="0">
            <a:spAutoFit/>
          </a:bodyPr>
          <a:lstStyle/>
          <a:p>
            <a:r>
              <a:rPr lang="th-TH" sz="2200" b="1" dirty="0">
                <a:effectLst>
                  <a:outerShdw blurRad="38100" dist="38100" dir="2700000" algn="tl">
                    <a:srgbClr val="000000">
                      <a:alpha val="43137"/>
                    </a:srgbClr>
                  </a:outerShdw>
                </a:effectLst>
              </a:rPr>
              <a:t>แม้ว่าพระเจ้าจะประทานคำสั่งอย่างละเอียดเกี่ยวกับการก่อสร้างแก่โมเสส แต่พระองค์ก็ไม่ได้ทรงบอกรายละเอียดทั้งหมดแก่โมเสส อ่างทองสัมฤทธิ์ รูปเคารพเครูบ มงกุฎของปุโรหิต ฯลฯ ควรมีลักษณะอย่างไร</a:t>
            </a:r>
            <a:r>
              <a:rPr lang="en-US" sz="2200" b="1" dirty="0">
                <a:effectLst>
                  <a:outerShdw blurRad="38100" dist="38100" dir="2700000" algn="tl">
                    <a:srgbClr val="000000">
                      <a:alpha val="43137"/>
                    </a:srgbClr>
                  </a:outerShdw>
                </a:effectLst>
              </a:rPr>
              <a:t>? </a:t>
            </a:r>
            <a:r>
              <a:rPr lang="th-TH" sz="2200" b="1" dirty="0">
                <a:effectLst>
                  <a:outerShdw blurRad="38100" dist="38100" dir="2700000" algn="tl">
                    <a:srgbClr val="000000">
                      <a:alpha val="43137"/>
                    </a:srgbClr>
                  </a:outerShdw>
                </a:effectLst>
              </a:rPr>
              <a:t>สิ่งนี้เปิดโอกาสให้พระวิญญาณบริสุทธิ์ทรงทำงานร่วมกับของประทานของช่างก่อสร้าง</a:t>
            </a:r>
            <a:endParaRPr lang="en-US" sz="2200" b="1" dirty="0">
              <a:effectLst>
                <a:outerShdw blurRad="38100" dist="38100" dir="2700000" algn="tl">
                  <a:srgbClr val="000000">
                    <a:alpha val="43137"/>
                  </a:srgbClr>
                </a:outerShdw>
              </a:effectLst>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86470256"/>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397196"/>
            <a:ext cx="9148394" cy="769441"/>
          </a:xfrm>
          <a:prstGeom prst="rect">
            <a:avLst/>
          </a:prstGeom>
          <a:noFill/>
        </p:spPr>
        <p:txBody>
          <a:bodyPr wrap="square" rtlCol="0">
            <a:spAutoFit/>
          </a:bodyPr>
          <a:lstStyle/>
          <a:p>
            <a:r>
              <a:rPr lang="th-TH" sz="2200" b="1" dirty="0">
                <a:effectLst>
                  <a:outerShdw blurRad="38100" dist="38100" dir="2700000" algn="tl">
                    <a:srgbClr val="000000">
                      <a:alpha val="43137"/>
                    </a:srgbClr>
                  </a:outerShdw>
                </a:effectLst>
              </a:rPr>
              <a:t>ท่ามกลางคำสั่งสำหรับการก่อสร้างสถานนมัสการ มีการกล่าวถึงวันสะบาโตเป็นพิเศษ (อพยพ 31:12-17) วันสะบาโตเกี่ยวข้องอย่างไรกับทั้งหมดนี้</a:t>
            </a:r>
            <a:r>
              <a:rPr lang="en-US" sz="2200" b="1" dirty="0">
                <a:effectLst>
                  <a:outerShdw blurRad="38100" dist="38100" dir="2700000" algn="tl">
                    <a:srgbClr val="000000">
                      <a:alpha val="43137"/>
                    </a:srgbClr>
                  </a:outerShdw>
                </a:effectLst>
              </a:rPr>
              <a:t>?</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300" y="3771543"/>
            <a:ext cx="12052700" cy="846386"/>
          </a:xfrm>
          <a:prstGeom prst="rect">
            <a:avLst/>
          </a:prstGeom>
          <a:noFill/>
        </p:spPr>
        <p:txBody>
          <a:bodyPr wrap="square">
            <a:spAutoFit/>
          </a:bodyPr>
          <a:lstStyle/>
          <a:p>
            <a:pPr>
              <a:spcBef>
                <a:spcPts val="600"/>
              </a:spcBef>
              <a:defRPr/>
            </a:pPr>
            <a:r>
              <a:rPr lang="th-TH" sz="2200" b="1" dirty="0">
                <a:effectLst>
                  <a:outerShdw blurRad="38100" dist="38100" dir="2700000" algn="tl">
                    <a:srgbClr val="000000">
                      <a:alpha val="43137"/>
                    </a:srgbClr>
                  </a:outerShdw>
                </a:effectLst>
              </a:rPr>
              <a:t>สำหรับรายละเอียดเหล่านี้ พระวิญญาณบริสุทธิ์ทรงประทานของประทานพิเศษ:</a:t>
            </a:r>
            <a:endParaRPr lang="en-US" sz="2200" b="1"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110004020202020204"/>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042804" cy="769441"/>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ความบริสุทธิ์คือกุญแจสำคัญ ในการที่จะเข้าเฝ้าพระเจ้าผู้บริสุทธิ์ เราต้องบริสุทธิ์เหมือนพระองค์ วันสะบาโตคือสัญลักษณ์ของความบริสุทธิ์นั้น (อพยพ 31:13</a:t>
            </a:r>
            <a:r>
              <a:rPr lang="en-US" sz="2200" b="1" dirty="0">
                <a:effectLst>
                  <a:outerShdw blurRad="38100" dist="38100" dir="2700000" algn="tl">
                    <a:srgbClr val="000000">
                      <a:alpha val="43137"/>
                    </a:srgbClr>
                  </a:outerShdw>
                </a:effectLst>
              </a:rPr>
              <a:t>; </a:t>
            </a:r>
            <a:r>
              <a:rPr lang="th-TH" sz="2200" b="1" dirty="0">
                <a:effectLst>
                  <a:outerShdw blurRad="38100" dist="38100" dir="2700000" algn="tl">
                    <a:srgbClr val="000000">
                      <a:alpha val="43137"/>
                    </a:srgbClr>
                  </a:outerShdw>
                </a:effectLst>
              </a:rPr>
              <a:t>เอเสเคียล 20:12</a:t>
            </a:r>
            <a:r>
              <a:rPr lang="en-US" sz="2200" b="1" dirty="0">
                <a:effectLst>
                  <a:outerShdw blurRad="38100" dist="38100" dir="2700000" algn="tl">
                    <a:srgbClr val="000000">
                      <a:alpha val="43137"/>
                    </a:srgbClr>
                  </a:outerShdw>
                </a:effectLst>
              </a:rPr>
              <a:t>, </a:t>
            </a:r>
            <a:r>
              <a:rPr lang="th-TH" sz="2200" b="1" dirty="0">
                <a:effectLst>
                  <a:outerShdw blurRad="38100" dist="38100" dir="2700000" algn="tl">
                    <a:srgbClr val="000000">
                      <a:alpha val="43137"/>
                    </a:srgbClr>
                  </a:outerShdw>
                </a:effectLst>
              </a:rPr>
              <a:t>20)</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488963" y="735499"/>
            <a:ext cx="7702787" cy="5016758"/>
          </a:xfrm>
          <a:prstGeom prst="rect">
            <a:avLst/>
          </a:prstGeom>
          <a:noFill/>
        </p:spPr>
        <p:txBody>
          <a:bodyPr wrap="square">
            <a:spAutoFit/>
          </a:bodyPr>
          <a:lstStyle/>
          <a:p>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th-TH" sz="3200" b="1" dirty="0">
                <a:effectLst>
                  <a:outerShdw blurRad="38100" dist="38100" dir="2700000" algn="tl">
                    <a:srgbClr val="000000">
                      <a:alpha val="43137"/>
                    </a:srgbClr>
                  </a:outerShdw>
                </a:effectLst>
              </a:rPr>
              <a:t>ในการสร้างสถานศักดิ์สิทธิ์เพื่อเป็นที่ประทับของพระเจ้า โมเสสได้รับบัญชาให้สร้างสรรพสิ่งตามแบบแผนของสิ่งต่างๆ ในสวรรค์ พระเจ้าทรงเรียกโมเสสให้ขึ้นไปบนภูเขา และทรงเปิดเผยแก่เขาถึงสิ่งต่างๆ ในสวรรค์ และตามแบบอย่างของสิ่งเหล่านั้น พลับพลาพร้อมด้วยทุกสิ่งที่เกี่ยวข้องจึงถูกสร้างขึ้น</a:t>
            </a:r>
            <a:endParaRPr lang="en-US" sz="3200" b="1" dirty="0">
              <a:effectLst>
                <a:outerShdw blurRad="38100" dist="38100" dir="2700000" algn="tl">
                  <a:srgbClr val="000000">
                    <a:alpha val="43137"/>
                  </a:srgbClr>
                </a:outerShdw>
              </a:effectLst>
            </a:endParaRPr>
          </a:p>
          <a:p>
            <a:r>
              <a:rPr lang="th-TH" sz="3200" b="1" dirty="0">
                <a:effectLst>
                  <a:outerShdw blurRad="38100" dist="38100" dir="2700000" algn="tl">
                    <a:srgbClr val="000000">
                      <a:alpha val="43137"/>
                    </a:srgbClr>
                  </a:outerShdw>
                </a:effectLst>
              </a:rPr>
              <a:t>ดังนั้น พระองค์จึงทรงเปิดเผยอุดมคติอันรุ่งโรจน์ของพระองค์แก่อิสราเอล ซึ่งพระองค์ทรงปรารถนาให้เป็นที่ประทับของพระองค์ […] แต่อุดมคตินี้ พวกเขาเองก็ไม่อาจบรรลุผลได้ การเปิดเผยที่ซีนายทำได้เพียงทำให้พวกเขาประทับใจ  และรู้สึกถึงความจำเป็นและความผิดบาปอันสิ้นหวังของพวกเขา</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383500"/>
            <a:ext cx="12191980" cy="954107"/>
          </a:xfrm>
          <a:prstGeom prst="rect">
            <a:avLst/>
          </a:prstGeom>
          <a:noFill/>
        </p:spPr>
        <p:txBody>
          <a:bodyPr wrap="square">
            <a:spAutoFit/>
            <a:scene3d>
              <a:camera prst="orthographicFront"/>
              <a:lightRig rig="threePt" dir="t"/>
            </a:scene3d>
            <a:sp3d extrusionH="57150">
              <a:bevelT w="38100" h="38100"/>
            </a:sp3d>
          </a:bodyPr>
          <a:lstStyle/>
          <a:p>
            <a:pPr algn="ct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lang="th-TH" sz="2400" b="1" dirty="0">
                <a:solidFill>
                  <a:srgbClr val="7030A0"/>
                </a:solidFill>
                <a:effectLst>
                  <a:outerShdw blurRad="38100" dist="38100" dir="2700000" algn="tl">
                    <a:srgbClr val="000000">
                      <a:alpha val="43137"/>
                    </a:srgbClr>
                  </a:outerShdw>
                </a:effectLst>
              </a:rPr>
              <a:t>โมเสส​จึง​นำ​พระ​วจนะ​ทั้ง​สิ้น​ของ​พระ​ยาห์​เวห์​และ​กฎ​หมาย​ทั้ง​สิ้น​มา​ชี้​แจง​ให้​ประชา​ชน​ทราบ </a:t>
            </a:r>
          </a:p>
          <a:p>
            <a:pPr algn="ctr"/>
            <a:r>
              <a:rPr lang="th-TH" sz="2400" b="1" dirty="0">
                <a:solidFill>
                  <a:srgbClr val="7030A0"/>
                </a:solidFill>
                <a:effectLst>
                  <a:outerShdw blurRad="38100" dist="38100" dir="2700000" algn="tl">
                    <a:srgbClr val="000000">
                      <a:alpha val="43137"/>
                    </a:srgbClr>
                  </a:outerShdw>
                </a:effectLst>
              </a:rPr>
              <a:t>ประชา​ชน​ทั้ง​หมด​ก็​ตอบ​เป็น​เสียง​เดียว​กัน​ว่า “พระ​วจนะ​ทั้ง​สิ้น​ซึ่ง​พระ​ยาห์​เวห์​ตรัส​ไว้​นั้น เรา​จะ​ทำ​ตาม”</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th-TH"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lang="th-TH" sz="2800" b="1" dirty="0">
                <a:solidFill>
                  <a:srgbClr val="7030A0"/>
                </a:solidFill>
                <a:effectLst>
                  <a:outerShdw blurRad="38100" dist="38100" dir="2700000" algn="tl">
                    <a:srgbClr val="000000">
                      <a:alpha val="43137"/>
                    </a:srgbClr>
                  </a:outerShdw>
                </a:effectLst>
              </a:rPr>
              <a:t>อพย. 24:3</a:t>
            </a:r>
            <a:endPar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th-TH"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พันธสัญญา</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โลหิตแห่งพันธสัญญา</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อพยพ</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การปฏิบัติตามพันธสัญญา</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อพยพ</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มื้ออาหารแห่งพันธสัญญา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อพยพ</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th-TH"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รูปแบบ</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วัตถุประสงค์ของรูปแบบ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อพยพ</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การตระเตรียมสำหรับแบบจำลอง</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th-TH" sz="2000" b="1" i="0" u="none" strike="noStrike" kern="1200" cap="none" spc="0" normalizeH="0" baseline="0" noProof="0" dirty="0">
                <a:ln>
                  <a:noFill/>
                </a:ln>
                <a:solidFill>
                  <a:prstClr val="black"/>
                </a:solidFill>
                <a:effectLst/>
                <a:uLnTx/>
                <a:uFillTx/>
                <a:latin typeface="Aptos" panose="02110004020202020204"/>
                <a:ea typeface="+mn-ea"/>
                <a:cs typeface="+mn-cs"/>
              </a:rPr>
              <a:t>อพยพ</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154018"/>
            <a:ext cx="6953250" cy="1107996"/>
          </a:xfrm>
          <a:prstGeom prst="rect">
            <a:avLst/>
          </a:prstGeom>
          <a:noFill/>
        </p:spPr>
        <p:txBody>
          <a:bodyPr wrap="square" rtlCol="0">
            <a:spAutoFit/>
          </a:bodyPr>
          <a:lstStyle/>
          <a:p>
            <a:r>
              <a:rPr lang="th-TH" sz="2200" b="1" dirty="0">
                <a:effectLst>
                  <a:outerShdw blurRad="38100" dist="38100" dir="2700000" algn="tl">
                    <a:srgbClr val="000000">
                      <a:alpha val="43137"/>
                    </a:srgbClr>
                  </a:outerShdw>
                </a:effectLst>
              </a:rPr>
              <a:t>หลังจากประกาศพระบัญญัติสิบประการอย่างทรงฤทธิ์อำนาจและประทานกฎเกณฑ์พื้นฐานแก่โมเสสแล้ว พระเจ้าทรงมีพระประสงค์ที่จะกระทำพันธสัญญากันชนชาติอิสราเอล</a:t>
            </a:r>
            <a:endParaRPr lang="en-US" sz="2200" b="1" dirty="0">
              <a:effectLst>
                <a:outerShdw blurRad="38100" dist="38100" dir="2700000" algn="tl">
                  <a:srgbClr val="000000">
                    <a:alpha val="43137"/>
                  </a:srgbClr>
                </a:outerShdw>
              </a:effectLst>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258832" y="2082045"/>
            <a:ext cx="6895853" cy="1446550"/>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หลังจากเขียนพันธสัญญาลงในม้วนหนังสือแล้ว ทั้งสองฝ่ายต้องให้สัตยาบัน ประชาชนให้สัตยาบันโดยกล่าวว่าพวกเขาจะรักษาพันธสัญญานั้นไว้  แล้วพระเจ้าทรงให้สัตยาบันอย่างไรบ้าง</a:t>
            </a:r>
            <a:r>
              <a:rPr lang="en-US" sz="2200" b="1" dirty="0">
                <a:effectLst>
                  <a:outerShdw blurRad="38100" dist="38100" dir="2700000" algn="tl">
                    <a:srgbClr val="000000">
                      <a:alpha val="43137"/>
                    </a:srgbClr>
                  </a:outerShdw>
                </a:effectLst>
              </a:rPr>
              <a:t>? </a:t>
            </a:r>
            <a:r>
              <a:rPr lang="th-TH" sz="2200" b="1" dirty="0">
                <a:effectLst>
                  <a:outerShdw blurRad="38100" dist="38100" dir="2700000" algn="tl">
                    <a:srgbClr val="000000">
                      <a:alpha val="43137"/>
                    </a:srgbClr>
                  </a:outerShdw>
                </a:effectLst>
              </a:rPr>
              <a:t>ด้วยเลือด ด้วยงานเลี้ยง และด้วยแบบอย่างเพื่อช่วยให้พวกเขาเข้าใจพันธสัญญา</a:t>
            </a:r>
            <a:endParaRPr lang="en-US" sz="2200" b="1"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9" y="1243347"/>
            <a:ext cx="6895853" cy="769441"/>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พันธสัญญานั้นเรียบง่าย: เราจะเป็นพระเจ้าของเจ้า เราจะปกป้องเจ้าและอวยพรเจ้า เจ้าจงเชื่อฟังกฎของเรา</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TH"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glow rad="101600">
                    <a:srgbClr val="000000"/>
                  </a:glow>
                  <a:reflection blurRad="6350" stA="53000" endA="300" endPos="35500" dir="5400000" sy="-90000" algn="bl" rotWithShape="0"/>
                </a:effectLst>
                <a:uLnTx/>
                <a:uFillTx/>
                <a:latin typeface="Aptos" panose="02110004020202020204"/>
                <a:ea typeface="+mn-ea"/>
                <a:cs typeface="+mn-cs"/>
              </a:rPr>
              <a:t>พันธสัญญา</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glow rad="101600">
                  <a:srgbClr val="000000"/>
                </a:glow>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TH"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โลหิตแห่งพันธสัญญา</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769441"/>
          </a:xfrm>
          <a:prstGeom prst="rect">
            <a:avLst/>
          </a:prstGeom>
          <a:noFill/>
        </p:spPr>
        <p:txBody>
          <a:bodyPr wrap="square">
            <a:spAutoFit/>
          </a:bodyPr>
          <a:lstStyle/>
          <a:p>
            <a:pPr algn="ctr"/>
            <a:r>
              <a:rPr lang="th-TH" sz="2200" b="1" dirty="0">
                <a:effectLst>
                  <a:outerShdw blurRad="38100" dist="38100" dir="2700000" algn="tl">
                    <a:srgbClr val="000000">
                      <a:alpha val="43137"/>
                    </a:srgbClr>
                  </a:outerShdw>
                </a:effectLst>
              </a:rPr>
              <a:t>“โมเสส​ก็​เอา​เลือด​ประ​พรม​ประชา​ชน​และ​กล่าว​ว่า “นี่​เป็น​โลหิต​แห่ง​พันธ​สัญญา ซึ่ง​พระ​ยาห์​เวห์​ทรง​ทำ​กับ​พวก​ท่าน​ตาม​พระ​วจนะ​ทั้ง​สิ้น​เหล่า​นี้”</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r>
              <a:rPr kumimoji="0" lang="th-TH"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lang="th-TH" sz="2200" b="1" dirty="0">
                <a:effectLst>
                  <a:outerShdw blurRad="38100" dist="38100" dir="2700000" algn="tl">
                    <a:srgbClr val="000000">
                      <a:alpha val="43137"/>
                    </a:srgbClr>
                  </a:outerShdw>
                </a:effectLst>
              </a:rPr>
              <a:t>อพย. 24:8</a:t>
            </a:r>
            <a:endParaRPr kumimoji="0" lang="en" sz="2200" b="1" i="0" u="none" strike="noStrike" kern="1200" cap="none" spc="0" normalizeH="0" baseline="0" noProof="0" dirty="0">
              <a:ln>
                <a:noFill/>
              </a:ln>
              <a:solidFill>
                <a:srgbClr val="2A4111"/>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th-TH"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พันธสัญญาเกิดขึ้นได้อย่างไร</a:t>
            </a:r>
            <a:r>
              <a:rPr kumimoji="0" lang="en"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พันธสัญญาเพื่ออ่านให้ฟัง</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ประชาชนตอบรับเป็นอย่างกระตือรือล้น</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พันธสัญญาถูกเขียนบันทึกไว้</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แท่นเผาบูชาถูกสร้างขึ้น</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 24:4)</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เสาหิน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12 </a:t>
            </a:r>
            <a:r>
              <a:rPr kumimoji="0" lang="th-TH"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ต้นถูกก่อตั้งขึ้น</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การเผาถวายบูชาเริ่มต้นขึ้น</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โลหิตครึ่งหนึ่งถูกประพรมที่แท่นเผาบูชา</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พันธสัญญาถูกอ่านให้ประชาชนฟังอีกครั้ง</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24:7)</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ประชาชนตอบสนองอย่างกระตือรือล้นอีกครั้ง</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24:7)</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โลหิตอีกครึ่งหนึ่งถูกประพรมให้กับประชาชน</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อหพย</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24:8)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โมเสสประกาศว่า</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นี่คือโลหิตแห่งคำสัญญา</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kumimoji="0" lang="th-TH"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อพย</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24:8; </a:t>
            </a:r>
            <a:r>
              <a:rPr kumimoji="0" lang="th-TH"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มธ</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th-TH"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การจัดงานเลี้ยงเพื่อเฉลิมฉลองพันธสัญญา</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a:t>
            </a:r>
            <a:r>
              <a:rPr lang="th-TH" sz="2000" b="1" dirty="0">
                <a:solidFill>
                  <a:srgbClr val="FFFFCC"/>
                </a:solidFill>
                <a:effectLst>
                  <a:outerShdw blurRad="38100" dist="38100" dir="2700000" algn="tl">
                    <a:srgbClr val="000000">
                      <a:alpha val="43137"/>
                    </a:srgbClr>
                  </a:outerShdw>
                </a:effectLst>
                <a:latin typeface="Aptos" panose="02110004020202020204"/>
              </a:rPr>
              <a:t>อพย</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69441"/>
          </a:xfrm>
          <a:prstGeom prst="rect">
            <a:avLst/>
          </a:prstGeom>
          <a:noFill/>
        </p:spPr>
        <p:txBody>
          <a:bodyPr wrap="square" rtlCol="0">
            <a:spAutoFit/>
          </a:bodyPr>
          <a:lstStyle/>
          <a:p>
            <a:r>
              <a:rPr lang="th-TH" sz="2200" b="1" dirty="0">
                <a:solidFill>
                  <a:schemeClr val="bg1"/>
                </a:solidFill>
                <a:effectLst>
                  <a:outerShdw blurRad="38100" dist="38100" dir="2700000" algn="tl">
                    <a:srgbClr val="000000">
                      <a:alpha val="43137"/>
                    </a:srgbClr>
                  </a:outerShdw>
                </a:effectLst>
              </a:rPr>
              <a:t>พระเจ้าทรงยอมรับอิสราเอลในฐานะชนชาติ (12 ตระกูล) พระองค์ทรงเห็นคุณค่าของคนหนุ่มสาวเป็นพิเศษ และพระองค์ทรงอุทิศพระองค์เองต่อแต่ละคนเป็นรายบุคคล (โดยทรงพรมพระโลหิตของพระองค์ลงบนพวกเขา)</a:t>
            </a:r>
            <a:endParaRPr lang="en-US" sz="2200" b="1" dirty="0">
              <a:solidFill>
                <a:schemeClr val="bg1"/>
              </a:solidFill>
              <a:effectLst>
                <a:outerShdw blurRad="38100" dist="38100" dir="2700000" algn="tl">
                  <a:srgbClr val="000000">
                    <a:alpha val="43137"/>
                  </a:srgbClr>
                </a:outerShdw>
              </a:effectLst>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427113"/>
            <a:ext cx="11849100" cy="430887"/>
          </a:xfrm>
          <a:prstGeom prst="rect">
            <a:avLst/>
          </a:prstGeom>
          <a:noFill/>
        </p:spPr>
        <p:txBody>
          <a:bodyPr wrap="square">
            <a:spAutoFit/>
          </a:bodyPr>
          <a:lstStyle/>
          <a:p>
            <a:r>
              <a:rPr lang="th-TH" sz="2200" b="1" dirty="0">
                <a:solidFill>
                  <a:schemeClr val="bg1"/>
                </a:solidFill>
                <a:effectLst>
                  <a:outerShdw blurRad="38100" dist="38100" dir="2700000" algn="tl">
                    <a:srgbClr val="000000">
                      <a:alpha val="43137"/>
                    </a:srgbClr>
                  </a:outerShdw>
                </a:effectLst>
              </a:rPr>
              <a:t>พระเจ้าทรงปรารถนาที่จะมีความสัมพันธ์กับเรา ทั้งในฐานะปัจเจกบุคคลและในฐานะชุมชนแห่งผู้เชื่อ</a:t>
            </a:r>
            <a:endParaRPr lang="en-US" sz="2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TH" sz="48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การปฏิบัติตามพันธสัญญา</a:t>
            </a:r>
            <a:endParaRPr kumimoji="0" lang="en" sz="48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769441"/>
          </a:xfrm>
          <a:prstGeom prst="rect">
            <a:avLst/>
          </a:prstGeom>
          <a:noFill/>
        </p:spPr>
        <p:txBody>
          <a:bodyPr wrap="square">
            <a:spAutoFit/>
            <a:scene3d>
              <a:camera prst="orthographicFront"/>
              <a:lightRig rig="threePt" dir="t"/>
            </a:scene3d>
            <a:sp3d extrusionH="57150">
              <a:bevelT w="38100" h="38100"/>
            </a:sp3d>
          </a:bodyPr>
          <a:lstStyle/>
          <a:p>
            <a:pPr algn="ct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th-TH" sz="2200" b="1" dirty="0">
                <a:solidFill>
                  <a:schemeClr val="accent4">
                    <a:lumMod val="50000"/>
                  </a:schemeClr>
                </a:solidFill>
                <a:effectLst>
                  <a:outerShdw blurRad="38100" dist="38100" dir="2700000" algn="tl">
                    <a:srgbClr val="000000">
                      <a:alpha val="43137"/>
                    </a:srgbClr>
                  </a:outerShdw>
                </a:effectLst>
              </a:rPr>
              <a:t>ท่าน​เอา​หนัง​สือ​พันธ​สัญญา​มา​อ่าน​ให้​ประชา​ชน​ฟัง พวก​เขา​กล่าว​ว่า “ทุก​คำ​ที่​พระ​ยาห์​เวห์​ตรัส​นั้น เรา​จะ​ทำ​ตาม และ​เรา​จะ​เชื่อ​ฟัง”</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kumimoji="0" lang="th-TH"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lang="th-TH" sz="2200" b="1" dirty="0">
                <a:solidFill>
                  <a:schemeClr val="accent4">
                    <a:lumMod val="50000"/>
                  </a:schemeClr>
                </a:solidFill>
                <a:effectLst>
                  <a:outerShdw blurRad="38100" dist="38100" dir="2700000" algn="tl">
                    <a:srgbClr val="000000">
                      <a:alpha val="43137"/>
                    </a:srgbClr>
                  </a:outerShdw>
                </a:effectLst>
              </a:rPr>
              <a:t>อพย. 24:7</a:t>
            </a:r>
            <a:endPar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69441"/>
          </a:xfrm>
          <a:prstGeom prst="rect">
            <a:avLst/>
          </a:prstGeom>
          <a:noFill/>
        </p:spPr>
        <p:txBody>
          <a:bodyPr wrap="square" rtlCol="0">
            <a:spAutoFit/>
          </a:bodyPr>
          <a:lstStyle/>
          <a:p>
            <a:r>
              <a:rPr lang="th-TH" sz="2200" b="1" dirty="0">
                <a:effectLst>
                  <a:outerShdw blurRad="38100" dist="38100" dir="2700000" algn="tl">
                    <a:srgbClr val="000000">
                      <a:alpha val="43137"/>
                    </a:srgbClr>
                  </a:outerShdw>
                </a:effectLst>
              </a:rPr>
              <a:t>ด้วยความจริงใจอย่างที่สุด ประชาชนได้ให้คำมั่นสัญญาว่าจะรักษาพันธสัญญา แต่คำสัญญานี้อยู่ได้ไม่นาน (อพยพ 32:8)</a:t>
            </a:r>
            <a:endParaRPr lang="en-US" sz="2200" b="1" dirty="0">
              <a:effectLst>
                <a:outerShdw blurRad="38100" dist="38100" dir="2700000" algn="tl">
                  <a:srgbClr val="000000">
                    <a:alpha val="43137"/>
                  </a:srgbClr>
                </a:outerShdw>
              </a:effectLst>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921667"/>
            <a:ext cx="2755210" cy="1785104"/>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โดยธรรมชาติแล้ว เราไม่เชื่อฟัง (โรม 7:18) และเราไม่สามารถทำอะไรเพื่อเปลี่ยนแปลงอุปนิสัยนี้ของเราได้ (โรม 7:24)</a:t>
            </a:r>
            <a:endParaRPr lang="en-US" sz="2200" b="1" dirty="0">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107996"/>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แต่ถ้าเรายอมอนุญาตให้พระองค์ทรงกระทำ  พระเจ้าก็สามารถเปลี่ยนนิสัยของเราได้ (เอเสเคียล 36:26-27) พระองค์ทรงชำระ ทรงรับ ทรงประทาน และทรงจัดเตรียม เพื่อให้เราสามารถเชื่อฟังพระองค์ได้ มีเพียงพระองค์เท่านั้นที่ทำให้เราเข้มแข็ง (2 โครินธ์ 12:10)</a:t>
            </a:r>
            <a:endParaRPr lang="en-US" sz="2200" b="1" dirty="0">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30887"/>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อะไรที่ขัดขวางเราจากการเชื่อฟังพระเจ้า แม้ว่าเราจะมีเจตนาดี</a:t>
            </a:r>
            <a:r>
              <a:rPr lang="en-US" sz="2200" b="1" dirty="0">
                <a:effectLst>
                  <a:outerShdw blurRad="38100" dist="38100" dir="2700000" algn="tl">
                    <a:srgbClr val="000000">
                      <a:alpha val="43137"/>
                    </a:srgbClr>
                  </a:outerShdw>
                </a:effectLst>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769441"/>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คนรุ่นต่อไปก็ให้คำมั่นสัญญาว่าจะรักษาพันธสัญญาเช่นเดียวกัน (ยชว. 24:18ข) แต่โยชูวาได้เตือนพวกเขาอย่างชัดเจนว่า “ท่านทั้งหลายจะปรนนิบัติพระยาห์เวห์ไม่ได้” (ยชว. 24:19)</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TH"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มื้ออาหารแห่งพันธสัญญา</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769441"/>
          </a:xfrm>
          <a:prstGeom prst="rect">
            <a:avLst/>
          </a:prstGeom>
          <a:noFill/>
        </p:spPr>
        <p:txBody>
          <a:bodyPr wrap="square">
            <a:spAutoFit/>
            <a:scene3d>
              <a:camera prst="orthographicFront"/>
              <a:lightRig rig="threePt" dir="t"/>
            </a:scene3d>
            <a:sp3d extrusionH="57150">
              <a:bevelT w="38100" h="38100"/>
            </a:sp3d>
          </a:bodyPr>
          <a:lstStyle/>
          <a:p>
            <a:pPr algn="ct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th-TH" sz="2200" b="1" dirty="0">
                <a:effectLst>
                  <a:outerShdw blurRad="38100" dist="38100" dir="2700000" algn="tl">
                    <a:srgbClr val="000000">
                      <a:alpha val="43137"/>
                    </a:srgbClr>
                  </a:outerShdw>
                </a:effectLst>
              </a:rPr>
              <a:t>แล้ว​โมเสส​กับ​อาโรน นาดับ​กับ​อาบี​ฮู และ​พวก​ผู้​ใหญ่​ของ​อิส​รา​เอล 70 คน​ก็​ขึ้น​ไป</a:t>
            </a:r>
            <a:r>
              <a:rPr kumimoji="0" lang="en" sz="2200" b="1" i="0" u="none" strike="noStrike" kern="1200" cap="none" spc="0" normalizeH="0" baseline="0" noProof="0" dirty="0">
                <a:ln>
                  <a:noFill/>
                </a:ln>
                <a:solidFill>
                  <a:srgbClr val="FF9900">
                    <a:lumMod val="50000"/>
                  </a:srgbClr>
                </a:solidFill>
                <a:effectLst>
                  <a:outerShdw blurRad="38100" dist="38100" dir="2700000" algn="tl">
                    <a:srgbClr val="000000">
                      <a:alpha val="43137"/>
                    </a:srgbClr>
                  </a:outerShdw>
                </a:effectLst>
                <a:uLnTx/>
                <a:uFillTx/>
                <a:latin typeface="Comic Sans MS" panose="030F0702030302020204" pitchFamily="66" charset="0"/>
              </a:rPr>
              <a:t>; […] </a:t>
            </a:r>
            <a:r>
              <a:rPr lang="th-TH" sz="2200" b="1" dirty="0">
                <a:effectLst>
                  <a:outerShdw blurRad="38100" dist="38100" dir="2700000" algn="tl">
                    <a:srgbClr val="000000">
                      <a:alpha val="43137"/>
                    </a:srgbClr>
                  </a:outerShdw>
                </a:effectLst>
              </a:rPr>
              <a:t>พวก​เขา​ได้​เห็น​พระ​เจ้า​และ​ได้​กิน​และ​ดื่ม</a:t>
            </a:r>
            <a:r>
              <a:rPr kumimoji="0" lang="en" sz="2200" b="1" i="0" u="none" strike="noStrike" kern="1200" cap="none" spc="0" normalizeH="0" baseline="0" noProof="0" dirty="0">
                <a:ln>
                  <a:noFill/>
                </a:ln>
                <a:solidFill>
                  <a:srgbClr val="FF9900">
                    <a:lumMod val="50000"/>
                  </a:srgbClr>
                </a:solidFill>
                <a:effectLst>
                  <a:outerShdw blurRad="38100" dist="38100" dir="2700000" algn="tl">
                    <a:srgbClr val="000000">
                      <a:alpha val="43137"/>
                    </a:srgbClr>
                  </a:outerShdw>
                </a:effectLst>
                <a:uLnTx/>
                <a:uFillTx/>
                <a:latin typeface="Comic Sans MS" panose="030F0702030302020204" pitchFamily="66" charset="0"/>
              </a:rPr>
              <a:t>” </a:t>
            </a:r>
            <a:r>
              <a:rPr kumimoji="0" lang="en" sz="1400" b="1" i="0" u="none" strike="noStrike" kern="1200" cap="none" spc="0" normalizeH="0" baseline="0" noProof="0" dirty="0">
                <a:ln>
                  <a:noFill/>
                </a:ln>
                <a:solidFill>
                  <a:srgbClr val="FF9900">
                    <a:lumMod val="50000"/>
                  </a:srgbClr>
                </a:solidFill>
                <a:effectLst>
                  <a:outerShdw blurRad="38100" dist="38100" dir="2700000" algn="tl">
                    <a:srgbClr val="000000">
                      <a:alpha val="43137"/>
                    </a:srgbClr>
                  </a:outerShdw>
                </a:effectLst>
                <a:uLnTx/>
                <a:uFillTx/>
                <a:latin typeface="Comic Sans MS" panose="030F0702030302020204" pitchFamily="66" charset="0"/>
              </a:rPr>
              <a:t>(</a:t>
            </a:r>
            <a:r>
              <a:rPr kumimoji="0" lang="th-TH" sz="2200" b="1" i="0" u="none" strike="noStrike" kern="1200" cap="none" spc="0" normalizeH="0" baseline="0" noProof="0" dirty="0">
                <a:ln>
                  <a:noFill/>
                </a:ln>
                <a:solidFill>
                  <a:srgbClr val="FF9900">
                    <a:lumMod val="50000"/>
                  </a:srgbClr>
                </a:solidFill>
                <a:effectLst>
                  <a:outerShdw blurRad="38100" dist="38100" dir="2700000" algn="tl">
                    <a:srgbClr val="000000">
                      <a:alpha val="43137"/>
                    </a:srgbClr>
                  </a:outerShdw>
                </a:effectLst>
                <a:uLnTx/>
                <a:uFillTx/>
                <a:latin typeface="Comic Sans MS" panose="030F0702030302020204" pitchFamily="66" charset="0"/>
              </a:rPr>
              <a:t>อพยพ</a:t>
            </a:r>
            <a:r>
              <a:rPr kumimoji="0" lang="en" sz="2200" b="1" i="0" u="none" strike="noStrike" kern="1200" cap="none" spc="0" normalizeH="0" baseline="0" noProof="0" dirty="0">
                <a:ln>
                  <a:noFill/>
                </a:ln>
                <a:solidFill>
                  <a:srgbClr val="FF9900">
                    <a:lumMod val="50000"/>
                  </a:srgbClr>
                </a:solidFill>
                <a:effectLst>
                  <a:outerShdw blurRad="38100" dist="38100" dir="2700000" algn="tl">
                    <a:srgbClr val="000000">
                      <a:alpha val="43137"/>
                    </a:srgbClr>
                  </a:outerShdw>
                </a:effectLst>
                <a:uLnTx/>
                <a:uFillTx/>
                <a:latin typeface="Comic Sans MS" panose="030F0702030302020204" pitchFamily="66" charset="0"/>
              </a:rPr>
              <a:t> </a:t>
            </a:r>
            <a:r>
              <a:rPr kumimoji="0" lang="en" sz="1600" b="1" i="0" u="none" strike="noStrike" kern="1200" cap="none" spc="0" normalizeH="0" baseline="0" noProof="0" dirty="0">
                <a:ln>
                  <a:noFill/>
                </a:ln>
                <a:solidFill>
                  <a:srgbClr val="FF9900">
                    <a:lumMod val="50000"/>
                  </a:srgbClr>
                </a:solidFill>
                <a:effectLst>
                  <a:outerShdw blurRad="38100" dist="38100" dir="2700000" algn="tl">
                    <a:srgbClr val="000000">
                      <a:alpha val="43137"/>
                    </a:srgbClr>
                  </a:outerShdw>
                </a:effectLst>
                <a:uLnTx/>
                <a:uFillTx/>
                <a:latin typeface="Comic Sans MS" panose="030F0702030302020204" pitchFamily="66" charset="0"/>
              </a:rPr>
              <a:t>24:9, 11</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69441"/>
          </a:xfrm>
          <a:prstGeom prst="rect">
            <a:avLst/>
          </a:prstGeom>
          <a:noFill/>
        </p:spPr>
        <p:txBody>
          <a:bodyPr wrap="square" rtlCol="0">
            <a:spAutoFit/>
          </a:bodyPr>
          <a:lstStyle/>
          <a:p>
            <a:r>
              <a:rPr lang="th-TH" sz="2200" b="1" dirty="0">
                <a:effectLst>
                  <a:outerShdw blurRad="38100" dist="38100" dir="2700000" algn="tl">
                    <a:srgbClr val="000000">
                      <a:alpha val="43137"/>
                    </a:srgbClr>
                  </a:outerShdw>
                </a:effectLst>
              </a:rPr>
              <a:t>ดังที่เราเห็นในตัวอย่างของยาโคบและลาบัน ในตะวันออกโบราณ การให้สัตยาบันของพันธสัญญานั้นรวมถึงมื้ออาหาร  ที่ทั้งสองฝ่ายได้ร่วมรับประทานด้วยกัน (ปฐมกาล 31:44-54)</a:t>
            </a:r>
            <a:endParaRPr lang="en-US" sz="2200" b="1" dirty="0">
              <a:effectLst>
                <a:outerShdw blurRad="38100" dist="38100" dir="2700000" algn="tl">
                  <a:srgbClr val="000000">
                    <a:alpha val="43137"/>
                  </a:srgbClr>
                </a:outerShdw>
              </a:effectLst>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910948" y="2918182"/>
            <a:ext cx="7281052" cy="769441"/>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เมื่อพระเยซูทรงสถาปนาพันธสัญญาใหม่ พระองค์ก็ทรงทำเช่นนั้นโดยการแบ่งปันมื้ออาหารกับอัครสาวก 12 คน (มัทธิว 26:26-28)</a:t>
            </a:r>
            <a:endParaRPr lang="en-US" sz="2200" b="1" dirty="0">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123658"/>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ทุกครั้งที่เราร่วมรับประทานอาหารมื้อสุดท้ายของพระเจ้า เราต่ออายุพันธสัญญาของเรากับพระเจ้า โดยการรับประทานขนมปังและเหล้าองุ่น เราเฉลิมฉลองการอภัยบาปและความรอดที่เรามีในพระเยซู (1 โครินธ์ 11:26)</a:t>
            </a:r>
            <a:endParaRPr lang="en-US" sz="2200" b="1" dirty="0">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769441"/>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ที่ซีนาย พระเจ้าทรงมอบ “มื้ออาหารแห่งพันธสัญญา” แก่ 74 คน ได้แก่ โมเสส อาโรน นาดับ อาบีฮู และผู้อาวุโส 70 คน ซึ่งเป็นตัวแทนของประชากรทั้งหมด (อพยพ 24:9-11)</a:t>
            </a:r>
            <a:endParaRPr lang="en-US" sz="2200" b="1" dirty="0">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69441"/>
          </a:xfrm>
          <a:prstGeom prst="rect">
            <a:avLst/>
          </a:prstGeom>
          <a:noFill/>
        </p:spPr>
        <p:txBody>
          <a:bodyPr wrap="square">
            <a:spAutoFit/>
          </a:bodyPr>
          <a:lstStyle/>
          <a:p>
            <a:r>
              <a:rPr lang="th-TH" sz="2200" b="1" dirty="0">
                <a:effectLst>
                  <a:outerShdw blurRad="38100" dist="38100" dir="2700000" algn="tl">
                    <a:srgbClr val="000000">
                      <a:alpha val="43137"/>
                    </a:srgbClr>
                  </a:outerShdw>
                </a:effectLst>
              </a:rPr>
              <a:t>แม้ว่าพวกเขาจะปฏิเสธความรอดอย่างถึงที่สุด แต่ไม่ว่าจะเป็นนาดับ อาบีฮู หรือยูดาส ก็ไม่ได้ถูกแยกออกจาก “อาหารแห่งพันธสัญญา” นี้</a:t>
            </a:r>
            <a:endParaRPr lang="en-US"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THE MODEL</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latin typeface="Aptos" panose="02110004020202020204"/>
              </a:rPr>
              <a:t>วัตถุประสงค์ของแบบแผน</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430887"/>
          </a:xfrm>
          <a:prstGeom prst="rect">
            <a:avLst/>
          </a:prstGeom>
          <a:noFill/>
        </p:spPr>
        <p:txBody>
          <a:bodyPr wrap="square">
            <a:spAutoFit/>
          </a:bodyPr>
          <a:lstStyle/>
          <a:p>
            <a:pPr algn="ctr"/>
            <a:r>
              <a:rPr kumimoji="0" lang="en" sz="1800" b="1" i="0" u="none" strike="noStrike" kern="1200" cap="none" spc="0" normalizeH="0" baseline="0" noProof="0" dirty="0">
                <a:ln>
                  <a:noFill/>
                </a:ln>
                <a:solidFill>
                  <a:srgbClr val="FF9900">
                    <a:lumMod val="40000"/>
                    <a:lumOff val="60000"/>
                  </a:srgbClr>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a:t>
            </a:r>
            <a:r>
              <a:rPr lang="th-TH" sz="2200" b="1" dirty="0">
                <a:solidFill>
                  <a:schemeClr val="accent3">
                    <a:lumMod val="75000"/>
                  </a:schemeClr>
                </a:solidFill>
                <a:effectLst>
                  <a:glow rad="101600">
                    <a:srgbClr val="000000"/>
                  </a:glow>
                  <a:outerShdw blurRad="38100" dist="38100" dir="2700000" algn="tl">
                    <a:srgbClr val="000000">
                      <a:alpha val="43137"/>
                    </a:srgbClr>
                  </a:outerShdw>
                </a:effectLst>
              </a:rPr>
              <a:t>แล้ว​ให้​พวก​เขา​สร้าง​สถาน​นมัส​การ​สำหรับ​เรา เพื่อ​เรา​จะ​อยู่​ท่าม​กลาง​พวก​เขา</a:t>
            </a:r>
            <a:r>
              <a:rPr kumimoji="0" lang="en" sz="1800" b="1" i="0" u="none" strike="noStrike" kern="1200" cap="none" spc="0" normalizeH="0" baseline="0" noProof="0" dirty="0">
                <a:ln>
                  <a:noFill/>
                </a:ln>
                <a:solidFill>
                  <a:srgbClr val="FF9900">
                    <a:lumMod val="40000"/>
                    <a:lumOff val="60000"/>
                  </a:srgbClr>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th-TH" sz="1800" b="1" i="0" u="none" strike="noStrike" kern="1200" cap="none" spc="0" normalizeH="0" baseline="0" noProof="0" dirty="0">
                <a:ln>
                  <a:noFill/>
                </a:ln>
                <a:solidFill>
                  <a:srgbClr val="FF9900">
                    <a:lumMod val="40000"/>
                    <a:lumOff val="60000"/>
                  </a:srgbClr>
                </a:solidFill>
                <a:effectLst>
                  <a:glow rad="101600">
                    <a:srgbClr val="000000"/>
                  </a:glow>
                  <a:outerShdw blurRad="38100" dist="38100" dir="2700000" algn="tl">
                    <a:srgbClr val="000000">
                      <a:alpha val="43137"/>
                    </a:srgbClr>
                  </a:outerShdw>
                </a:effectLst>
                <a:uLnTx/>
                <a:uFillTx/>
                <a:latin typeface="Comic Sans MS" panose="030F0702030302020204" pitchFamily="66" charset="0"/>
                <a:ea typeface="+mn-ea"/>
                <a:cs typeface="+mn-cs"/>
              </a:rPr>
              <a:t> </a:t>
            </a:r>
            <a:r>
              <a:rPr lang="th-TH" sz="2200" b="1" dirty="0">
                <a:solidFill>
                  <a:schemeClr val="accent3">
                    <a:lumMod val="75000"/>
                  </a:schemeClr>
                </a:solidFill>
                <a:effectLst>
                  <a:glow rad="101600">
                    <a:srgbClr val="000000"/>
                  </a:glow>
                  <a:outerShdw blurRad="38100" dist="38100" dir="2700000" algn="tl">
                    <a:srgbClr val="000000">
                      <a:alpha val="43137"/>
                    </a:srgbClr>
                  </a:outerShdw>
                </a:effectLst>
              </a:rPr>
              <a:t>อพย. 25:8</a:t>
            </a:r>
            <a:endParaRPr kumimoji="0" lang="en" sz="1400" b="1" i="0" u="none" strike="noStrike" kern="1200" cap="none" spc="0" normalizeH="0" baseline="0" noProof="0" dirty="0">
              <a:ln>
                <a:noFill/>
              </a:ln>
              <a:solidFill>
                <a:srgbClr val="FF9900">
                  <a:lumMod val="40000"/>
                  <a:lumOff val="60000"/>
                </a:srgbClr>
              </a:solidFill>
              <a:effectLst>
                <a:glow rad="101600">
                  <a:srgbClr val="000000"/>
                </a:glow>
                <a:outerShdw blurRad="38100" dist="38100" dir="2700000" algn="tl">
                  <a:srgbClr val="000000">
                    <a:alpha val="43137"/>
                  </a:srgbClr>
                </a:outerShdw>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69441"/>
          </a:xfrm>
          <a:prstGeom prst="rect">
            <a:avLst/>
          </a:prstGeom>
          <a:noFill/>
        </p:spPr>
        <p:txBody>
          <a:bodyPr wrap="square" rtlCol="0">
            <a:spAutoFit/>
          </a:bodyPr>
          <a:lstStyle/>
          <a:p>
            <a:r>
              <a:rPr lang="th-TH" sz="2200" b="1" dirty="0">
                <a:solidFill>
                  <a:schemeClr val="bg1"/>
                </a:solidFill>
                <a:effectLst>
                  <a:outerShdw blurRad="38100" dist="38100" dir="2700000" algn="tl">
                    <a:srgbClr val="000000">
                      <a:alpha val="43137"/>
                    </a:srgbClr>
                  </a:outerShdw>
                </a:effectLst>
              </a:rPr>
              <a:t>เพื่อเป็นหลักประกันว่าพระองค์จะทรงทำตามพันธสัญญาของพระองค์ พระเจ้าทรงตัดสินพระทัยที่จะเสด็จไปประทับอยู่ท่ามกลางประชากรของพระองค์</a:t>
            </a:r>
            <a:endParaRPr lang="en-US" sz="2200" b="1" dirty="0">
              <a:solidFill>
                <a:schemeClr val="bg1"/>
              </a:solidFill>
              <a:effectLst>
                <a:outerShdw blurRad="38100" dist="38100" dir="2700000" algn="tl">
                  <a:srgbClr val="000000">
                    <a:alpha val="43137"/>
                  </a:srgbClr>
                </a:outerShdw>
              </a:effectLst>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594908"/>
            <a:ext cx="6366164" cy="769441"/>
          </a:xfrm>
          <a:prstGeom prst="rect">
            <a:avLst/>
          </a:prstGeom>
          <a:noFill/>
        </p:spPr>
        <p:txBody>
          <a:bodyPr wrap="square">
            <a:spAutoFit/>
          </a:bodyPr>
          <a:lstStyle/>
          <a:p>
            <a:r>
              <a:rPr lang="th-TH" sz="2200" b="1" dirty="0">
                <a:solidFill>
                  <a:schemeClr val="bg1"/>
                </a:solidFill>
                <a:effectLst>
                  <a:outerShdw blurRad="38100" dist="38100" dir="2700000" algn="tl">
                    <a:srgbClr val="000000">
                      <a:alpha val="43137"/>
                    </a:srgbClr>
                  </a:outerShdw>
                </a:effectLst>
              </a:rPr>
              <a:t>โมเสสได้เห็นแบบอย่างและได้รับคำแนะนำอย่างเฉพาะเจาะจงในการก่อสร้าง ประชาชนได้รับการร้องขอให้บริจาควัสดุที่จำเป็น (อพยพ 25:2-7)</a:t>
            </a:r>
            <a:endParaRPr lang="en-US" sz="2200" b="1" dirty="0">
              <a:solidFill>
                <a:schemeClr val="bg1"/>
              </a:solidFill>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107996"/>
          </a:xfrm>
          <a:prstGeom prst="rect">
            <a:avLst/>
          </a:prstGeom>
          <a:noFill/>
        </p:spPr>
        <p:txBody>
          <a:bodyPr wrap="square">
            <a:spAutoFit/>
          </a:bodyPr>
          <a:lstStyle/>
          <a:p>
            <a:r>
              <a:rPr lang="th-TH" sz="2200" b="1" dirty="0">
                <a:solidFill>
                  <a:schemeClr val="bg1"/>
                </a:solidFill>
                <a:effectLst>
                  <a:outerShdw blurRad="38100" dist="38100" dir="2700000" algn="tl">
                    <a:srgbClr val="000000">
                      <a:alpha val="43137"/>
                    </a:srgbClr>
                  </a:outerShdw>
                </a:effectLst>
              </a:rPr>
              <a:t>เมื่อชาวอิสราเอลเข้าไปในสถานนมัสการ เขาได้เข้าสู่—เป็นเชิงสัญลักษณ์—ในที่ประทับของพระเจ้า... จนกระทั่งม่านกั้นห้องอภิสุทธิสถานขาดออกา เมื่อพระเยซูสิ้นพระชนม์</a:t>
            </a:r>
            <a:endParaRPr lang="en-US" sz="2200" b="1" dirty="0">
              <a:solidFill>
                <a:schemeClr val="bg1"/>
              </a:solidFill>
              <a:effectLst>
                <a:outerShdw blurRad="38100" dist="38100" dir="2700000" algn="tl">
                  <a:srgbClr val="000000">
                    <a:alpha val="43137"/>
                  </a:srgbClr>
                </a:outerShdw>
              </a:effectLst>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652880"/>
            <a:ext cx="8783194" cy="769441"/>
          </a:xfrm>
          <a:prstGeom prst="rect">
            <a:avLst/>
          </a:prstGeom>
          <a:noFill/>
        </p:spPr>
        <p:txBody>
          <a:bodyPr wrap="square">
            <a:spAutoFit/>
          </a:bodyPr>
          <a:lstStyle/>
          <a:p>
            <a:r>
              <a:rPr lang="th-TH" sz="2200" b="1" dirty="0">
                <a:solidFill>
                  <a:schemeClr val="bg1"/>
                </a:solidFill>
                <a:effectLst>
                  <a:outerShdw blurRad="38100" dist="38100" dir="2700000" algn="tl">
                    <a:srgbClr val="000000">
                      <a:alpha val="43137"/>
                    </a:srgbClr>
                  </a:outerShdw>
                </a:effectLst>
              </a:rPr>
              <a:t>ทั้งสถานนมัสการและพระวิหารที่ซาโลมอนสร้างขึ้น ล้วนเป็นแบบอย่างของสถานนมัสการที่สร้างขึ้นในสวรรค์ (ฮีบรู 8:1-2</a:t>
            </a:r>
            <a:r>
              <a:rPr lang="en-US" sz="2200" b="1" dirty="0">
                <a:solidFill>
                  <a:schemeClr val="bg1"/>
                </a:solidFill>
                <a:effectLst>
                  <a:outerShdw blurRad="38100" dist="38100" dir="2700000" algn="tl">
                    <a:srgbClr val="000000">
                      <a:alpha val="43137"/>
                    </a:srgbClr>
                  </a:outerShdw>
                </a:effectLst>
              </a:rPr>
              <a:t>; </a:t>
            </a:r>
            <a:r>
              <a:rPr lang="th-TH" sz="2200" b="1" dirty="0">
                <a:solidFill>
                  <a:schemeClr val="bg1"/>
                </a:solidFill>
                <a:effectLst>
                  <a:outerShdw blurRad="38100" dist="38100" dir="2700000" algn="tl">
                    <a:srgbClr val="000000">
                      <a:alpha val="43137"/>
                    </a:srgbClr>
                  </a:outerShdw>
                </a:effectLst>
              </a:rPr>
              <a:t>1พงศ์กษัตริย์ 8:27</a:t>
            </a:r>
            <a:r>
              <a:rPr lang="en-US" sz="2200" b="1" dirty="0">
                <a:solidFill>
                  <a:schemeClr val="bg1"/>
                </a:solidFill>
                <a:effectLst>
                  <a:outerShdw blurRad="38100" dist="38100" dir="2700000" algn="tl">
                    <a:srgbClr val="000000">
                      <a:alpha val="43137"/>
                    </a:srgbClr>
                  </a:outerShdw>
                </a:effectLst>
              </a:rPr>
              <a:t>, </a:t>
            </a:r>
            <a:r>
              <a:rPr lang="th-TH" sz="2200" b="1" dirty="0">
                <a:solidFill>
                  <a:schemeClr val="bg1"/>
                </a:solidFill>
                <a:effectLst>
                  <a:outerShdw blurRad="38100" dist="38100" dir="2700000" algn="tl">
                    <a:srgbClr val="000000">
                      <a:alpha val="43137"/>
                    </a:srgbClr>
                  </a:outerShdw>
                </a:effectLst>
              </a:rPr>
              <a:t>30)</a:t>
            </a:r>
            <a:endParaRPr lang="en-US" sz="2200" b="1" dirty="0">
              <a:solidFill>
                <a:schemeClr val="bg1"/>
              </a:solidFill>
              <a:effectLst>
                <a:outerShdw blurRad="38100" dist="38100" dir="2700000" algn="tl">
                  <a:srgbClr val="000000">
                    <a:alpha val="43137"/>
                  </a:srgbClr>
                </a:outerShdw>
              </a:effectLst>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176008" y="1883956"/>
            <a:ext cx="7402533" cy="1446550"/>
          </a:xfrm>
          <a:prstGeom prst="rect">
            <a:avLst/>
          </a:prstGeom>
          <a:noFill/>
        </p:spPr>
        <p:txBody>
          <a:bodyPr wrap="square">
            <a:spAutoFit/>
          </a:bodyPr>
          <a:lstStyle/>
          <a:p>
            <a:r>
              <a:rPr lang="th-TH" sz="2200" b="1" dirty="0">
                <a:solidFill>
                  <a:schemeClr val="bg1"/>
                </a:solidFill>
                <a:effectLst>
                  <a:outerShdw blurRad="38100" dist="38100" dir="2700000" algn="tl">
                    <a:srgbClr val="000000">
                      <a:alpha val="43137"/>
                    </a:srgbClr>
                  </a:outerShdw>
                </a:effectLst>
              </a:rPr>
              <a:t>แต่การประทับอยู่ของพระเจ้าหมายถึงความตายที่จะเกิดขึ้นโดยทันทีสำหรับมนุษย์ทุกๆ คน (อพยพ 33:20) ดังนั้น พระองค์จึงทรงบัญชาให้พวกเขาสร้างสถานนมัสการขึ้น เพื่อที่พระองค์จะสามารถสำแดงการประทับของพระองค์ได้ การประทับอยู่นี้ปรากฏเป็นสัญลักษณ์ เนื่องจากพระเจ้าไม่ได้ประทับอยู่ในพระวิหารใดๆ บนโลกนี้ (กิจการ 17:24)</a:t>
            </a:r>
            <a:endParaRPr lang="en-US" sz="2200" b="1" dirty="0">
              <a:solidFill>
                <a:schemeClr val="bg1"/>
              </a:solidFill>
              <a:effectLst>
                <a:outerShdw blurRad="38100" dist="38100" dir="2700000" algn="tl">
                  <a:srgbClr val="000000">
                    <a:alpha val="43137"/>
                  </a:srgbClr>
                </a:outerShdw>
              </a:effectLst>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2018</Words>
  <Application>Microsoft Office PowerPoint</Application>
  <PresentationFormat>Panorámica</PresentationFormat>
  <Paragraphs>76</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44</cp:revision>
  <dcterms:created xsi:type="dcterms:W3CDTF">2025-07-31T02:29:16Z</dcterms:created>
  <dcterms:modified xsi:type="dcterms:W3CDTF">2025-08-03T18:55:27Z</dcterms:modified>
</cp:coreProperties>
</file>