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CF4B"/>
    <a:srgbClr val="036C94"/>
    <a:srgbClr val="B2BF5E"/>
    <a:srgbClr val="F7DC83"/>
    <a:srgbClr val="F389CD"/>
    <a:srgbClr val="9BFF9B"/>
    <a:srgbClr val="2E1500"/>
    <a:srgbClr val="752C24"/>
    <a:srgbClr val="E9B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th-TH" sz="1800" b="1" dirty="0"/>
            <a:t>เรื่องราวนี้พระเจ้าทรงเป็นผู้เขียนขึ้น</a:t>
          </a:r>
          <a:r>
            <a:rPr lang="en" sz="1800" b="1" dirty="0"/>
            <a:t> (</a:t>
          </a:r>
          <a:r>
            <a:rPr lang="th-TH" sz="1800" b="1" dirty="0"/>
            <a:t>โยชูวา</a:t>
          </a:r>
          <a:r>
            <a:rPr lang="en" sz="1800" b="1" dirty="0"/>
            <a:t> 24:1-13)</a:t>
          </a:r>
          <a:endParaRPr lang="es-ES" sz="18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th-TH" sz="1800" b="1" dirty="0"/>
            <a:t>การเรียกร้องความซื่อสัตย์</a:t>
          </a:r>
          <a:r>
            <a:rPr lang="en" sz="1800" b="1" dirty="0"/>
            <a:t> (</a:t>
          </a:r>
          <a:r>
            <a:rPr lang="th-TH" sz="1800" b="1" dirty="0"/>
            <a:t>โยชูวา</a:t>
          </a:r>
          <a:r>
            <a:rPr lang="en" sz="1800" b="1" dirty="0"/>
            <a:t> 24:14-15)</a:t>
          </a:r>
          <a:endParaRPr lang="es-ES" sz="1800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th-TH" sz="1800" b="1" dirty="0"/>
            <a:t>การเลือกของประชาชน</a:t>
          </a:r>
          <a:r>
            <a:rPr lang="en" sz="1800" b="1" dirty="0"/>
            <a:t> (</a:t>
          </a:r>
          <a:r>
            <a:rPr lang="th-TH" sz="1800" b="1" dirty="0"/>
            <a:t>โยชูวา</a:t>
          </a:r>
          <a:r>
            <a:rPr lang="en" sz="1800" b="1" dirty="0"/>
            <a:t> 24:16-21)</a:t>
          </a:r>
          <a:endParaRPr lang="es-ES" sz="18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th-TH" sz="1800" b="1" dirty="0"/>
            <a:t>การรื้อฟื้นพันธสัญญา</a:t>
          </a:r>
          <a:r>
            <a:rPr lang="en" sz="1800" b="1" dirty="0"/>
            <a:t> (</a:t>
          </a:r>
          <a:r>
            <a:rPr lang="th-TH" sz="1800" b="1" dirty="0"/>
            <a:t>โยชูวา</a:t>
          </a:r>
          <a:r>
            <a:rPr lang="en" sz="1800" b="1" dirty="0"/>
            <a:t> 24:22-28)</a:t>
          </a:r>
          <a:endParaRPr lang="es-ES" sz="18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th-TH" sz="1800" b="1" dirty="0"/>
            <a:t>เรื่องราวที่ดำเนินต่อไป</a:t>
          </a:r>
          <a:r>
            <a:rPr lang="en" sz="1800" b="1" dirty="0"/>
            <a:t> (</a:t>
          </a:r>
          <a:r>
            <a:rPr lang="th-TH" sz="1800" b="1" dirty="0"/>
            <a:t>โยชูวา </a:t>
          </a:r>
          <a:r>
            <a:rPr lang="en" sz="1800" b="1" dirty="0"/>
            <a:t> 24:29-33)</a:t>
          </a:r>
          <a:endParaRPr lang="es-ES" sz="18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เป็นสถานที่แรกในคานาอันที่อับราฮัมตั้งค่าย (ปฐมกาล 12:6)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200" b="1" dirty="0">
              <a:effectLst/>
            </a:rPr>
            <a:t>2. </a:t>
          </a:r>
          <a:r>
            <a:rPr lang="th-TH" sz="2200" b="1" dirty="0">
              <a:effectLst/>
            </a:rPr>
            <a:t>เป็นสถานที่แรกในคานาอันที่ยาโคบตั้งค่าย (ปฐมกาล 33:18)</a:t>
          </a:r>
          <a:endParaRPr lang="en" sz="2200" b="1" dirty="0">
            <a:effectLst/>
          </a:endParaRP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200" b="1" dirty="0">
              <a:effectLst/>
            </a:rPr>
            <a:t>3. </a:t>
          </a:r>
          <a:r>
            <a:rPr lang="th-TH" sz="2200" b="1" dirty="0">
              <a:effectLst/>
            </a:rPr>
            <a:t>เป็นสมบัติเพียงชิ้นเดียวที่ยาโคบได้มา (ปฐมกาล 33:19)</a:t>
          </a:r>
          <a:endParaRPr lang="en" sz="2200" b="1" dirty="0">
            <a:effectLst/>
          </a:endParaRP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ยาโคบฝังพระต่างด้าวที่ครอบครัวของเขายังคงครอบครองอยู่ ณ ที่นั้น (ปฐมกาล 35:4)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ยำเกรงพระเจ้า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การแสดงความเคารพอย่างสุดซึ้งต่อพระองค์ผู้ทรงยิ่งใหญ่กว่าข้าพเจ้าอย่างหาที่สุดมิได้ และการยอมรับพระองค์เป็นกษัตริย์และพระเจ้าของข้าพเจ้า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รับใช้พระเจ้าอย่างสัตย์ซื่อ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การรับใช้ที่ปราศจากตำหนิ (นี่คือคำจำกัดความของสัตว์ที่เหมาะสำหรับการถวายบูชาก็ต่อเมื่อมัน “ปราศจากตำหนิ” [สมบูรณ์])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รับใช้พระเจ้าในความสัตย์จริง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การซื่อสัตย์ ไว้วางใจได้ จงรักภักดี ไม่แบ่งแยก และมั่นคง เพื่อสะท้อนถึงความกตัญญูต่อพระเจ้าในชีวิตสำหรับสิ่งที่พระองค์ทรงกระทำในตัวข้าพเจ้า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 custLinFactNeighborY="-3068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 custLinFactNeighborY="-6426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เรื่องราวนี้พระเจ้าทรงเป็นผู้เขียนขึ้น</a:t>
          </a:r>
          <a:r>
            <a:rPr lang="en" sz="1800" b="1" kern="1200" dirty="0"/>
            <a:t> (</a:t>
          </a:r>
          <a:r>
            <a:rPr lang="th-TH" sz="1800" b="1" kern="1200" dirty="0"/>
            <a:t>โยชูวา</a:t>
          </a:r>
          <a:r>
            <a:rPr lang="en" sz="1800" b="1" kern="1200" dirty="0"/>
            <a:t> 24:1-13)</a:t>
          </a:r>
          <a:endParaRPr lang="es-ES" sz="1800" kern="1200" dirty="0"/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การเรียกร้องความซื่อสัตย์</a:t>
          </a:r>
          <a:r>
            <a:rPr lang="en" sz="1800" b="1" kern="1200" dirty="0"/>
            <a:t> (</a:t>
          </a:r>
          <a:r>
            <a:rPr lang="th-TH" sz="1800" b="1" kern="1200" dirty="0"/>
            <a:t>โยชูวา</a:t>
          </a:r>
          <a:r>
            <a:rPr lang="en" sz="1800" b="1" kern="1200" dirty="0"/>
            <a:t> 24:14-15)</a:t>
          </a:r>
          <a:endParaRPr lang="es-ES" sz="1800" kern="1200" dirty="0"/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การเลือกของประชาชน</a:t>
          </a:r>
          <a:r>
            <a:rPr lang="en" sz="1800" b="1" kern="1200" dirty="0"/>
            <a:t> (</a:t>
          </a:r>
          <a:r>
            <a:rPr lang="th-TH" sz="1800" b="1" kern="1200" dirty="0"/>
            <a:t>โยชูวา</a:t>
          </a:r>
          <a:r>
            <a:rPr lang="en" sz="1800" b="1" kern="1200" dirty="0"/>
            <a:t> 24:16-21)</a:t>
          </a:r>
          <a:endParaRPr lang="es-ES" sz="1800" kern="1200" dirty="0"/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295572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การรื้อฟื้นพันธสัญญา</a:t>
          </a:r>
          <a:r>
            <a:rPr lang="en" sz="1800" b="1" kern="1200" dirty="0"/>
            <a:t> (</a:t>
          </a:r>
          <a:r>
            <a:rPr lang="th-TH" sz="1800" b="1" kern="1200" dirty="0"/>
            <a:t>โยชูวา</a:t>
          </a:r>
          <a:r>
            <a:rPr lang="en" sz="1800" b="1" kern="1200" dirty="0"/>
            <a:t> 24:22-28)</a:t>
          </a:r>
          <a:endParaRPr lang="es-ES" sz="1800" kern="1200" dirty="0"/>
        </a:p>
      </dsp:txBody>
      <dsp:txXfrm>
        <a:off x="1310879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เรื่องราวที่ดำเนินต่อไป</a:t>
          </a:r>
          <a:r>
            <a:rPr lang="en" sz="1800" b="1" kern="1200" dirty="0"/>
            <a:t> (</a:t>
          </a:r>
          <a:r>
            <a:rPr lang="th-TH" sz="1800" b="1" kern="1200" dirty="0"/>
            <a:t>โยชูวา </a:t>
          </a:r>
          <a:r>
            <a:rPr lang="en" sz="1800" b="1" kern="1200" dirty="0"/>
            <a:t> 24:29-33)</a:t>
          </a:r>
          <a:endParaRPr lang="es-ES" sz="1800" kern="1200" dirty="0"/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753"/>
          <a:ext cx="8467725" cy="32449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เป็นสถานที่แรกในคานาอันที่อับราฮัมตั้งค่าย (ปฐมกาล 12:6)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40" y="16593"/>
        <a:ext cx="8436045" cy="292812"/>
      </dsp:txXfrm>
    </dsp:sp>
    <dsp:sp modelId="{F28057B6-914F-4162-A1E6-62C0FACC967C}">
      <dsp:nvSpPr>
        <dsp:cNvPr id="0" name=""/>
        <dsp:cNvSpPr/>
      </dsp:nvSpPr>
      <dsp:spPr>
        <a:xfrm>
          <a:off x="0" y="333233"/>
          <a:ext cx="8467725" cy="32449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/>
            </a:rPr>
            <a:t>2. </a:t>
          </a:r>
          <a:r>
            <a:rPr lang="th-TH" sz="2200" b="1" kern="1200" dirty="0">
              <a:effectLst/>
            </a:rPr>
            <a:t>เป็นสถานที่แรกในคานาอันที่ยาโคบตั้งค่าย (ปฐมกาล 33:18)</a:t>
          </a:r>
          <a:endParaRPr lang="en" sz="2200" b="1" kern="1200" dirty="0">
            <a:effectLst/>
          </a:endParaRPr>
        </a:p>
      </dsp:txBody>
      <dsp:txXfrm>
        <a:off x="15840" y="349073"/>
        <a:ext cx="8436045" cy="292812"/>
      </dsp:txXfrm>
    </dsp:sp>
    <dsp:sp modelId="{AC61220C-B99C-49DF-98C9-45D044822E5A}">
      <dsp:nvSpPr>
        <dsp:cNvPr id="0" name=""/>
        <dsp:cNvSpPr/>
      </dsp:nvSpPr>
      <dsp:spPr>
        <a:xfrm>
          <a:off x="0" y="665713"/>
          <a:ext cx="8467725" cy="32449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/>
            </a:rPr>
            <a:t>3. </a:t>
          </a:r>
          <a:r>
            <a:rPr lang="th-TH" sz="2200" b="1" kern="1200" dirty="0">
              <a:effectLst/>
            </a:rPr>
            <a:t>เป็นสมบัติเพียงชิ้นเดียวที่ยาโคบได้มา (ปฐมกาล 33:19)</a:t>
          </a:r>
          <a:endParaRPr lang="en" sz="2200" b="1" kern="1200" dirty="0">
            <a:effectLst/>
          </a:endParaRPr>
        </a:p>
      </dsp:txBody>
      <dsp:txXfrm>
        <a:off x="15840" y="681553"/>
        <a:ext cx="8436045" cy="292812"/>
      </dsp:txXfrm>
    </dsp:sp>
    <dsp:sp modelId="{D8E3A47D-7AAD-492B-87DB-471556F70C0E}">
      <dsp:nvSpPr>
        <dsp:cNvPr id="0" name=""/>
        <dsp:cNvSpPr/>
      </dsp:nvSpPr>
      <dsp:spPr>
        <a:xfrm>
          <a:off x="0" y="998946"/>
          <a:ext cx="8467725" cy="324492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ยาโคบฝังพระต่างด้าวที่ครอบครัวของเขายังคงครอบครองอยู่ ณ ที่นั้น (ปฐมกาล 35:4)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40" y="1014786"/>
        <a:ext cx="8436045" cy="292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33939"/>
          <a:ext cx="9088067" cy="444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ยำเกรงพระเจ้า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04" y="55643"/>
        <a:ext cx="9044659" cy="401192"/>
      </dsp:txXfrm>
    </dsp:sp>
    <dsp:sp modelId="{854F4650-27AE-4C03-B454-E09E451F5BDE}">
      <dsp:nvSpPr>
        <dsp:cNvPr id="0" name=""/>
        <dsp:cNvSpPr/>
      </dsp:nvSpPr>
      <dsp:spPr>
        <a:xfrm>
          <a:off x="0" y="469021"/>
          <a:ext cx="9088067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การแสดงความเคารพอย่างสุดซึ้งต่อพระองค์ผู้ทรงยิ่งใหญ่กว่าข้าพเจ้าอย่างหาที่สุดมิได้ และการยอมรับพระองค์เป็นกษัตริย์และพระเจ้าของข้าพเจ้า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69021"/>
        <a:ext cx="9088067" cy="621000"/>
      </dsp:txXfrm>
    </dsp:sp>
    <dsp:sp modelId="{91EBD55B-773A-4BEF-B76C-4D8BBE65E8E9}">
      <dsp:nvSpPr>
        <dsp:cNvPr id="0" name=""/>
        <dsp:cNvSpPr/>
      </dsp:nvSpPr>
      <dsp:spPr>
        <a:xfrm>
          <a:off x="0" y="1118591"/>
          <a:ext cx="9088067" cy="444600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รับใช้พระเจ้าอย่างสัตย์ซื่อ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04" y="1140295"/>
        <a:ext cx="9044659" cy="401192"/>
      </dsp:txXfrm>
    </dsp:sp>
    <dsp:sp modelId="{7CF48978-E8B4-4BA6-95E8-43AAEF845A18}">
      <dsp:nvSpPr>
        <dsp:cNvPr id="0" name=""/>
        <dsp:cNvSpPr/>
      </dsp:nvSpPr>
      <dsp:spPr>
        <a:xfrm>
          <a:off x="0" y="1563191"/>
          <a:ext cx="9088067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การรับใช้ที่ปราศจากตำหนิ (นี่คือคำจำกัดความของสัตว์ที่เหมาะสำหรับการถวายบูชาก็ต่อเมื่อมัน “ปราศจากตำหนิ” [สมบูรณ์])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63191"/>
        <a:ext cx="9088067" cy="621000"/>
      </dsp:txXfrm>
    </dsp:sp>
    <dsp:sp modelId="{DC838278-61D5-4F0B-A5CA-D07614038E8A}">
      <dsp:nvSpPr>
        <dsp:cNvPr id="0" name=""/>
        <dsp:cNvSpPr/>
      </dsp:nvSpPr>
      <dsp:spPr>
        <a:xfrm>
          <a:off x="0" y="2184191"/>
          <a:ext cx="9088067" cy="444600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รับใช้พระเจ้าในความสัตย์จริง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04" y="2205895"/>
        <a:ext cx="9044659" cy="401192"/>
      </dsp:txXfrm>
    </dsp:sp>
    <dsp:sp modelId="{F01C0CC6-238B-429D-AD18-2848C863196E}">
      <dsp:nvSpPr>
        <dsp:cNvPr id="0" name=""/>
        <dsp:cNvSpPr/>
      </dsp:nvSpPr>
      <dsp:spPr>
        <a:xfrm>
          <a:off x="0" y="2628791"/>
          <a:ext cx="9088067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การซื่อสัตย์ ไว้วางใจได้ จงรักภักดี ไม่แบ่งแยก และมั่นคง เพื่อสะท้อนถึงความกตัญญูต่อพระเจ้าในชีวิตสำหรับสิ่งที่พระองค์ทรงกระทำในตัวข้าพเจ้า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28791"/>
        <a:ext cx="9088067" cy="62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3233533" y="53893"/>
            <a:ext cx="6893126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th-TH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จงเลือกเสียในวันนี้</a:t>
            </a:r>
            <a:r>
              <a:rPr lang="en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8061318" y="6519446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13 for December 27, 2025</a:t>
            </a: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86350" y="3315596"/>
            <a:ext cx="6176689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และ​ถ้า​พวก​ท่าน​ไม่​เห็น​ด้วย​ที่​จะ​ปรน​นิบัติ​พระ​ยาห์​เวห์ ท่าน​ก็​จง​เลือก​เสีย​ใน​วัน​นี้​ว่า​ท่าน​จะ​ปรน​นิบัติ​ใคร จะ​ปรน​นิบัติ​บรรดา​พระ​ซึ่ง​บรรพ​บุรุษ​ของ​ท่าน​ปรน​นิบัติ​อยู่​ใน​ท้อง​ถิ่น​ฟาก​ตะวัน​ออก​ของ​แม่​น้ำ หรือ​บรรดา​พระ​ของ​คน​อา​โม​ไรต์​ใน​แผ่น​ดิน​ซึ่ง​ท่าน​อา​ศัย​อยู่ แต่​ส่วน​ข้าพ​เจ้า​และ​ครอบ​ครัว​ของ​ข้าพ​เจ้า เรา​จะ​ปรน​นิบัติ​พระ​ยาห์​เวห์”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th-TH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algn="ctr"/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24:15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725669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24616" y="80466"/>
            <a:ext cx="69151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โยชูวารู้สึกว่าวาระสุดท้ายของเขาใกล้เข้ามาแล้ว เขาได้ต่อสู้อย่างกล้าหาญ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เขาได้วิ่งเข้าเส้นชัยแล้ว เขาได้รักษาความเชื่อไว้</a:t>
            </a:r>
            <a:endParaRPr lang="es-E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เขาสามารถรอคอยมงกุฎแห่งความชอบธรรมของเขาได้อย่างมั่นใจ เช่นเดียวกับเปาโล (2 ทิโมธี 4:7-8)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145510" y="2488933"/>
            <a:ext cx="69151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ด้วยเหตุนี้ เขาจึงรวบรวมผู้คนในเชเคมเพื่อต่ออายุพันธสัญญาแห่งความซื่อสัตย์ และเพื่อเตือนใจพวกเขาให้เลือกชีวิตที่รับใช้พระเจ้า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145510" y="1623254"/>
            <a:ext cx="6915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แต่เช่นเดียวกับคาเลบ เขายังคงต้องแน่ใจว่าคนอื่นๆ จะถือคบเพลิงและนำพาประชากรของพระเจ้าไปในเส้นทางที่ถูกต้อง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0"/>
            <a:ext cx="967902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1">
                    <a:lumMod val="50000"/>
                  </a:schemeClr>
                </a:solidFill>
              </a:rPr>
              <a:t>เรื่องราวที่พระเจ้าเขียนขึ้น</a:t>
            </a:r>
            <a:endParaRPr lang="en" sz="4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270651" y="646464"/>
            <a:ext cx="9137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เรา​ได้​ยก​แผ่น​ดิน​ซึ่ง​เจ้า​ไม่​ได้​เหนื่อย​กาย​บน​นั้น และ​ยก​เมือง​ซึ่ง​เจ้า​ไม่​ได้​สร้าง​ให้​แก่​เจ้า และ​พวก​เจ้า​ได้​เข้า​อาศัย​อยู่​ใน​นั้น เจ้า​ได้​กิน​ผล​ของ​สวน​องุ่น​และ​สวน​มะกอก ซึ่ง​เจ้า​ไม่​ได้​ปลูก’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24:13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487321"/>
            <a:ext cx="11772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สถานที่ที่โยชูวาเลือกไว้สำหรับคำปราศรัยสุดท้ายของเขาเป็นสถานที่ทางประวัติศาสตร์ นั่นคือ เชเคม (ยชว. 24:1)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233947"/>
              </p:ext>
            </p:extLst>
          </p:nvPr>
        </p:nvGraphicFramePr>
        <p:xfrm>
          <a:off x="2207595" y="1935637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150445" y="3259076"/>
            <a:ext cx="85820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โยชูวาเริ่มต้นด้วยการเล่าให้พวกเขาฟังเกี่ยวกับ “เทพเจ้าแปลก ๆ” ที่เทราห์ บรรพบุรุษของพวกเขา บูชา (ยชว. 24:2) จากที่นั่น เขาเตือนพวกเขาในมุมมองบุคคลที่หนึ่งถึงทุกสิ่งที่พระเจ้าทรงกระทำ: เรารับมา เรานำมา เราเพิ่มพูน เราส่งไป เราโจมตี เรานำออกไป เรานำเจ้าเข้ามา เราช่วยพวกเขาให้พ้น เราทำลายพวกเขา เราไม่ฟังบาลาอัม เราช่วยเจ้าให้พ้น เราละทิ้งพวกเขา เราส่งฝูงเหลือบไป เรามอบแผ่นดินให้เจ้า (ยชว. 24:3-13)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150444" y="5176569"/>
            <a:ext cx="85248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ในเรื่องนี้ ชนรุ่นหลังผ่านไปอย่างไม่มีการแบ่งแยก ซึ่งรวมถึงทุกคนด้วย ผู้ที่ฟังโยชูวามาจาก “ฟากแม่น้ำข้างโน้น” พวกเขาลงไปยังอียิปต์ พวกเขาจากไปด้วยอำนาจอันยิ่งใหญ่ พวกเขาข้ามทะเล พวกเขายึดครองจอร์แดน พวกเขาครอบครองคานาอัน สิ่งที่พระเจ้าทรงทำกับบรรพบุรุษของพวกเขา พระองค์ก็กำลังทำกับพวกเขาอยู่ และพระองค์จะทรงทำกับเราในปัจจุบัน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-77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การเรียกร้องความสัตย์ซื่อ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569399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และ​ถ้า​พวก​ท่าน​ไม่​เห็น​ด้วย​ที่​จะ​ปรน​นิบัติ​พระ​ยาห์​เวห์ ท่าน​ก็​จง​เลือก​เสีย​ใน​วัน​นี้​ว่า​ท่าน​จะ​ปรน​นิบัติ​ใคร จะ​ปรน​นิบัติ​บรรดา​พระ​ซึ่ง​บรรพ​บุรุษ​ของ​ท่าน​ปรน​นิบัติ​อยู่​ใน​ท้อง​ถิ่น​ฟาก​ตะวัน​ออก​ของ​แม่​น้ำ หรือ​บรรดา​พระ​ของ​คน​อา​โม​ไรต์​ใน​แผ่น​ดิน​ซึ่ง​ท่าน​อา​ศัย​อยู่ แต่​ส่วน​ข้าพ​เจ้า​และ​ครอบ​ครัว​ของ​ข้าพ​เจ้า เรา​จะ​ปรน​นิบัติ​พระ​ยาห์​เวห์”</a:t>
            </a:r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24:15</a:t>
            </a:r>
            <a:r>
              <a:rPr lang="th-TH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229582" y="1835002"/>
            <a:ext cx="8962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ที่ยาโคบเชิญครอบครัวของเขาไปฝังพระของพวกเขาก่อนที่จะต่ออายุพันธสัญญากับพระเจ้าที่เบธเอล โยชูวาก็เชิญผู้คนให้ละทิ้งพระของพวกเขาก่อนที่จะต่ออายุพันธสัญญากับพระเจ้า (ยชว. 24:14ข)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6A9D332-0BC2-2201-C2A6-9417CA23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246898"/>
              </p:ext>
            </p:extLst>
          </p:nvPr>
        </p:nvGraphicFramePr>
        <p:xfrm>
          <a:off x="211576" y="3555217"/>
          <a:ext cx="9088067" cy="330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229582" y="2850665"/>
            <a:ext cx="8962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พวกเขาต้องเกรงกลัวพระเจ้าและรับใช้พระองค์ “ด้วยความจริงใจและด้วยความซื่อสัตย์” (ยชว. 24:14ก) สิ่งนี้หมายความว่าอย่างไร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0"/>
            <a:ext cx="103441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glow rad="101600">
                    <a:srgbClr val="000000"/>
                  </a:glow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การเลือกของประชาชน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glow rad="101600">
                  <a:srgbClr val="000000"/>
                </a:glow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ประ​ชา​ชน​จึง​ตอบ​ว่า “อย่า​ให้​เป็น​อย่าง​นั้น​เลย​ที่​พวก​เรา​จะ​ละ​ทิ้ง​พระ​ยาห์​เวห์​ไป​ปรน​นิบัติ​พระ​อื่น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!’”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24:16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610225" y="1584214"/>
            <a:ext cx="6581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การตอบสนองต่อการเรียกของโยชูวาเป็นอย่างไร (ยชว. 24:16)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ประชาชนทั้งหมดปฏิเสธพระเจ้าของตน และยอมรับว่าพวกเขามีพระเจ้าเพียงองค์เดียว นั่นคือ “พระเจ้าของเรา” พระองค์เดียวกับที่ทรงนำทางพวกเขา ทั้งบรรพบุรุษและตัวพวกเขาเอง จนถึงขณะนั้น (ยชว. 24:17-18)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170537" y="3452193"/>
            <a:ext cx="61427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แทนที่จะแสดงความยินดีกับการตัดสินใจของพวกเขา โยชูวากลับให้คำตอบที่ไม่คาดคิดว่า “ท่านทั้งหลายไม่คู่ควรที่จะปรนนิบัติพระยาห์เวห์” (ยชว. 24:19) ช่างน่าผิดหวังเสียจริง!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238631" y="5842337"/>
            <a:ext cx="6142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การตอบโต้ที่รุนแรงนี้บรรลุจุดประสงค์ คนรุ่นใหม่ตั้งใจแน่วแน่ที่จะไม่ทำผิดซ้ำอีก (ยชว. 24:21)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238631" y="4801153"/>
            <a:ext cx="6142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โยชูวาได้ยินพ่อแม่ของเขาให้คำสัญญาเดียวกันนี้ (อพยพ 19:8) และได้เห็นว่าพวกเขาผิดสัญญาซ้ำแล้วซ้ำเล่าเป็นเวลา 40 ปี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-1" y="142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th-TH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รื้อฟื้นพันธสัญญา</a:t>
            </a:r>
            <a:endParaRPr lang="en" sz="4400" b="1" spc="600" dirty="0">
              <a:ln w="66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686776" y="640770"/>
            <a:ext cx="108184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ดัง​นั้น​โย​ชู​วา​จึง​ได้​ทำ​พันธ​สัญ​ญา​กับ​ประ​ชา​ชน และ​วาง​กฎ​เกณฑ์​และ​กฎ​หมาย​ให้​แก่​เขา​ใน​วัน​นั้น​ที่​เมือง​เช​เคม</a:t>
            </a:r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24:25 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152365"/>
            <a:ext cx="9882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เพื่อสรุปคำปราศรัยของท่าน โยชูวาขอให้พวกเขากำจัดเทพเจ้าที่ “อยู่ท่ามกลางพวกท่าน” และหันจิตใจของพวกเขาให้กลับมาหาพระเจ้า (ยชว. 24:23)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9662" y="5729517"/>
            <a:ext cx="6658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ท่านได้เขียนพันธสัญญาเป็นลายลักษณ์อักษร และสร้างอนุสรณ์สถานขึ้น เป็นศิลาเพื่อเป็นพยานถึงพันธสัญญาที่พวกเขาได้ให้ไว้ (ยชว. 24:26-27)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434479" y="3130893"/>
            <a:ext cx="337006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แม้ว่าพันธสัญญากับพระเจ้าจะตั้งอยู่บนความสัมพันธ์อันแน่นแฟ้นกับพระองค์ และไม่สามารถแสดงออกได้อย่างเต็มที่ผ่านกฎระเบียบเพียงอย่างเดียว แต่โยชูวาเข้าใจว่าจำเป็นต้องทิ้งสิ่งเตือนใจที่ชัดเจนเพื่อช่วยให้พวกเขาคงอยู่ในพันธสัญญา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2" y="1942071"/>
            <a:ext cx="98823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เป็นครั้งที่สามที่ประชาชนให้คำมั่นสัญญาว่าจะรับใช้พระเจ้า (ยชว. 24:24) พันธสัญญาได้รับการสัตยาบัน และเช่นเดียวกับโมเสส โยชูวา “ได้ประทานกฎเกณฑ์และบทบัญญัติ” แก่พวกเขา (ยชว. 24:25)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th-TH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เรื่องราวที่ดำเนินต่อไป</a:t>
            </a:r>
            <a:endParaRPr lang="en" sz="4400" b="1" dirty="0">
              <a:ln/>
              <a:pattFill prst="dkUpDiag">
                <a:fgClr>
                  <a:schemeClr val="bg1">
                    <a:lumMod val="75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0" y="64284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คน​อิส​รา​เอล​ได้​ปรน​นิบัติ​พระ​ยาห์​เวห์​ตลอด​สมัย​ของ​โย​ชู​วา และ​ตลอด​สมัย​ของ​พวก​ผู้ใหญ่​ผู้​มี​อายุ​ยืน​กว่า​โย​ชู​วา ผู้​ได้​ทราบ​ถึง​บรรดา​พระ​ราช​กิจ​ซึ่ง​พระ​ยาห์​เวห์​ทรง​กระ​ทำ​เพื่อ​อิสรา​เอล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โยขูวา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24:31)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197130" y="1409659"/>
            <a:ext cx="4581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หนังสือโยชูวาจบลงด้วยการฝังศพสามครั้ง หนึ่งในนั้น ซึ่งพยากรณ์ไว้หลายร้อยปีก่อน คือการฝังศพโยเซฟในมรดกของยาโคบ (ปฐมกาล 50:24-26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24:32)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796372" y="5227541"/>
            <a:ext cx="5430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คนแต่ละรุ่นต้องทำพันธสัญญาของตนเองกับพระเจ้า ความเชื่อของพ่อแม่จะช่วยให้พวกเขาตัดสินใจได้ถูกต้อง แต่การตัดสินใจนั้นเป็นของพวกเขาเอง ให้เราตัดสินใจกันในวันนี้: “ส่วนฉันและครอบครัวของฉัน เราจะรับใช้พระเจ้า” (ยชว. 24:15)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197129" y="3092655"/>
            <a:ext cx="1191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คนรุ่นใหม่ที่กบฏซึ่งออกมาจากอียิปต์ถูกฝังไว้ในทะเลทราย แต่คนรุ่นใหม่จะถูกฝัง “ในมรดกของพวกเขา” พร้อมกับคนที่ยังคงซื่อสัตย์ในคนรุ่นที่ไม่ซื่อสัตย์ นั่นคือ โยชูวาและเอเลอาซาร์ (ยชว. 24:29-30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796372" y="4160098"/>
            <a:ext cx="65992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คนรุ่นใหม่นี้ยังคงซื่อสัตย์ (ยชว. 24:31) แล้วคนรุ่นใหม่ต่อๆ ไปล่ะ (ผู้วินิจฉัย 2:10-11)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2199249" y="1110863"/>
            <a:ext cx="96966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แม่ทัพของเราผู้ไม่เคยพ่ายแพ้ในศึกใดๆ คาดหวังการรับใช้ด้วยความเต็มใจและซื่อสัตย์จากทุกคนที่เข้าร่วมรบภายใต้ธงของพระองค์ ในความขัดแย้งครั้งสุดท้ายที่กำลังดำเนินอยู่ระหว่างกองกำลังฝ่ายดีและฝ่ายชั่ว พระองค์ทรงคาดหวังให้ทุกคน ทั้งผู้รับใช้และผู้เชื่อในพระเจ้าเข้าร่วม ทุกคนที่เข้าร่วมรบในฐานะทหารของพระองค์จะต้องรับใช้ด้วยความจริงใจในฐานะทหารอาสาสมัคร ด้วยสำนึกในความรับผิดชอบอันสูงส่งของพวกเขาแต่ละคน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7474981" y="5577525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9, p. 116)</a:t>
            </a:r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1963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Wingdings</vt:lpstr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2025-12-04T08:44:01Z</dcterms:created>
  <dcterms:modified xsi:type="dcterms:W3CDTF">2025-12-09T13:05:02Z</dcterms:modified>
</cp:coreProperties>
</file>