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C5D"/>
    <a:srgbClr val="888039"/>
    <a:srgbClr val="D5FFB9"/>
    <a:srgbClr val="C8FFA2"/>
    <a:srgbClr val="A7E68D"/>
    <a:srgbClr val="CD3B46"/>
    <a:srgbClr val="FF3399"/>
    <a:srgbClr val="D00068"/>
    <a:srgbClr val="B46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th-TH" sz="2000" b="1" dirty="0">
              <a:solidFill>
                <a:schemeClr val="tx1"/>
              </a:solidFill>
            </a:rPr>
            <a:t>ศัตรูของพระคัมภีร์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th-TH" sz="2000" b="1" dirty="0">
              <a:solidFill>
                <a:schemeClr val="tx1"/>
              </a:solidFill>
            </a:rPr>
            <a:t>วิธีที่ถูกต้อง และไม่ถูกต้องเมื่อต้องอ่านพระคัมภีร์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th-TH" sz="2000" b="1" dirty="0">
              <a:solidFill>
                <a:schemeClr val="tx1"/>
              </a:solidFill>
            </a:rPr>
            <a:t>พระคัมภีร์คืออะไร</a:t>
          </a:r>
          <a:r>
            <a:rPr lang="en" sz="2000" b="1" dirty="0">
              <a:solidFill>
                <a:schemeClr val="tx1"/>
              </a:solidFill>
            </a:rPr>
            <a:t>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th-TH" sz="2000" b="1" dirty="0">
              <a:solidFill>
                <a:schemeClr val="tx1"/>
              </a:solidFill>
            </a:rPr>
            <a:t>ผลกระทบด้านบวกในการอ่านพระคัมภีร์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th-TH" sz="2000" b="1" dirty="0">
              <a:solidFill>
                <a:schemeClr val="tx1"/>
              </a:solidFill>
            </a:rPr>
            <a:t>เพื่อของพระคัมภีร์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วิธีที่ไม่ถูกต้อง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ค้นหาสิ่งที่สอดคล้องกับมุมมองของเรา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การเลือกข้อความแบบสุ่มโดยไม่มีจุดประสงค์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th-TH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วิธีที่ถูกต้อง</a:t>
          </a:r>
          <a:endParaRPr lang="en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แสวงหาพระประสงค์ของพระเจ้า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ทำการศึกษาอย่างเป็นระบบ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เลือกส่วนที่เราชอบ และปฏิเสธส่วนที่เราไม่ชอบ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อย่าปฏิเสธข้อความใดๆ แต่จงวิเคราะห์ทุกข้อความ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ทำให้เราเห็นตัวเองอย่างที่เราเป็นจริง ๆ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(ฮีบรู 4:12)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2000"/>
        </a:p>
      </dgm:t>
    </dgm:pt>
    <dgm:pt modelId="{ACB51B66-4875-46CB-B2EA-A339774A322F}" type="sibTrans" cxnId="{C8770C8A-FF8A-4470-BD73-A49F3EECBDED}">
      <dgm:prSet custT="1"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ช่วยป้องกันเราจากบาป (สดุดี 119:11)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2000"/>
        </a:p>
      </dgm:t>
    </dgm:pt>
    <dgm:pt modelId="{74F99E64-B3E4-4F46-9686-94F9E8D14BA9}" type="sibTrans" cxnId="{B82DEE9B-99E3-4DFE-A735-948E6CF1E4BF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เป็นอาหารสำหรับจิตวิญญาณของเรา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(เยเรมีย์ 15:16)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2000"/>
        </a:p>
      </dgm:t>
    </dgm:pt>
    <dgm:pt modelId="{05AB1C3B-1FC2-4757-970E-FB673BD6E5FB}" type="sibTrans" cxnId="{7CC6037B-36F2-425E-9261-24096B760BA0}">
      <dgm:prSet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ทำให้เราเติบโตทางจิตวิญญาณ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เปโตร 2:2)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2000"/>
        </a:p>
      </dgm:t>
    </dgm:pt>
    <dgm:pt modelId="{957CE1AC-9E81-41E1-A6BE-117F045243D3}" type="sibTrans" cxnId="{ED317759-412D-4952-A7A1-F5273A4096B5}">
      <dgm:prSet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th-TH" sz="2000" b="1" dirty="0"/>
            <a:t>พระองค์ประทานชีวิตแก่เรา (ยอห์น 6:63)</a:t>
          </a:r>
          <a:endParaRPr lang="es-ES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20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20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เมื่อเรายอมรับพระคัมภีร์ในลักษณะนี้…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มันแสดงให้เราเห็นถึงสถานะความสัมพันธ์ของเรากับพระเจ้า</a:t>
          </a:r>
          <a:endParaRPr lang="en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มันบอกเราถึงวิธีเสริมสร้างความสัมพันธ์นั้น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เรากำลังประสบกับการเปลี่ยนแปลงทีละน้อย</a:t>
          </a:r>
          <a:endParaRPr lang="en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เราเข้าใกล้พระเยซูมากขึ้น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มันทำให้เราฉลาดเพื่อความรอด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เราเติบโตในความรู้เกี่ยวกับความจริง</a:t>
          </a:r>
          <a:endParaRPr lang="en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h-TH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ความเชื่อของเราเติบโตและแข็งแกร่งขึ้น</a:t>
          </a:r>
          <a:endParaRPr lang="en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เรามีความหวัง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เรารู้ว่าชีวิตที่ดีกว่า นิรันดร์ และมหัศจรรย์รอเราอยู่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ศัตรูของพระคัมภีร์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วิธีที่ถูกต้อง และไม่ถูกต้องเมื่อต้องอ่านพระคัมภีร์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พระคัมภีร์คืออะไร</a:t>
          </a:r>
          <a:r>
            <a:rPr lang="en" sz="2000" b="1" kern="1200" dirty="0">
              <a:solidFill>
                <a:schemeClr val="tx1"/>
              </a:solidFill>
            </a:rPr>
            <a:t>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ผลกระทบด้านบวกในการอ่านพระคัมภีร์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</a:rPr>
            <a:t>เพื่อของพระคัมภีร์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วิธีที่ไม่ถูกต้อง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ค้นหาสิ่งที่สอดคล้องกับมุมมองของเรา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การเลือกข้อความแบบสุ่มโดยไม่มีจุดประสงค์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เลือกส่วนที่เราชอบ และปฏิเสธส่วนที่เราไม่ชอบ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วิธีที่ถูกต้อง</a:t>
          </a:r>
          <a:endParaRPr lang="en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แสวงหาพระประสงค์ของพระเจ้า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ทำการศึกษาอย่างเป็นระบบ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อย่าปฏิเสธข้อความใดๆ แต่จงวิเคราะห์ทุกข้อความ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ทำให้เราเห็นตัวเองอย่างที่เราเป็นจริง ๆ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(ฮีบรู 4:12)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ช่วยป้องกันเราจากบาป (สดุดี 119:11)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เป็นอาหารสำหรับจิตวิญญาณของเรา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(เยเรมีย์ 15:16)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ทำให้เราเติบโตทางจิตวิญญาณ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เปโตร 2:2)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/>
            <a:t>พระองค์ประทานชีวิตแก่เรา (ยอห์น 6:63)</a:t>
          </a:r>
          <a:endParaRPr lang="es-ES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เมื่อเรายอมรับพระคัมภีร์ในลักษณะนี้…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มันแสดงให้เราเห็นถึงสถานะความสัมพันธ์ของเรากับพระเจ้า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มันบอกเราถึงวิธีเสริมสร้างความสัมพันธ์นั้น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เรากำลังประสบกับการเปลี่ยนแปลงทีละน้อย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เราเข้าใกล้พระเยซูมากขึ้น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มันทำให้เราฉลาดเพื่อความรอด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เราเติบโตในความรู้เกี่ยวกับความจริง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ความเชื่อของเราเติบโตและแข็งแกร่งขึ้น</a:t>
          </a:r>
          <a:endParaRPr lang="en" sz="2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เรามีความหวัง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เรารู้ว่าชีวิตที่ดีกว่า นิรันดร์ และมหัศจรรย์รอเราอยู่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A3EE-568A-46F3-9013-331D82A200E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09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27/03/2026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26.jpeg"/><Relationship Id="rId3" Type="http://schemas.openxmlformats.org/officeDocument/2006/relationships/image" Target="../media/image22.jpg"/><Relationship Id="rId7" Type="http://schemas.openxmlformats.org/officeDocument/2006/relationships/diagramLayout" Target="../diagrams/layout3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24.jpeg"/><Relationship Id="rId5" Type="http://schemas.microsoft.com/office/2007/relationships/hdphoto" Target="../media/hdphoto1.wdp"/><Relationship Id="rId10" Type="http://schemas.microsoft.com/office/2007/relationships/diagramDrawing" Target="../diagrams/drawing3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3.xml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6" y="4945351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th-TH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บทบาทของพระคัมภีร์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Lesson 4 for April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282950" y="5261382"/>
            <a:ext cx="85915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เพราะ​ว่า​พระ​วจนะ​ของ​พระ​เจ้า​นั้น​มี​ชีวิต​และ​ทรง​พลา​นุ​ภาพ​อยู่​เสมอ และ​คม​ยิ่ง​กว่า​ดาบ​สอง​คม​ใดๆ แทง​ทะลุ​กระ​ทั่ง​แยก​จิต​และ​วิญ​ญาณ ทั้ง​ข้อ​กระ​ดูก​และ​ไข​ใน​กระดูก และ​สา​มารถ​วินิจ​ฉัย​ความ​คิด​และ​ความ​มุ่ง​หมาย​ใน​ใจ​ด้วย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ฮบ. 4:12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285431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คัมภีร์ไบเบิลเป็นหนังสือที่ขายดีที่สุดในโลก ขายดีกว่าหนังสืออันดับสองถึงห้าเท่า แต่เรื่องนี้ไม่ได้เป็นเช่นนี้เสมอไป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หากไม่ใช่เพราะการคุ้มครองพิเศษของพระเจ้า คัมภีร์ไบเบิลคงหายไปนานแล้ว ทำไม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อะไรคือสิ่งที่พิเศษเกี่ยวกับหนังสือเล่มนี้ที่ทำให้มันทั้งเป็นที่รักและเป็นที่เกลียดชัง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เคยมีช่วงเวลาหนึ่งที่การครอบครองคัมภีร์ไบเบิล การอ่านคัมภีร์ไบเบิล หรือแม้แต่การพูดคุยเกี่ยวกับคัมภีร์ไบเบิล อาจเป็นเหตุให้ถูกจำคุก ทรมาน หรือแม้กระทั่งถูกประหารชีวิต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ศัตรูของพระคัมภีร์</a:t>
            </a:r>
            <a:endParaRPr lang="en" sz="44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508000" y="660975"/>
            <a:ext cx="10683875" cy="43088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จง​เอา​ความ​รอด​เป็น​หมวก​เหล็ก​ป้อง​กัน​ศีรษะ และ​จง​ถือ​พระ​แสง​ของ​พระ​วิญ​ญาณ​คือ​พระ​วจนะ​ของ​พระ​เจ้า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อฟ. 6:17</a:t>
            </a:r>
            <a:r>
              <a:rPr lang="th-TH" sz="1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ลองคิดดูว่าพระวจนะที่พระเจ้าทรงตรัสออกมานั้นสามารถทำอะไรได้บ้าง: สร้างและให้ชีวิต (สดุดี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33:6)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หรือทำให้คนตายฟื้นคืนชีพ (ยอห์น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5:28-29)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825205"/>
            <a:ext cx="86100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ข้าพเจ้าจะปล่อยให้มันทำเช่นนั้นได้หรือ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ข้าพเจ้าหาเวลาในตารางงานของข้าพเจ้าเพื่ออ่านพระคัมภีร์ไม่ได้หรือ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อ่านพระคัมภีร์จะเปลี่ยนแปลงเราและทำให้เราเข้มแข็งขึ้นเพื่อต่อสู้กับศัตรูที่ร้ายกาจที่สุดของเรา: ปีศาจ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80786" y="3214727"/>
            <a:ext cx="502533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ซาตานรู้ว่ามันไม่มีอำนาจใดๆ ต่ออำนาจของพระคัมภีร์ ดังนั้นมันจึงพยายามทำลายพระคัมภีร์ด้วยวิธีการทางกายภาพ แต่มันล้มเหลว เพราะสมาคมพระคัมภีร์เริ่มแจกจ่ายสำเนาหลายพันฉบับ จากนั้นมันก็พยายามทำให้พระคัมภีร์เสื่อมเสียชื่อเสียงด้วยการวิพากษ์วิจารณ์อย่างรุนแรง ตอนนี้มันพยายามขัดขวางไม่ให้เราอ่านพระคัมภีร์โดยการทำให้เราเสียเวลาไปกับสิ่งอื่นๆ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แล้วพระคัมภีร์ ซึ่งเป็นพระวจนะที่เขียนไว้ของพระเจ้า สามารถทำอะไรได้บ้าง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มันมีอำนาจที่จะปกป้องเรา (เอเฟซัส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6:17b)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และเปลี่ยนแปลงเรา (ฮีบรู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4:12)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พระเยซูทรงใช้พระคัมภีร์เพื่อปกป้องพระองค์เองจากการล่อลวง (มัทธิว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4:4, 7, 10)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วิธีที่ถูกต้อง</a:t>
            </a:r>
            <a:r>
              <a:rPr lang="e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และ</a:t>
            </a:r>
            <a:r>
              <a:rPr lang="e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h-TH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ไม่ถูกต้อง</a:t>
            </a:r>
            <a:r>
              <a:rPr lang="e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h-TH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สำหรับการอ่านพระคัมภีร์</a:t>
            </a:r>
            <a:endParaRPr lang="en" sz="36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673826"/>
            <a:ext cx="11534774" cy="6258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2000"/>
              </a:lnSpc>
            </a:pP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จง​อุต​ส่าห์​ถวาย​ตัว​ท่าน​เอง​ที่​พระ​เจ้า​ทรง​รับรอง​แล้ว​แด่​พระ​องค์ เป็น​คน​งาน​ที่​ไม่​อับ​อาย สอน​พระ​วจนะ​แห่ง​ความ​จริง​อย่าง​ถูกต้อง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</a:t>
            </a:r>
            <a:b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2ทธ. 2:15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342768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การศึกษาพระคัมภีร์ของเราควรเป็นไปอย่างมีเหตุผล แต่เหตุผลของเราต้องยอมจำนนต่ออำนาจของพระวิญญาณบริสุทธิ์ เพื่อที่จะเข้าใจสาระสำคัญของพระคัมภีร์ได้อย่างถูกต้อง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6088559"/>
            <a:ext cx="6703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เพราะเหตุใด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เพราะเหตุผลของเรามีข้อจำกัดและไม่น่าเชื่อถือเสมอไป ดังนั้น เมื่อศึกษาพระคัมภีร์ เราจึงต้องแสวงหาปัญญาจากผู้ประพันธ์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พระคัมภีร์คืออะไร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458200" y="2426635"/>
            <a:ext cx="33579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สาระ​สำ​คัญ​แห่ง​พระ​วจนะ​ของ​</a:t>
            </a:r>
          </a:p>
          <a:p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พระ​องค์ คือ​ความ​จริง และ​กฎ​หมาย​อัน​ชอบ​ธรรม​ของ​พระ​องค์​ทุก​ข้อ​ดำ​รง​อยู่​เป็น​นิตย์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”  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สดด. 119:160 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ในสังคมของเรา และแม้แต่ในหมู่คริสเตียน ก็มีความเชื่อว่าความจริงเป็นสิ่งที่ไม่คงที่   และสามารถปรับเปลี่ยนได้ตามเวลา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0006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ข้ออ้างใดๆ ความจริงใดๆ ต้องได้รับการตรวจสอบโดยพระคัมภีร์ เมื่อมีความขัดแย้งระหว่างสิ่งที่เราคิดว่าเป็นความจริงกับสิ่งที่พระคัมภีร์กล่าวไว้ มีความเป็นไปได้สองประการ คือ เราเข้าใจผิด หรือเราตีความพระคัมภีร์ผิด</a:t>
            </a:r>
            <a:endParaRPr lang="en-US" sz="2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อย่างไรก็ตาม พระคัมภีร์—ในฐานะพระวจนะของพระเจ้า—กล่าวว่ามีสัจธรรมที่สมบูรณ์ (สดุดี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119:160;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ยอห์น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17:17;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ยากอบ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1:18)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บริสุทธิ์และเป็นเกราะป้องกันจากเล่ห์เหลี่ยมของมนุษย์ (สุภาษิต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30:5) </a:t>
            </a:r>
            <a:r>
              <a:rPr lang="th-TH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หากเราเพิ่ม “ความจริง” ที่เป็นส่วนตัวของเราเองเข้าไป เราอาจถูกมองว่าเป็นคนโกหกต่อหน้าพระเจ้า (สุภาษิต </a:t>
            </a:r>
            <a:r>
              <a:rPr lang="en-US" sz="2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30:6)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ผลกระทบในด้านบวกของการอ่านพระคัมภีร์</a:t>
            </a:r>
            <a:endParaRPr lang="en" sz="4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35341"/>
            <a:ext cx="83214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ข้า​พระ​องค์​ได้​เก็บ​รักษา​พระ​ดำ​รัส​ของ​พระ​องค์​ไว้​ใน​ใจ เพื่อ​ข้า​พระ​องค์​จะ​ไม่​ทำ​บาป​ต่อ​พระ​องค์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0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สดด. 119:11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545051"/>
            <a:ext cx="7807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แม้แต่ศัตรูตัวฉกาจที่สุดของพระคัมภีร์ก็ไม่อาจปฏิเสธได้ นั่นคือพลังในการเปลี่ยนแปลงชีวิตผู้คน เปาโลเปรียบเทียบพระคัมภีร์กับดาบที่มีพลังอำนาจมหาศาล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685376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953238" y="4035336"/>
            <a:ext cx="56482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ไม่มีหนังสือเล่มใดที่จะส่งผลกระทบต่อเราได้มากเท่าพระคัมภีร์ เมื่อเราเต็มใจที่จะนำคำสอนของพระคัมภีร์มาใช้ในชีวิต เราก็จะเปลี่ยนแปลงไปในทางที่ดีขึ้น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เมื่อเราอ่านพระคัมภีร์ด้วยใจที่เปิดกว้างและขอให้พระเจ้าทรงประทานการทรงนำของพระวิญญาณบริสุทธิ์ ชีวิตของเราก็จะเปลี่ยนแปลงไป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เพื่อนของพระคัมภีร์</a:t>
            </a:r>
            <a:endParaRPr lang="en" sz="4000" b="1" dirty="0">
              <a:ln/>
              <a:solidFill>
                <a:schemeClr val="accent3"/>
              </a:solidFill>
              <a:effectLst>
                <a:outerShdw blurRad="50800" dist="38100" dir="2700000" algn="t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เรา​ขอบ​พระ​คุณ​พระ​เจ้า​เสมอ เพราะ​ว่า​เมื่อ​ท่าน​ทั้ง​หลาย​ได้​รับ​พระ​วจนะ​ของ​พระ​เจ้า ซึ่ง​ท่าน​ได้​ยิน​จาก​เรา ท่าน​ไม่​ได้​รับ​ไว้​อย่าง​เป็น​คำ​ของ​มนุษย์ แต่​ได้​รับ​ไว้​ตาม​ความ​เป็น​จริง คือ​เป็น​พระ​วจนะ​ของ​พระ​เจ้า ซึ่ง​กำ​ลัง​ทำ​งาน​อยู่​ภาย​ใน​ท่าน​ที่​เชื่อ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1ธส. 2:13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ผู้ที่รักพระคัมภีร์จะเข้าหาพระคัมภีร์ด้วยความตระหนักว่ามันคือพระวจนะที่มีชีวิตของพระเจ้า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เธสะโลนิกา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2:13)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แต่ข้าพเจ้าจะไปถึงความเชื่อมั่นนั้นได้อย่างไร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065579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58480" y="5308350"/>
            <a:ext cx="6140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เปาโลบอกเราว่า เพื่อสิ่งนี้ เราจำเป็นต้องมีวิจารณญาณฝ่ายวิญญาณ นั่นคือความสามารถในการเข้าใจสิ่งฝ่ายวิญญาณ (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โครินธ์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2:14) </a:t>
            </a:r>
            <a:r>
              <a:rPr lang="th-TH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ดังนั้น การแยกแยะพระวจนะอันศักดิ์สิทธิ์ในพระคัมภีร์จึงเป็นงานของพระวิญญาณบริสุทธิ์ที่ทรงกระทำอยู่ภายในเรา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คัมภีร์เผยความจริงด้วยความเรียบง่ายและการปรับให้เข้ากับความต้องการและความปรารถนาของหัวใจมนุษย์อย่างสมบูรณ์แบบ ซึ่งทำให้ผู้ที่มีความรู้สูงที่สุดประหลาดใจและหลงใหล ในขณะเดียวกันก็ช่วยให้ผู้ที่ต่ำต้อยและขาดการศึกษาเข้าใจหนทางแห่งความรอด และถึงกระนั้น ความจริงที่กล่าวไว้อย่างเรียบง่ายเหล่านี้ก็ครอบคลุมถึงเรื่องที่สูงส่ง กว้างไกล และเกินกว่าที่มนุษย์จะเข้าใจได้ จนเราสามารถยอมรับได้ก็ต่อเมื่อพระเจ้าทรงประกาศไว้เท่านั้น […] ยิ่งเขาค้นคว้าพระคัมภีร์มากเท่าไร ความเชื่อมั่นของเขาก็ยิ่งลึกซึ้งมากขึ้นเท่านั้นว่านั่นคือพระวจนะของพระเจ้าผู้ทรงพระชนม์อยู่ และเหตุผลของมนุษย์ก็น้อมรับต่อความยิ่งใหญ่ของการเปิดเผยจากพระเจ้า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1644</Words>
  <Application>Microsoft Office PowerPoint</Application>
  <PresentationFormat>Panorámica</PresentationFormat>
  <Paragraphs>65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2026-03-14T15:12:41Z</dcterms:created>
  <dcterms:modified xsi:type="dcterms:W3CDTF">2026-03-27T08:06:11Z</dcterms:modified>
</cp:coreProperties>
</file>