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126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เขามีความสม่ำเสมอ อธิษฐานวันละสามครั้ง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เป็นสิ่งที่คาดเดาได้ คือเปิดหน้าต่างหันไปทางเยรูซาเล็ม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เขามีธรรมเนียมเฉพาะ คืออธิษฐานโดยคุกเข่า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เน้นที่การขอบคุณและการวิงวอน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เยโฮชาฟัทอธิษฐานขณะยืนอยู่ต่อหน้าประชาชน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พงศาวดาร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20:5)</a:t>
          </a:r>
          <a:endParaRPr lang="en" sz="20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ดาวิดนั่งต่อหน้าพระเจ้าเพื่อขอบพระคุณ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ซามูเอล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7:18)</a:t>
          </a:r>
          <a:endParaRPr lang="en" sz="20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โซโลมอนอธิษฐานขณะคุกเข่าและยกมือขึ้น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พงศ์กษัตริย์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8:54)</a:t>
          </a:r>
          <a:endParaRPr lang="en" sz="20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ประชาชนก้มลงอธิษฐานที่พื้น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เนหะมีย์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8:6)</a:t>
          </a:r>
          <a:endParaRPr lang="en" sz="2000" b="1" dirty="0">
            <a:ln>
              <a:solidFill>
                <a:schemeClr val="accent4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ดาวิดอธิษฐานขณะนอนราบอยู่บนเตียง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พงศ์กษัตริย์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1:47)</a:t>
          </a:r>
          <a:endParaRPr lang="en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เนหะมีย์ยืนและอธิษฐานเงียบๆ ต่อหน้ากษัตริย์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เนหะมีย์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2:1-4)</a:t>
          </a:r>
          <a:endParaRPr lang="en" sz="2000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ScaleX="118400" custScaleY="134467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solidFill>
                <a:schemeClr val="accent3"/>
              </a:solidFill>
            </a:rPr>
            <a:t>สำหรับสมาชิกในครอบครัวของพวกเขา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เพราะบาปของอาโรน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(เฉลยธรรมบัญญัติ 9:20)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เพราะการบ่นของมารีย์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(กันดารวิถี 12:10-13)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th-TH" sz="2000" b="1" dirty="0">
              <a:solidFill>
                <a:srgbClr val="7030A0"/>
              </a:solidFill>
            </a:rPr>
            <a:t>สำหรับประชาชนทั้งหลาย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เมื่อพวกเขากระหายน้ำ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(อพยพ 15:24-25)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เมื่อพวกเขาหิว (กันดารวิถี 11:11-13)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เมื่อพวกเขากระทำบาป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(อพยพ 32:30-32)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83040" custScaleY="137091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เขามีความสม่ำเสมอ อธิษฐานวันละสามครั้ง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เป็นสิ่งที่คาดเดาได้ คือเปิดหน้าต่างหันไปทางเยรูซาเล็ม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เขามีธรรมเนียมเฉพาะ คืออธิษฐานโดยคุกเข่า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เน้นที่การขอบคุณและการวิงวอน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1986" y="50658"/>
          <a:ext cx="1693976" cy="177573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1986" y="1829007"/>
          <a:ext cx="1693976" cy="62846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เยโฮชาฟัทอธิษฐานขณะยืนอยู่ต่อหน้าประชาชน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พงศาวดาร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20:5)</a:t>
          </a:r>
          <a:endParaRPr lang="en" sz="20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6" y="1829007"/>
        <a:ext cx="1693976" cy="628465"/>
      </dsp:txXfrm>
    </dsp:sp>
    <dsp:sp modelId="{EDB4A37D-8561-4929-99F8-AC235B3239EA}">
      <dsp:nvSpPr>
        <dsp:cNvPr id="0" name=""/>
        <dsp:cNvSpPr/>
      </dsp:nvSpPr>
      <dsp:spPr>
        <a:xfrm>
          <a:off x="1865432" y="50658"/>
          <a:ext cx="1693976" cy="1775736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865432" y="1829007"/>
          <a:ext cx="1693976" cy="62846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ดาวิดนั่งต่อหน้าพระเจ้าเพื่อขอบพระคุณ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ซามูเอล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7:18)</a:t>
          </a:r>
          <a:endParaRPr lang="en" sz="20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5432" y="1829007"/>
        <a:ext cx="1693976" cy="628465"/>
      </dsp:txXfrm>
    </dsp:sp>
    <dsp:sp modelId="{EC92B07E-2904-41D0-9661-42C1AFD2B2F2}">
      <dsp:nvSpPr>
        <dsp:cNvPr id="0" name=""/>
        <dsp:cNvSpPr/>
      </dsp:nvSpPr>
      <dsp:spPr>
        <a:xfrm>
          <a:off x="3796069" y="50658"/>
          <a:ext cx="1693976" cy="177573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728877" y="1829007"/>
          <a:ext cx="1828359" cy="62846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โซโลมอนอธิษฐานขณะคุกเข่าและยกมือขึ้น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พงศ์กษัตริย์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8:54)</a:t>
          </a:r>
          <a:endParaRPr lang="en" sz="20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8877" y="1829007"/>
        <a:ext cx="1828359" cy="628465"/>
      </dsp:txXfrm>
    </dsp:sp>
    <dsp:sp modelId="{E04F557E-0620-4279-8185-F3D5DA5EFC90}">
      <dsp:nvSpPr>
        <dsp:cNvPr id="0" name=""/>
        <dsp:cNvSpPr/>
      </dsp:nvSpPr>
      <dsp:spPr>
        <a:xfrm>
          <a:off x="5726706" y="50658"/>
          <a:ext cx="1693976" cy="177573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726706" y="1829007"/>
          <a:ext cx="1693976" cy="62846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ประชาชนก้มลงอธิษฐานที่พื้น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เนหะมีย์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8:6)</a:t>
          </a:r>
          <a:endParaRPr lang="en" sz="2000" b="1" kern="1200" dirty="0">
            <a:ln>
              <a:solidFill>
                <a:schemeClr val="accent4">
                  <a:lumMod val="5000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6706" y="1829007"/>
        <a:ext cx="1693976" cy="628465"/>
      </dsp:txXfrm>
    </dsp:sp>
    <dsp:sp modelId="{409CBAFB-D84F-4FB1-8ADF-A849DF484FB6}">
      <dsp:nvSpPr>
        <dsp:cNvPr id="0" name=""/>
        <dsp:cNvSpPr/>
      </dsp:nvSpPr>
      <dsp:spPr>
        <a:xfrm>
          <a:off x="7745997" y="0"/>
          <a:ext cx="1693976" cy="1775736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590151" y="1666547"/>
          <a:ext cx="2005668" cy="84507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ดาวิดอธิษฐานขณะนอนราบอยู่บนเตียง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พงศ์กษัตริย์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1:47)</a:t>
          </a:r>
          <a:endParaRPr lang="en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0151" y="1666547"/>
        <a:ext cx="2005668" cy="845078"/>
      </dsp:txXfrm>
    </dsp:sp>
    <dsp:sp modelId="{FAC1B06F-82D6-44E5-8A3F-A94EDA2109E5}">
      <dsp:nvSpPr>
        <dsp:cNvPr id="0" name=""/>
        <dsp:cNvSpPr/>
      </dsp:nvSpPr>
      <dsp:spPr>
        <a:xfrm>
          <a:off x="9947307" y="50658"/>
          <a:ext cx="1693976" cy="1775736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65289" y="1829007"/>
          <a:ext cx="2058012" cy="62846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เนหะมีย์ยืนและอธิษฐานเงียบๆ ต่อหน้ากษัตริย์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เนหะมีย์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2:1-4)</a:t>
          </a:r>
          <a:endParaRPr lang="en" sz="2000" b="1" kern="1200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65289" y="1829007"/>
        <a:ext cx="2058012" cy="628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78654" y="403307"/>
          <a:ext cx="2664681" cy="28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55"/>
              </a:lnTo>
              <a:lnTo>
                <a:pt x="2664681" y="225755"/>
              </a:lnTo>
              <a:lnTo>
                <a:pt x="2664681" y="28877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78654" y="403307"/>
          <a:ext cx="205535" cy="28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55"/>
              </a:lnTo>
              <a:lnTo>
                <a:pt x="205535" y="225755"/>
              </a:lnTo>
              <a:lnTo>
                <a:pt x="205535" y="28877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89145" y="403307"/>
          <a:ext cx="2189508" cy="288772"/>
        </a:xfrm>
        <a:custGeom>
          <a:avLst/>
          <a:gdLst/>
          <a:ahLst/>
          <a:cxnLst/>
          <a:rect l="0" t="0" r="0" b="0"/>
          <a:pathLst>
            <a:path>
              <a:moveTo>
                <a:pt x="2189508" y="0"/>
              </a:moveTo>
              <a:lnTo>
                <a:pt x="2189508" y="225755"/>
              </a:lnTo>
              <a:lnTo>
                <a:pt x="0" y="225755"/>
              </a:lnTo>
              <a:lnTo>
                <a:pt x="0" y="28877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48480" y="403307"/>
          <a:ext cx="1395451" cy="28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55"/>
              </a:lnTo>
              <a:lnTo>
                <a:pt x="1395451" y="225755"/>
              </a:lnTo>
              <a:lnTo>
                <a:pt x="1395451" y="28877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894191" y="403307"/>
          <a:ext cx="954289" cy="288772"/>
        </a:xfrm>
        <a:custGeom>
          <a:avLst/>
          <a:gdLst/>
          <a:ahLst/>
          <a:cxnLst/>
          <a:rect l="0" t="0" r="0" b="0"/>
          <a:pathLst>
            <a:path>
              <a:moveTo>
                <a:pt x="954289" y="0"/>
              </a:moveTo>
              <a:lnTo>
                <a:pt x="954289" y="225755"/>
              </a:lnTo>
              <a:lnTo>
                <a:pt x="0" y="225755"/>
              </a:lnTo>
              <a:lnTo>
                <a:pt x="0" y="28877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46827" y="0"/>
          <a:ext cx="403307" cy="403307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45696" y="67340"/>
          <a:ext cx="4277234" cy="40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3"/>
              </a:solidFill>
            </a:rPr>
            <a:t>สำหรับสมาชิกในครอบครัวของพวกเขา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45696" y="67340"/>
        <a:ext cx="4277234" cy="403307"/>
      </dsp:txXfrm>
    </dsp:sp>
    <dsp:sp modelId="{9D111C27-E043-480C-8A20-BEB0A7F7A350}">
      <dsp:nvSpPr>
        <dsp:cNvPr id="0" name=""/>
        <dsp:cNvSpPr/>
      </dsp:nvSpPr>
      <dsp:spPr>
        <a:xfrm>
          <a:off x="5550" y="692079"/>
          <a:ext cx="1777281" cy="112538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159438" y="2167680"/>
          <a:ext cx="1712280" cy="55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เพราะบาปของอาโรน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(เฉลยธรรมบัญญัติ 9:20)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438" y="2167680"/>
        <a:ext cx="1712280" cy="552897"/>
      </dsp:txXfrm>
    </dsp:sp>
    <dsp:sp modelId="{88F1BAE8-136E-42BF-9207-09B358BAB561}">
      <dsp:nvSpPr>
        <dsp:cNvPr id="0" name=""/>
        <dsp:cNvSpPr/>
      </dsp:nvSpPr>
      <dsp:spPr>
        <a:xfrm>
          <a:off x="2355291" y="692079"/>
          <a:ext cx="1777281" cy="1125388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413707" y="2242476"/>
          <a:ext cx="1903224" cy="40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เพราะการบ่นของมารีย์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(กันดารวิถี 12:10-13)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3707" y="2242476"/>
        <a:ext cx="1903224" cy="403307"/>
      </dsp:txXfrm>
    </dsp:sp>
    <dsp:sp modelId="{2FB7C8D9-58F1-4B12-A15B-42E3B531EF11}">
      <dsp:nvSpPr>
        <dsp:cNvPr id="0" name=""/>
        <dsp:cNvSpPr/>
      </dsp:nvSpPr>
      <dsp:spPr>
        <a:xfrm>
          <a:off x="7677000" y="0"/>
          <a:ext cx="403307" cy="403307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69490" y="67340"/>
          <a:ext cx="2527174" cy="40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rgbClr val="7030A0"/>
              </a:solidFill>
            </a:rPr>
            <a:t>สำหรับประชาชนทั้งหลาย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69490" y="67340"/>
        <a:ext cx="2527174" cy="403307"/>
      </dsp:txXfrm>
    </dsp:sp>
    <dsp:sp modelId="{E15C53C2-DCBA-4343-9AC7-09FB8C81C12F}">
      <dsp:nvSpPr>
        <dsp:cNvPr id="0" name=""/>
        <dsp:cNvSpPr/>
      </dsp:nvSpPr>
      <dsp:spPr>
        <a:xfrm>
          <a:off x="4800505" y="692079"/>
          <a:ext cx="1777281" cy="112538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909090" y="2242476"/>
          <a:ext cx="1802885" cy="40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เมื่อพวกเขากระหายน้ำ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(อพยพ 15:24-25)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9090" y="2242476"/>
        <a:ext cx="1802885" cy="403307"/>
      </dsp:txXfrm>
    </dsp:sp>
    <dsp:sp modelId="{DB6B9390-5F47-4F37-A57D-3476786C6143}">
      <dsp:nvSpPr>
        <dsp:cNvPr id="0" name=""/>
        <dsp:cNvSpPr/>
      </dsp:nvSpPr>
      <dsp:spPr>
        <a:xfrm>
          <a:off x="7195549" y="692079"/>
          <a:ext cx="1777281" cy="112538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40033" y="2242476"/>
          <a:ext cx="1931088" cy="40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เมื่อพวกเขาหิว (กันดารวิถี 11:11-13)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0033" y="2242476"/>
        <a:ext cx="1931088" cy="403307"/>
      </dsp:txXfrm>
    </dsp:sp>
    <dsp:sp modelId="{CD389D96-F776-43A9-A232-CA0484CC1C83}">
      <dsp:nvSpPr>
        <dsp:cNvPr id="0" name=""/>
        <dsp:cNvSpPr/>
      </dsp:nvSpPr>
      <dsp:spPr>
        <a:xfrm>
          <a:off x="9654694" y="692079"/>
          <a:ext cx="1777281" cy="112538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47121" y="2242476"/>
          <a:ext cx="1835202" cy="40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เมื่อพวกเขากระทำบาป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(อพยพ 32:30-32)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47121" y="2242476"/>
        <a:ext cx="1835202" cy="40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th-TH" sz="66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นักอธิษฐาน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47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6 for May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ชีวิตแห่งการอธิษฐาน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เอโนคดำเนิน​กับ​พระ​เจ้า​แล้ว​ก็​หาย​ไป​เพราะ​พระ​เจ้า​ทรง​รับ​เขา​ไป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ปฐก. 5:24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เอโนคมีชีวิตอยู่ในช่วงเวลาที่ยากลำบาก เมื่อความชั่วร้ายของมนุษย์ยุคก่อนน้ำท่วมโลกเพิ่มมากขึ้น เมื่อบุตรชายของเขาเกิดมา ความเข้าใจในพระเจ้าของเขาก็ขยายกว้างขึ้น และการสนทนากับพระองค์ก็เข้มข้นขึ้น (ปฐมกาล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5:21-24)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67010" y="2800347"/>
            <a:ext cx="97167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การอธิษฐานเป็นปัจจัยสำคัญในความสัมพันธ์นั้น ยิ่งงานของเขาหนักหน่วงและเร่งด่วนมากเท่าไร การอธิษฐานของเขาก็ยิ่งสม่ำเสมอและร้อนแรงมากขึ้นเท่านั้น บางครั้งเขาจะปลีกตัวไปยังสถานที่เงียบสงบเพื่อสนทนากับพระเจ้ามากขึ้น อย่างไรก็ตาม เขาก็กลับมาหาผู้คนเสมอเพื่อแบ่งปันความรู้เกี่ยวกับพระเจ้ากับพวกเขา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815900" y="4355572"/>
            <a:ext cx="504840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พระเจ้าทรงได้ยินเราทั้งในความวุ่นวายของชีวิตประจำวันและในความเงียบสงบของการปลีกวิเวก ไม่มีที่ใดบนโลกที่พระองค์ไม่สามารถมองเห็นและได้ยินเราได้ เราสามารถแสดงการอธิษฐานของเราด้วยคำพูด (ซึ่งช่วยให้เรามีสมาธิ) หรือเราสามารถทำได้ในความเงียบ (ซึ่งช่วยให้เราแสดงความคิดของเรา) สิ่งสำคัญคืออย่าหยุดสื่อสารกับพระเจ้าในการอธิษฐาน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โมเสส</a:t>
            </a:r>
            <a:endParaRPr lang="en" sz="7200" b="1" spc="300" dirty="0">
              <a:ln/>
              <a:solidFill>
                <a:srgbClr val="9A23BC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สนทนากับพระเจ้า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ตั้ง​แต่​นั้น​มา​ก็​ไม่​มี​ผู้​เผย​พระ​วจนะ​คน​ใด​เกิด​ขึ้น​ใน​อิส​รา​เอล​เสมอ​โมเสส ผู้​ซึ่ง​พระ​ยาห์​เวห์​ทรง​รู้​จัก​หน้า​ต่อ​หน้า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ฉธบ. 34:10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เมื่อชาวอิสราเอลได้ยินเสียงของพระเจ้าตรัสจากภูเขาซีนาย พวกเขาก็ขอร้องพระองค์ว่าอย่าตรัสกับพวกเขาโดยตรงอีก เพราะพวกเขากลัวตายเพราะเสียงของพระองค์ (อพยพ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20:18-19)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521308"/>
            <a:ext cx="7913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แต่สำหรับโมเสสแล้วไม่เป็นเช่นนั้น เขาได้พูดคุยกับพระเจ้าต่อหน้า (เฉลยธรรมบัญญัติ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34:10)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เป็นเวลา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ปี (ตั้งแต่พุ่มไม้ที่ลุกไหม้จนกระทั่งเขาตาย) โมเสสและพระเจ้าได้สนทนากันเป็นการส่วนตัวเป็นประจำ (อพยพ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33:9-11)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เราไม่มีโอกาสได้พูดคุยกับพระเจ้าต่อหน้า แต่การอธิษฐานช่วยเติมเต็มช่องว่างนั้นโดยทำให้เราสามารถสื่อสารกับพระองค์ได้โดยตรง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1134" y="4154532"/>
            <a:ext cx="469946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พระคัมภีร์บันทึกช่วงเวลา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วันหลายช่วงที่พระเจ้าทรงให้คำแนะนำเฉพาะเจาะจงแก่โมเสสเกี่ยวกับการสร้างพลับพลาและทรงสื่อสารกฎหมายต่างๆ แก่เขา ในระหว่างการสนทนาเหล่านี้ โมเสสยังได้อธิษฐานวิงวอนเพื่อประชาชนด้วย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การอธิษฐานวิงวอน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พระ​ยาห์​เวห์​ทรง​พระ​พิโรธ​อาโรน​มาก พระ​องค์​จะ​ทรง​ทำลาย​เขา​เช่น​กัน ใน​เวลา​นั้น​ข้าพ​เจ้า​ก็​อธิษ​ฐาน​เผื่อ​อา​โรน​ด้วย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ฉธบ. 9:20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การอธิษฐานวิงวอนคือการที่เราอธิษฐานเพื่อคนอื่น (ยากอบ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5:16;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5:44; 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ทิโมธี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2:1-4)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138156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อะไรเป็นแรงจูงใจให้โมเสสอธิษฐานเพื่อผู้อื่น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โมเสสได้อธิษฐานวิงวอนต่อพระเจ้าเพื่อผู้อื่นในหลายโอกาสและด้วยเหตุผลที่แตกต่างกัน: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สิ่งเดียวกันนี้ควรเป็นแรงจูงใจให้เราเช่นกัน: ความรักต่อผู้ที่เราอธิษฐานเผื่อ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606345" y="1361780"/>
            <a:ext cx="114695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เราควรอธิษฐานภาวนาในครอบครัว และเหนือสิ่งอื่นใด เราต้องไม่ละเลยการอธิษฐานภาวนาในที่ลับ เพราะนี่คือชีวิตของจิตวิญญาณ  ซึ่งจิตวิญญาณจะเจริญเติบโตไม่ได้หากละเลยการอธิษฐานภาวนา การอธิษฐานภาวนาในครอบครัวหรือในที่สาธารณะเพียงอย่างเดียวไม่เพียงพอ ในความเงียบสงบ จงเปิดใจให้พระเจ้าได้ทรงพิจารณา การอธิษฐานภาวนาในที่ ลับนั้นมีเพียงพระเจ้าผู้ทรงฟังคำอธิษฐานเท่านั้นที่จะได้ยิน ไม่มีผู้ใดอยากรู้อยากเห็นที่จะรับฟังคำวิงวอนเช่นนี้ ในการอธิษฐานภาวนาในที่ลับ จิตวิญญาณจะเป็นอิสระจากอิทธิพลรอบข้าง เป็นอิสระจากความตื่นเต้น ซึ่งจะเข้าถึงพระเจ้าอย่างสงบแต่ด้วยความศรัทธาอย่างแรงกล้า อิทธิพลที่หวานชื่นและยั่งยืนจะมาจากพระองค์ผู้ทรงเห็นในที่ลับ ผู้ทรงเปิดพระโสตฟังคำอธิษฐานที่เกิดขึ้นจากหัวใจของเรา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1148080" y="61122"/>
            <a:ext cx="97199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ข้าพ​เจ้า​รัก​พระ​ยาห์​เวห์ เพราะ​พระ​องค์​ทรง​ฟัง​เสียง​และ​คำ​วิง​วอน​ของ​ข้าพ​เจ้า  พระ​องค์​เงี่ย​พระ​กรรณ​ฟัง​ข้าพ​เจ้า เพราะ​ฉะนั้น​ข้าพ​เจ้า​จะ​ทูล​พระ​องค์​ตราบ​ที่​ข้าพ​เจ้า​มี​ชีวิต​อยู่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th-TH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/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28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116:1</a:t>
            </a:r>
            <a:r>
              <a:rPr lang="en-US" sz="28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sz="28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00BB2C"/>
                </a:solidFill>
              </a:rPr>
              <a:t>ดาเนียล</a:t>
            </a:r>
            <a:r>
              <a:rPr lang="en" sz="2000" b="1" dirty="0">
                <a:solidFill>
                  <a:srgbClr val="00BB2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การอธิษฐานในยามประสบอันตราย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การอธิษฐานด้วยท่าทางที่ถูกต้อง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0070BB"/>
                </a:solidFill>
              </a:rPr>
              <a:t>เอโนค</a:t>
            </a:r>
            <a:r>
              <a:rPr lang="en" sz="2000" b="1" dirty="0">
                <a:solidFill>
                  <a:srgbClr val="0070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ชีวิตแห่งการอธิษฐาน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BB4B00"/>
                </a:solidFill>
              </a:rPr>
              <a:t>โมเสส</a:t>
            </a:r>
            <a:r>
              <a:rPr lang="en" sz="2000" b="1" dirty="0">
                <a:solidFill>
                  <a:srgbClr val="BB4B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การสนทนากับพระเจ้าห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การอธิษฐานวิงวอน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สิ่งมีชีวิตทั้งหลาย รวมทั้งมนุษยชาติ ถูกสร้างโดยพระเจ้าด้วยความสามารถในการสื่อสารระหว่างกัน และสื่อสารกับพระองค์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44639" y="2639230"/>
            <a:ext cx="70753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ดาเนียล เอโนค และโมเสส เป็นตัวอย่างของการใช้ของขวัญอันทรงพลังนี้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841686"/>
            <a:ext cx="70753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แต่พระเจ้าทรงประทานของขวัญแก่เรา นั่นคือ “โทรศัพท์” ที่ช่วยให้เราสื่อสารกับพระองค์ต่อไปได้ นั่นคือ การอธิษฐาน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9" y="925691"/>
            <a:ext cx="7075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น่าเสียดายที่มนุษย์สูญเสียความสามารถในการสื่อสารโดยตรงกับพระเจ้าไปเมื่ออาดัมและเอวาทำบาป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ดาเนียล</a:t>
            </a:r>
            <a:endParaRPr lang="en" sz="7200" b="1" spc="300" dirty="0">
              <a:ln/>
              <a:solidFill>
                <a:srgbClr val="D15381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การอธิษฐานในยามที่อันตราย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แล้ว​ข้าพ​เจ้า​ก็​หัน​หน้า​ไป​หา​พระ​เจ้า​องค์​เจ้า​นาย แสวง​หา​ด้วย​การ​อธิษ​ฐาน​และ​การ​วิง​วอน ทั้ง​ด้วย​การ​อด​อา​หาร และ​นุ่ง​ห่ม​ผ้า​กระ​สอบ​และ​นั่ง​บน​ขี้​เถ้า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ดนล. 9:3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788827" cy="3515911"/>
            <a:chOff x="113363" y="3143252"/>
            <a:chExt cx="78882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596061" cy="203177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th-TH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ผู้บริหารที่ดี</a:t>
              </a:r>
              <a:endParaRPr lang="en" sz="2200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6126" y="3731681"/>
              <a:ext cx="596061" cy="2803655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200" dirty="0">
                  <a:effectLst/>
                </a:rPr>
                <a:t>ควา มซื่อสัตย์สุจริต</a:t>
              </a:r>
              <a:endParaRPr lang="en-US" sz="2200" dirty="0">
                <a:effectLst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859061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4224378"/>
              <a:ext cx="596061" cy="1873705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200" dirty="0">
                  <a:effectLst/>
                </a:rPr>
                <a:t>ความขยันหมั่นเพียร</a:t>
              </a:r>
              <a:endParaRPr lang="en-US" sz="2200" dirty="0">
                <a:effectLst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63605" cy="3515912"/>
            <a:chOff x="2441781" y="3143251"/>
            <a:chExt cx="763605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4021456"/>
              <a:ext cx="633507" cy="251388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400" dirty="0">
                  <a:effectLst/>
                </a:rPr>
                <a:t>ความไม่ย่อท้อ</a:t>
              </a:r>
              <a:endParaRPr lang="en-US" sz="2400" dirty="0">
                <a:effectLst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8489" cy="3515913"/>
            <a:chOff x="3200400" y="3143250"/>
            <a:chExt cx="76848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4220147"/>
              <a:ext cx="633507" cy="165981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400" dirty="0">
                  <a:effectLst/>
                </a:rPr>
                <a:t>ความน่าเชื่อถือ</a:t>
              </a:r>
              <a:endParaRPr lang="en-US" sz="2400" dirty="0">
                <a:effectLst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4483231"/>
              <a:ext cx="633507" cy="116961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400" dirty="0">
                  <a:effectLst/>
                </a:rPr>
                <a:t>ความนับถือ</a:t>
              </a:r>
              <a:endParaRPr lang="en-US" sz="2400" dirty="0">
                <a:effectLst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633507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400" dirty="0">
                  <a:effectLst/>
                </a:rPr>
                <a:t>ความจงรักภักดี</a:t>
              </a:r>
              <a:endParaRPr lang="en-US" sz="2400" dirty="0">
                <a:effectLst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973156"/>
              <a:ext cx="633507" cy="225779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th-TH" sz="2400" dirty="0">
                  <a:effectLst/>
                </a:rPr>
                <a:t>ปราศจากนิสัยเสียใดๆ</a:t>
              </a:r>
              <a:endParaRPr lang="en-US" sz="2400" dirty="0">
                <a:effectLst/>
              </a:endParaRP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401768" y="1430134"/>
            <a:ext cx="8828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เพราะความไว้วางใจในพระเจ้า ดาเนียลจึงได้รับสติปัญญา ความสามารถในการตีความความฝัน และปัญญา (ดาเนียล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1:8, 17, 20)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เมื่อชีวิตของเขาและเพื่อนๆ ตกอยู่ในอันตราย เขาจึงหันไปหาพระเจ้าด้วยการอธิษฐาน (ดาเนียล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2:17-23)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401768" y="2542326"/>
            <a:ext cx="5046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หลังจากใช้ชีวิตด้วยการอธิษฐาน ดาเนียลได้รับคุณลักษณะอะไรบ้าง (ดาเนียล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สวรรค์ทรงรับฟังคำอธิษฐานของดาเนียล (ดาเนียล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9:20-23; 10:12)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ศัตรูจะทำร้ายเขาได้ก็ต่อเมื่อทำลายพันธนาการนี้เท่านั้น (ดาเนียล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6:5-7)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591130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อธิษฐานในยามที่อันตราย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550" y="566883"/>
            <a:ext cx="1232509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แล้ว​ข้าพ​เจ้า​ก็​หัน​หน้า​ไป​หา​พระ​เจ้า​องค์​เจ้า​นาย แสวง​หา​ด้วย​การ​อธิษ​ฐาน​และ​การ​วิง​วอน ทั้ง​ด้วย​การ​อด​อา​หาร และ​นุ่ง​ห่ม​ผ้า​กระ​สอบ​และ​นั่ง​บน​ขี้​เถ้า</a:t>
            </a:r>
            <a:r>
              <a:rPr lang="en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2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9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ดนล. 9:3 </a:t>
            </a:r>
            <a:r>
              <a:rPr lang="en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เมื่อเผชิญกับภัยคุกคามถึงชีวิตครั้งใหม่นี้ ดาเนียลก็ยังคงรักษาการอธิษฐานของตนไว้ (ดาเนียล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6:10)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การอธิษฐานด้วยท่าทีที่ถูกต้อง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เมื่อ​ดา​เนียล​ทราบ​ว่า​กษัตริย์​ลง​พระ​นาม​ใน​หนัง​สือ​สำ​คัญ​นั้น​แล้ว ท่าน​ก็​กลับ​บ้าน ซึ่ง​มี​หน้า​ต่าง​ห้อง​ชั้น​บน​เปิด​ตรง​ไป​ยัง​กรุง​เย​รู​ซา​เล็ม และ​ท่าน​ก็​คุก​เข่า​ลง​วัน​ละ 3 ครั้ง อธิษ​ฐาน​และ​ขอบ​พระ​คุณ​พระ​เจ้า​ของ​ท่าน​อย่าง​ที่​เคย​ทำ​เสมอ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ดนล. 6:10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เมื่อเราอธิษฐาน เราพูดกับพระเจ้าเหมือนกับว่าเรากำลังพูดคุยกับเพื่อน แต่พระเจ้าไม่เหมือนเรา พระองค์ทรงเป็นพระราชาแห่งจักรวาล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การหลับตาช่วยให้เรามีสมาธิในการอธิษฐานมากขึ้น แต่ในบางสถานการณ์ก็เป็นไปไม่ได้ (เช่น ขณะเดิน ขณะขับรถ เป็นต้น)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เนื่องจากเราสามารถอธิษฐานต่อพระเจ้าได้ในทุกสถานการณ์และทุกเวลา จึงไม่จำเป็นเสมอไปที่จะต้องทำเช่นนั้น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ธรรมเนียมของดาเนียลคือการคุกเข่าต่อหน้าพระองค์เพื่ออธิษฐาน ยอมรับว่าพระองค์ทรงเป็นผู้ปกครองสูงสุดของเขา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สิ่งสำคัญคือ การอธิษฐานของเราต้องทำด้วยความเคารพที่พระเจ้าทรงสมควรได้รับ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ในพระคัมภีร์ เราพบตัวอย่างของผู้คนที่อธิษฐานในรูปแบบต่างๆ ตามสถานการณ์เฉพาะของแต่ละคน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266961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ไม่ว่าเราจะมีจุดยืนอย่างไร พระคัมภีร์กระตุ้นให้เราอธิษฐานอย่างไม่หยุดหย่อน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เธสะโลนิกา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5:17)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อย่างเพียรพยายาม (โคโลสี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และอย่างสม่ำเสมอ (โรม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อธิษฐานด้วยท่าทีที่ถูกต้อง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200" b="1" dirty="0">
                <a:latin typeface="Comic Sans MS" panose="030F0702030302020204" pitchFamily="66" charset="0"/>
              </a:rPr>
              <a:t>“</a:t>
            </a:r>
            <a:r>
              <a:rPr lang="th-TH" sz="2200" b="1" dirty="0"/>
              <a:t>เมื่อ​ดา​เนียล​ทราบ​ว่า​กษัตริย์​ลง​พระ​นาม​ใน​หนัง​สือ​สำ​คัญ​นั้น​แล้ว ท่าน​ก็​กลับ​บ้าน ซึ่ง​มี​หน้า​ต่าง​ห้อง​ชั้น​บน​เปิด​ตรง​ไป​ยัง​กรุง​เย​รู​ซา​เล็ม และ​ท่าน​ก็​คุก​เข่า​ลง​วัน​ละ 3 ครั้ง อธิษ​ฐาน​และ​ขอบ​พระ​คุณ​พระ​เจ้า​ของ​ท่าน​อย่าง​ที่​เคย​ทำ​เสมอ</a:t>
            </a:r>
            <a:r>
              <a:rPr lang="en" sz="2200" b="1" dirty="0">
                <a:latin typeface="Comic Sans MS" panose="030F0702030302020204" pitchFamily="66" charset="0"/>
              </a:rPr>
              <a:t>” (</a:t>
            </a:r>
            <a:r>
              <a:rPr lang="th-TH" sz="2200" b="1" dirty="0"/>
              <a:t>ดนล. 6:10 </a:t>
            </a:r>
            <a:r>
              <a:rPr lang="en" sz="22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7200" b="1" spc="30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Aptos" panose="02110004020202020204"/>
              </a:rPr>
              <a:t>เอโนค</a:t>
            </a:r>
            <a:endParaRPr kumimoji="0" lang="en" sz="7200" b="1" i="0" u="none" strike="noStrike" kern="1200" cap="none" spc="300" normalizeH="0" baseline="0" noProof="0" dirty="0">
              <a:ln/>
              <a:solidFill>
                <a:srgbClr val="26B246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1940</Words>
  <Application>Microsoft Office PowerPoint</Application>
  <PresentationFormat>Panorámica</PresentationFormat>
  <Paragraphs>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2026-03-23T08:04:11Z</dcterms:created>
  <dcterms:modified xsi:type="dcterms:W3CDTF">2026-03-30T11:29:42Z</dcterms:modified>
</cp:coreProperties>
</file>