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92D050"/>
    <a:srgbClr val="874A00"/>
    <a:srgbClr val="F6DBAA"/>
    <a:srgbClr val="F9DEB2"/>
    <a:srgbClr val="E3E3D3"/>
    <a:srgbClr val="6C6D45"/>
    <a:srgbClr val="66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พระบิดาผู้สถิตบนสวรรค์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เราต้องตระหนักถึงความสัมพันธ์ส่วนตัวของเรากับพระบิดาแห่งมนุษย์ทุกคน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ขอให้พระนามของพระองค์เป็นที่เคารพสักการะ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ขอให้พระนามของพระองค์เป็นที่เคารพสักการะ การตระหนักถึงความบริสุทธิ์ของพระเจ้าจะนำเราเข้าใกล้พระองค์มากขึ้นด้วยความเคารพยำเกรง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ขอให้แผ่นดินของพระองค์มาตั้งอยู่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ขอให้เราปรารถนาการเสด็จกลับมาของพระเยซู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ขอให้สิ่งที่สำเร็จบนสวรรค์ สำเร็จดังนั้นบนแผ่นดินโลก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ขอให้เรายอมรับอำนาจสูงสุดของพระเจ้าและขอให้พระประสงค์ของพระเจ้าสำเร็จในชีวิตของเราและในโลก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ขอประทานอาหารประจำวันแก่ข้าพระองค์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ขอให้เราขอในสิ่งที่เราต้องการเพื่อดำรงชีวิต ทั้งทางกายและทางจิตวิญญาณ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ขอทรงยกโทษอภัยบาปผิดของข้าพระองค์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เหมือนดังที่ข้าพระองค์ยกโทษบาปให้กับผู้อื่น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เราต้องกลับใจ ขอการให้อภัย และให้อภัยผู้ที่ทำร้ายเรา เหมือนที่พระเจ้าทรงให้อภัยเรา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และขออย่านำข้าพระองค์ไปสู่การทดลอง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แต่ให้พ้นจากซึ่งชั่วร้าย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ขอให้เราขอการปกป้องและที่พักพิงจากความชั่วร้ายที่มีอยู่ในโลกนี้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“เพราะเป็นของพระองค์คือราชอาณาจักร อำนาจ และพระสิริ ตลอดไปเป็นนิจ อาเมน”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ขอให้เรายอมรับว่าทุกสิ่งที่เราเป็น ครอบครอง และทำนั้นเป็นของพระเจ้า พระองค์แต่เพียงผู้เดียวสมควรได้รับเกียรติและการสรรเสริญ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sz="2000" b="1" dirty="0">
              <a:solidFill>
                <a:schemeClr val="tx1"/>
              </a:solidFill>
            </a:rPr>
            <a:t>การสรรเสริญ</a:t>
          </a:r>
          <a:r>
            <a:rPr lang="en" sz="2000" b="1" dirty="0">
              <a:solidFill>
                <a:schemeClr val="tx1"/>
              </a:solidFill>
            </a:rPr>
            <a:t> (</a:t>
          </a:r>
          <a:r>
            <a:rPr lang="th-TH" sz="2000" b="1" dirty="0">
              <a:solidFill>
                <a:schemeClr val="tx1"/>
              </a:solidFill>
            </a:rPr>
            <a:t>ดนล</a:t>
          </a:r>
          <a:r>
            <a:rPr lang="en" sz="2000" b="1" dirty="0">
              <a:solidFill>
                <a:schemeClr val="tx1"/>
              </a:solidFill>
            </a:rPr>
            <a:t>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th-TH" sz="2000" b="1" dirty="0">
              <a:solidFill>
                <a:schemeClr val="tx1"/>
              </a:solidFill>
            </a:rPr>
            <a:t>การสารภาพ และขออภัย</a:t>
          </a:r>
          <a:r>
            <a:rPr lang="en" sz="2000" b="1" dirty="0">
              <a:solidFill>
                <a:schemeClr val="tx1"/>
              </a:solidFill>
            </a:rPr>
            <a:t> (</a:t>
          </a:r>
          <a:r>
            <a:rPr lang="th-TH" sz="2000" b="1" dirty="0">
              <a:solidFill>
                <a:schemeClr val="tx1"/>
              </a:solidFill>
            </a:rPr>
            <a:t>ดนล.</a:t>
          </a:r>
          <a:r>
            <a:rPr lang="en" sz="2000" b="1" dirty="0">
              <a:solidFill>
                <a:schemeClr val="tx1"/>
              </a:solidFill>
            </a:rPr>
            <a:t>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h-TH" sz="2000" b="1" dirty="0">
              <a:solidFill>
                <a:schemeClr val="tx1"/>
              </a:solidFill>
            </a:rPr>
            <a:t>คำทูลขอ</a:t>
          </a:r>
          <a:r>
            <a:rPr lang="en" sz="2000" b="1" dirty="0">
              <a:solidFill>
                <a:schemeClr val="tx1"/>
              </a:solidFill>
            </a:rPr>
            <a:t>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th-TH" sz="2000" b="1" dirty="0">
              <a:solidFill>
                <a:schemeClr val="tx1"/>
              </a:solidFill>
            </a:rPr>
            <a:t>ดนล</a:t>
          </a:r>
          <a:r>
            <a:rPr lang="en" sz="2000" b="1" dirty="0">
              <a:solidFill>
                <a:schemeClr val="tx1"/>
              </a:solidFill>
            </a:rPr>
            <a:t>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h-TH" sz="2000" b="1" dirty="0">
              <a:solidFill>
                <a:schemeClr val="tx1"/>
              </a:solidFill>
            </a:rPr>
            <a:t>การขอบพระคุณ</a:t>
          </a:r>
        </a:p>
        <a:p>
          <a:r>
            <a:rPr lang="en" sz="2000" b="1" dirty="0">
              <a:solidFill>
                <a:schemeClr val="tx1"/>
              </a:solidFill>
            </a:rPr>
            <a:t> (</a:t>
          </a:r>
          <a:r>
            <a:rPr lang="th-TH" sz="2000" b="1" dirty="0">
              <a:solidFill>
                <a:schemeClr val="tx1"/>
              </a:solidFill>
            </a:rPr>
            <a:t>ฟป</a:t>
          </a:r>
          <a:r>
            <a:rPr lang="en" sz="2000" b="1" dirty="0">
              <a:solidFill>
                <a:schemeClr val="tx1"/>
              </a:solidFill>
            </a:rPr>
            <a:t>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 custLinFactNeighborY="-487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76461" custLinFactNeighborY="1248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เราต้องตระหนักถึงความสัมพันธ์ส่วนตัวของเรากับพระบิดาแห่งมนุษย์ทุกคน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พระบิดาผู้สถิตบนสวรรค์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ขอให้พระนามของพระองค์เป็นที่เคารพสักการะ การตระหนักถึงความบริสุทธิ์ของพระเจ้าจะนำเราเข้าใกล้พระองค์มากขึ้นด้วยความเคารพยำเกรง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ขอให้พระนามของพระองค์เป็นที่เคารพสักการะ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ขอให้เราปรารถนาการเสด็จกลับมาของพระเยซู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ขอให้แผ่นดินของพระองค์มาตั้งอยู่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ขอให้เรายอมรับอำนาจสูงสุดของพระเจ้าและขอให้พระประสงค์ของพระเจ้าสำเร็จในชีวิตของเราและในโลก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ขอให้สิ่งที่สำเร็จบนสวรรค์ สำเร็จดังนั้นบนแผ่นดินโลก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ขอให้เราขอในสิ่งที่เราต้องการเพื่อดำรงชีวิต ทั้งทางกายและทางจิตวิญญาณ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ขอประทานอาหารประจำวันแก่ข้าพระองค์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เราต้องกลับใจ ขอการให้อภัย และให้อภัยผู้ที่ทำร้ายเรา เหมือนที่พระเจ้าทรงให้อภัยเรา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ขอทรงยกโทษอภัยบาปผิดของข้าพระองค์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เหมือนดังที่ข้าพระองค์ยกโทษบาปให้กับผู้อื่น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ขอให้เราขอการปกป้องและที่พักพิงจากความชั่วร้ายที่มีอยู่ในโลกนี้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และขออย่านำข้าพระองค์ไปสู่การทดลอง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แต่ให้พ้นจากซึ่งชั่วร้าย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ขอให้เรายอมรับว่าทุกสิ่งที่เราเป็น ครอบครอง และทำนั้นเป็นของพระเจ้า พระองค์แต่เพียงผู้เดียวสมควรได้รับเกียรติและการสรรเสริญ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“เพราะเป็นของพระองค์คือราชอาณาจักร อำนาจ และพระสิริ ตลอดไปเป็นนิจ อาเมน”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การสรรเสริญ</a:t>
          </a:r>
          <a:r>
            <a:rPr lang="en" sz="2000" b="1" kern="1200" dirty="0">
              <a:solidFill>
                <a:schemeClr val="tx1"/>
              </a:solidFill>
            </a:rPr>
            <a:t> (</a:t>
          </a:r>
          <a:r>
            <a:rPr lang="th-TH" sz="2000" b="1" kern="1200" dirty="0">
              <a:solidFill>
                <a:schemeClr val="tx1"/>
              </a:solidFill>
            </a:rPr>
            <a:t>ดนล</a:t>
          </a:r>
          <a:r>
            <a:rPr lang="en" sz="2000" b="1" kern="1200" dirty="0">
              <a:solidFill>
                <a:schemeClr val="tx1"/>
              </a:solidFill>
            </a:rPr>
            <a:t>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การสารภาพ และขออภัย</a:t>
          </a:r>
          <a:r>
            <a:rPr lang="en" sz="2000" b="1" kern="1200" dirty="0">
              <a:solidFill>
                <a:schemeClr val="tx1"/>
              </a:solidFill>
            </a:rPr>
            <a:t> (</a:t>
          </a:r>
          <a:r>
            <a:rPr lang="th-TH" sz="2000" b="1" kern="1200" dirty="0">
              <a:solidFill>
                <a:schemeClr val="tx1"/>
              </a:solidFill>
            </a:rPr>
            <a:t>ดนล.</a:t>
          </a:r>
          <a:r>
            <a:rPr lang="en" sz="2000" b="1" kern="1200" dirty="0">
              <a:solidFill>
                <a:schemeClr val="tx1"/>
              </a:solidFill>
            </a:rPr>
            <a:t>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คำทูลขอ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th-TH" sz="2000" b="1" kern="1200" dirty="0">
              <a:solidFill>
                <a:schemeClr val="tx1"/>
              </a:solidFill>
            </a:rPr>
            <a:t>ดนล</a:t>
          </a:r>
          <a:r>
            <a:rPr lang="en" sz="2000" b="1" kern="1200" dirty="0">
              <a:solidFill>
                <a:schemeClr val="tx1"/>
              </a:solidFill>
            </a:rPr>
            <a:t>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07021" y="1084884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การขอบพระคุณ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 (</a:t>
          </a:r>
          <a:r>
            <a:rPr lang="th-TH" sz="2000" b="1" kern="1200" dirty="0">
              <a:solidFill>
                <a:schemeClr val="tx1"/>
              </a:solidFill>
            </a:rPr>
            <a:t>ฟป</a:t>
          </a:r>
          <a:r>
            <a:rPr lang="en" sz="2000" b="1" kern="1200" dirty="0">
              <a:solidFill>
                <a:schemeClr val="tx1"/>
              </a:solidFill>
            </a:rPr>
            <a:t>. 4:6)</a:t>
          </a:r>
        </a:p>
      </dsp:txBody>
      <dsp:txXfrm>
        <a:off x="5446751" y="1124614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C008-B0DB-43A3-9366-1E0CDB36B370}" type="datetimeFigureOut">
              <a:rPr lang="th-TH" smtClean="0"/>
              <a:t>01/04/69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20FF1-8FBE-4C0B-89AE-B75C1CEA236F}" type="slidenum">
              <a:rPr lang="th-TH" smtClean="0"/>
              <a:t>‹Nº›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743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20FF1-8FBE-4C0B-89AE-B75C1CEA236F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122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601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th-TH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การอธิษฐานในชีวิตจริง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7 for May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ดาเนียล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th-T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โครงสร้างของการอธิษฐาน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554182" y="590119"/>
            <a:ext cx="110836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แล้ว​ข้าพ​เจ้า​ก็​หัน​หน้า​ไป​หา​พระ​เจ้า​องค์​เจ้า​นาย แสวง​หา​ด้วย​การ​อธิษ​ฐาน​และ​การ​วิง​วอน ทั้ง​ด้วย​การ​อด​อา​หาร และ​นุ่ง​ห่ม​ผ้า​กระ​สอบ​และ​นั่ง​บน​ขี้​เถ้า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ดนล. 9:3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คำอธิษฐานที่บันทึกไว้ในดาเนียล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9:4-19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แสดงให้เราเห็นถึงส่วนประกอบพื้นฐานสี่ประการของการอธิษฐาน: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834238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32985"/>
            <a:ext cx="6863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ดาเนียลถูกกาเบรียลขัดจังหวะก่อนที่เขาจะอธิษฐานเสร็จด้วย (การขอบพระคุณ)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05269"/>
            <a:ext cx="69065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รูปแบบนี้ใช้ได้กับการอธิษฐานทั้งส่วนตัวและในที่สาธารณะของเรา เห็นได้ชัดว่าส่วนที่เกี่ยวกับ “การสารภาพบาปและการให้อภัย” ควรปรับให้เข้ากับบริบทของการอธิษฐาน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857302"/>
            <a:ext cx="6949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โครงสร้างนี้ช่วยให้เรามุ่งเน้นการอธิษฐานไปที่พระเจ้า ป้องกันไม่ให้การอธิษฐานกลายเป็นเหมือน “รายการซื้อของ” จากคลังสมบัติของพระเจ้า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h-TH" sz="6000" b="1" dirty="0">
                <a:ln w="0"/>
                <a:solidFill>
                  <a:srgbClr val="091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คำถามสี่ประการสำหรับการอธิษฐาน</a:t>
            </a:r>
            <a:endParaRPr lang="en" sz="6000" b="1" dirty="0">
              <a:ln w="0"/>
              <a:solidFill>
                <a:srgbClr val="091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ทำไมเราจึงควรอธิษฐาน ในเมื่อพระเจ้าทรงรู้ทุกสิ่งอยู่แล้ว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ทำไมต้องอธิษฐาน ในเมื่อทุกอย่างก็ดีอยู่แล้ว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ข้าพเจ้าควรจะอธิษฐานกับใคร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ข้าพเจ้าควรฟังอย่างไร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3861" y="723110"/>
            <a:ext cx="310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การอธิษฐานทำให้เราขึ้นไปอยู่ต่อหน้าพระที่นั่งของพระเจ้า และกระตุ้นให้เราสำรวจตัวเองและทบทวนความสัมพันธ์กับพระองค์ทุกวัน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8988818" y="618507"/>
            <a:ext cx="31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เหล่าทูตสวรรค์ผู้ไม่เคยทำบาปก็ยังนมัสการพระเจ้าอย่างต่อเนื่อง แล้วเราควรทำมากกว่านั้นสักเท่าใด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ขึ้นอยู่กับสถานการณ์: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42761" y="4404836"/>
            <a:ext cx="2982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ที่ชัดเจนและปลอดภัยที่สุดคือการผสมผสานการอธิษฐานกับการศึกษาพระคัมภีร์เป็นส่วนหนึ่งของการอธิษฐานส่วนตัวของเรา หลีกเลี่ยงการปล่อยใจให้ว่างเปล่าหรือฟังแต่ตัวเอง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44089" y="2251080"/>
            <a:ext cx="329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แม้ว่าเราจะไม่รู้ว่าจะพูดอะไร พระวิญญาณบริสุทธิ์ก็ทรงช่วยเรา (โรม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42761" y="2029257"/>
            <a:ext cx="3105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การคิดว่าเราไม่ต้องการพระเจ้า เพราะทุกอย่างเป็นไปด้วยดีสำหรับเรา คือความหยิ่งยโส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ในความเงียบสงบ นั่นคือช่วงเวลาที่การอธิษฐานของเราจะใกล้ชิดที่สุด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กับครอบครัวหรือในกลุ่มเล็กๆ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ในคริสตจักร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ของเราต้องมาจากความรู้สึกอย่างลึกซึ้งถึงความต้องการของเราและความปรารถนาอย่างแรงกล้าในสิ่งที่เราขอ มิฉะนั้นคำอธิษฐานของเราจะไม่ได้รับการตอบรับ แต่เราไม่ควรท้อแท้และหยุดการวิงวอนเพียงเพราะคำตอบยังไม่ได้รับในทันที “แผ่นดินสวรรค์นั้นยอมให้เกิดการต่อสู้ดิ้นรนได้ และผู้ที่ใช้กำลังก็ยึดครองได้” (มัทธิว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11:12)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การต่อสู้ดิ้นรนในที่นี้หมายถึงความจริงใจอันศักดิ์สิทธิ์ เช่นเดียวกับที่ยาโคบได้แสดงให้เห็น เราไม่จำเป็นต้องพยายามทำให้ตัวเองรู้สึกตื่นเต้นอย่างมาก แต่เราควรสงบและอดทน วิงวอนต่อพระที่นั่งแห่งพระคุณของพระเจ้า งานของเราคือการถ่อมตนต่อหน้าพระเจ้า สารภาพบาปของเรา และเข้าใกล้พระเจ้าด้วยความเชื่อ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1279366"/>
            <a:ext cx="4679667" cy="32624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ประ​ชา​ชน​เอ๋ย จง​วาง​ใจ​ใน​พระ​องค์​ตลอด​เวลา จง​ระ​บาย​ความ​ใน​ใจ​ของ​ท่าน​ต่อ​พระ​องค์ พระ​เจ้า​ทรง​เป็น​ที่​ลี้​ภัย​ของ​เรา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62:8 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931A7C"/>
                </a:solidFill>
              </a:rPr>
              <a:t>คำอธิษฐานในยามยากลำบาก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084A9C"/>
                </a:solidFill>
              </a:rPr>
              <a:t>เอลียาห์</a:t>
            </a:r>
            <a:r>
              <a:rPr lang="en" sz="2000" b="1" dirty="0">
                <a:solidFill>
                  <a:srgbClr val="084A9C"/>
                </a:solidFill>
              </a:rPr>
              <a:t>: </a:t>
            </a:r>
            <a:r>
              <a:rPr lang="th-TH" sz="2000" b="1" dirty="0"/>
              <a:t>การอธิษฐานท่ามกลางวิกฤตการณ์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B4366B"/>
                </a:solidFill>
              </a:rPr>
              <a:t>ฮันนาห์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th-TH" sz="2000" b="1" dirty="0"/>
              <a:t>รอคอยคำตอบที่ไม่เคยมาถึง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4A1982"/>
                </a:solidFill>
              </a:rPr>
              <a:t>แบบอย่างของการอธิษฐาน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08665D"/>
                </a:solidFill>
              </a:rPr>
              <a:t>พระเยซู</a:t>
            </a:r>
            <a:r>
              <a:rPr lang="en" sz="2000" b="1" dirty="0">
                <a:solidFill>
                  <a:srgbClr val="08665D"/>
                </a:solidFill>
              </a:rPr>
              <a:t>: </a:t>
            </a:r>
            <a:r>
              <a:rPr lang="th-TH" sz="2000" b="1" dirty="0"/>
              <a:t>เนื้อหาของการอธิษฐาน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82047D"/>
                </a:solidFill>
              </a:rPr>
              <a:t>ดาเนียล</a:t>
            </a:r>
            <a:r>
              <a:rPr lang="en" sz="2000" b="1" dirty="0">
                <a:solidFill>
                  <a:srgbClr val="82047D"/>
                </a:solidFill>
              </a:rPr>
              <a:t>: </a:t>
            </a:r>
            <a:r>
              <a:rPr lang="th-TH" sz="2000" b="1" dirty="0"/>
              <a:t>โครงสร้างของการอธิษฐาน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415F00"/>
                </a:solidFill>
              </a:rPr>
              <a:t>สี่คำถามเกี่ยวกับการอธิษฐาน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เปาโลเตือนเราให้ “อธิษฐานอยู่เสมอ” (เอเฟซัส 6:18) แม้ว่าโลกของเราจะพังทลายลง แม้เวลาจะผ่านไปและเราไม่เห็นคำตอบต่อคำอธิษฐานของเรา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แต่เราควรจะอธิษฐานอย่างไร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เราควรขออะไร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เราควรจะอธิษฐานคนเดียวหรือกับคนอื่น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การอธิษฐานช่วยให้เราพูดกับพระเจ้าได้เท่านั้น หรือช่วยให้เราฟังพระองค์ได้ด้วย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ในสถานการณ์เช่นนี้ คำอธิษฐานของเอลียาห์และฮันนาห์จะช่วยและให้กำลังใจเราได้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h-TH" sz="6600" b="1" spc="300" dirty="0">
                <a:ln w="0"/>
                <a:solidFill>
                  <a:srgbClr val="7C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การอธิษฐานในสถานการณ์ที่ยากลำบาก</a:t>
            </a:r>
            <a:endParaRPr lang="en" sz="6600" b="1" spc="300" dirty="0">
              <a:ln w="0"/>
              <a:solidFill>
                <a:srgbClr val="7C2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เอลียาห์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การอธิษฐานท่ามกลางความยากลำบาก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10852"/>
            <a:ext cx="108870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ท่าน​ทูล​ว่า “ข้า​พระ​องค์​หวง​แหน​แทน​พระ​ยาห์​เวห์​พระ​เจ้า​จอม​ทัพ​ยิ่ง​นัก เพราะ​ประ​ชา​ชน​อิส​รา​เอล​ได้​ทอด​ทิ้ง​พันธ​สัญญา​ของ​พระ​องค์ ได้​พัง​แท่น​บูชา​ของ​พระ​องค์ และ​ประ​หาร​ผู้​เผย​พระ​วจนะ​ของ​พระ​องค์​เสีย​ด้วย​ดาบ และ​ข้า​พระ​องค์ ข้า​พระ​องค์​แต่​ผู้​เดียว​เหลือ​อยู่ และ​เขา​ทั้ง​หลาย​มุ่ง​เอา​ชีวิต​ข้า​พระ​องค์”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1พกษ. 19:10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706664"/>
            <a:ext cx="8085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พระเจ้าทรงตอบคำอธิษฐานของเราอย่างไรในยามวิกฤต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206250"/>
            <a:ext cx="6212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หลังจากเอลียาห์อธิษฐานเพียงเล็กน้อย พระเจ้าก็ทรงตอบทันทีด้วยเปลวไฟ (1 พงศ์กษัตริย์ 18:36-38)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813832"/>
            <a:ext cx="631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เมื่อเอลียาห์ขอความตาย พระเจ้าทรงนิ่งเงียบ แต่ทรงส่งทูตสวรรค์มาเลี้ยงดูเขา (1 พงศ์กษัตริย์ 19:4-8)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984007"/>
            <a:ext cx="6212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หลังจากอธิษฐานขอฝนเจ็ดครั้ง พระเจ้าก็ทรงส่งเมฆก้อนเล็กๆ ก้อนหนึ่งมา  ซึ่งต่อกลายเป็นพายุใหญ่ (1 พงศ์กษัตริย์ 18:42-45)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424512" y="5411450"/>
            <a:ext cx="62985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คำตอบหนึ่งเกิดขึ้นทันทีและอัศจรรย์ อีกคำตอบหนึ่งหลังจากอธิษฐานเจ็ดครั้ง ก็ทรงส่งฝนตามที่ขอ และสุดท้ายหลังจาก 40 วัน ก็ทรงตอบด้วยวาจาและให้กำลังใจ พระเจ้าทรงรู้ว่าควรตอบอย่างไรและเมื่อใดในแต่ละสถานการณ์ของเรา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8155" y="4643657"/>
            <a:ext cx="63558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เอลียาห์ซึ่งท้อแท้ในถ้ำ ในที่สุดได้ยินเสียงของพระเจ้าตอบคำอธิษฐานที่สิ้นหวังของเขา (1 พงศ์กษัตริย์ 19:9-18)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ฮันนาห์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</a:t>
            </a:r>
            <a:r>
              <a:rPr lang="th-T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รอคอยคำตอบที่ไม่เคยมาถึง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ดิฉัน​ทูล​วิงวอน​ขอ​เด็ก​คน​นี้ และ​พระ​ยาห์​เวห์​ประ​ทาน​ตาม​คำ​ทูล​ขอ​ของ​ดิฉัน​ตาม​ที่​ได้​ทูล​วิงวอน​ต่อ​พระ​องค์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1ซมอ. 1:27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คำอธิษฐานของฮันนาห์ขอให้มีบุตรดูเหมือนว่าพระเจ้าจะทรงตอบอย่างรวดเร็ว (หลังจากรอคอยอย่างมีความสุขถึงเก้าเดือน) (1 ซามูเอล 1:9-20)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เมื่อเราอ่านข้อก่อนหน้า เราจะสังเกตเห็นว่าคำตอบนั้นใช้เวลานานมากกว่าจะมาถึง (1 ซามูเอล 1:1-8)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813232"/>
            <a:ext cx="75409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บางครั้ง ความเงียบของพระเจ้าอาจเกิดจากความเห็นแก่ตัวของเรา (ยากอบ 4:3) บาปที่เรายึดมั่น (สดุดี 66:18) การขาดความเชื่อ (ยากอบ 1:6) หรือเพียงแค่ยังไม่ใช่เวลาที่เหมาะสม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จากมุมมองนี้ ฮันนาห์ใช้เวลากี่ปีในการขอบุตรโดยไม่ได้รับคำตอบ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เปนินนาห์ ภรรยาอีกคนของเอลคานาห์ มี “บุตร”—นั่นคือ มีบุตรชายมากกว่าหนึ่งคน—และ “ปีแล้วปีเล่า” เธอทำให้ฮันนาห์รู้สึกหงุดหงิดเพราะพระเจ้าไม่ได้ประทานบุตรให้เธอ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ไม่ว่าในกรณีใด พระเจ้าทรงเห็นภาพรวมทั้งหมดและทรงทราบสิ่งที่ดีที่สุดสำหรับเรา (เยเรมีย์ 29:11) พระองค์จะทรงตอบคำอธิษฐานที่ทูลขอด้วยความเชื่อเสมอ ในเวลาและวิธีการของพระองค์เอง (1 ยอห์น 5:14-15)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h-TH" sz="72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แบบอย่างของการอธิษฐาน</a:t>
            </a:r>
            <a:endParaRPr lang="en" sz="7200" b="1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6"/>
                </a:solidFill>
              </a:rPr>
              <a:t>พระเยซู</a:t>
            </a:r>
            <a:r>
              <a:rPr lang="en" sz="4400" b="1" dirty="0">
                <a:ln/>
                <a:solidFill>
                  <a:schemeClr val="accent6"/>
                </a:solidFill>
              </a:rPr>
              <a:t>: </a:t>
            </a:r>
            <a:r>
              <a:rPr lang="th-TH" sz="4400" b="1" dirty="0">
                <a:ln/>
                <a:solidFill>
                  <a:schemeClr val="accent6"/>
                </a:solidFill>
              </a:rPr>
              <a:t>เนื้อหาของคำอธิษฐาน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เพราะ​ฉะนั้น​พวก​ท่าน​จง​อธิษ​ฐาน​เช่น​นี้​ว่า ‘ข้า​แต่​พระ​บิดา​ของ​ข้า​พระ​องค์​ทั้ง​หลาย ผู้​สถิต​ใน​สวรรค์ ขอ​ให้​พระ​นาม​ของ​พระ​องค์​เป็น​ที่​เคา​รพ​สัก​การะ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มธ. 6:9 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การอธิษฐานยาวเหยียดเพื่อเอาใจและได้รับการยกย่องจากผู้ที่ได้ยิน   ไม่ใช่รูปแบบการอธิษฐานที่พระเยซูทรงสอนเรา (มัทธิว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6:5-8)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จงเรียนรู้ที่จะอธิษฐานสั้นๆ และตรงประเด็น ขอเฉพาะสิ่งที่คุณต้องการ เรียนรู้ที่จะอธิษฐานออกเสียงดังๆ ในที่ที่อยู่กับพระเจ้าเท่านั้นที่จะได้ยินคุณ อย่าอธิษฐานแบบเสแสร้ง แต่จงอธิษฐานด้วยความจริงใจและมาจากใจจริง แสดงถึงความกระหายของจิตวิญญาณต่อพระกายของพระเจ้า”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(E.G.W. “Our high Calling”, May 4)</a:t>
            </a:r>
            <a:endPara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3862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การอธิษฐานของเราควรจริงใจและเรียบง่าย ใช้ภาษาที่เข้าใจได้ในชีวิตประจำวัน การอธิษฐานเป็นส่วนสำคัญในชีวิตของเรา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</a:t>
            </a:r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เนื้อหาของคำอธิษฐาน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438602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นี่คือเนื้อหาของคำอธิษฐานที่พระเยซูทรงประทานให้แก่เรา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1949</Words>
  <Application>Microsoft Office PowerPoint</Application>
  <PresentationFormat>Panorámica</PresentationFormat>
  <Paragraphs>83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Constantia</vt:lpstr>
      <vt:lpstr>Aptos Display</vt:lpstr>
      <vt:lpstr>Aptos</vt:lpstr>
      <vt:lpstr>Comic Sans MS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125</cp:revision>
  <dcterms:created xsi:type="dcterms:W3CDTF">2026-03-28T16:46:47Z</dcterms:created>
  <dcterms:modified xsi:type="dcterms:W3CDTF">2026-04-01T13:17:13Z</dcterms:modified>
</cp:coreProperties>
</file>