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E900"/>
    <a:srgbClr val="66FFFF"/>
    <a:srgbClr val="C8DBFD"/>
    <a:srgbClr val="66FFCC"/>
    <a:srgbClr val="FFFF66"/>
    <a:srgbClr val="FFFF99"/>
    <a:srgbClr val="913823"/>
    <a:srgbClr val="C34B2F"/>
    <a:srgbClr val="DF8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th-TH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ยังไม่เติบโต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พวกเขาเป็นเหมือนเด็ก 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3:1)</a:t>
          </a:r>
          <a:endParaRPr lang="en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พวกเขากินนม 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3:2)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พวกเขายังยึดติดกับโลก 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3:3)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พวกเขาถูกชักจูงโดยความคิดเห็นของผู้อื่น 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3:4)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เติบโตเป็นผู้ใหญ่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พวกเขาเป็นผู้ใหญ่แล้ว</a:t>
          </a:r>
          <a:endParaRPr lang="en-US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14:20)</a:t>
          </a:r>
          <a:endParaRPr lang="en" sz="2000" b="1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พวกเขากินอาหารแข็ง </a:t>
          </a:r>
        </a:p>
        <a:p>
          <a:r>
            <a:rPr lang="th-TH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(ฮีบรู 5:14)</a:t>
          </a:r>
          <a:endParaRPr lang="en" sz="2000" b="1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พวกเขามีจิตวิญญาณ </a:t>
          </a:r>
        </a:p>
        <a:p>
          <a:r>
            <a:rPr lang="th-TH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2:13)</a:t>
          </a:r>
          <a:endParaRPr lang="en" sz="2000" b="1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u="none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พวกเขามีวิจารณญาณทางจิตวิญญาณ (1 โครินธ์ 2:14)</a:t>
          </a:r>
          <a:endParaRPr lang="en" sz="2000" b="1" u="none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7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ยังไม่เติบโต</a:t>
          </a:r>
          <a:endParaRPr lang="en" sz="47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พวกเขาเป็นเหมือนเด็ก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3:1)</a:t>
          </a:r>
          <a:endParaRPr lang="en" sz="20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พวกเขากินนม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3:2)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พวกเขายังยึดติดกับโลก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3:3)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พวกเขาถูกชักจูงโดยความคิดเห็นของผู้อื่น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3:4)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7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เติบโตเป็นผู้ใหญ่</a:t>
          </a:r>
          <a:endParaRPr lang="en" sz="47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พวกเขาเป็นผู้ใหญ่แล้ว</a:t>
          </a:r>
          <a:endParaRPr lang="en-US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14:20)</a:t>
          </a:r>
          <a:endParaRPr lang="en" sz="2000" b="1" kern="1200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พวกเขากินอาหารแข็ง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(ฮีบรู 5:14)</a:t>
          </a:r>
          <a:endParaRPr lang="en" sz="2000" b="1" kern="1200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พวกเขามีจิตวิญญาณ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2:13)</a:t>
          </a:r>
          <a:endParaRPr lang="en" sz="2000" b="1" kern="1200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u="none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พวกเขามีวิจารณญาณทางจิตวิญญาณ (1 โครินธ์ 2:14)</a:t>
          </a:r>
          <a:endParaRPr lang="en" sz="2000" b="1" u="none" kern="1200" noProof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h-TH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ความเป็นหนึ่งเดียวในพระคริสต์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Lesson 3 for July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233363" y="622065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664535" y="622065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th-TH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การให้ความเคารพต่อผู้นำ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</a:effectLst>
              </a:rPr>
              <a:t>ยิ่ง​กว่า​นั้น บรร​ดา​ผู้​รับ​มอบ​ฉันทะ​ย่อม​ได้​รับ​การ​คาด​หวัง​ว่า​ต้อง​เป็น​คน​ที่​ไว้​วางใจ​ได้</a:t>
            </a:r>
            <a:r>
              <a:rPr lang="en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การมีอยู่ของความขัดแย้งและกลุ่มต่างๆ รอบตัวผู้นำไม่ได้หมายความว่าเราควรปฏิเสธพวกเขา ตรงกันข้าม เปาโลสนับสนุนและปกป้องการรับใช้ของอปอลโลและงานของเขาในเมืองโครินธ์ (1 โครินธ์ 3:5-6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3041829"/>
            <a:chOff x="9365230" y="1587500"/>
            <a:chExt cx="2626744" cy="304182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1200329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แฟรงค์และวอลเตอร์ บอนด์ เป็นมิชชันนารีคู่แรกในสเปน วอลเตอร์เสียชีวิตเพื่อศรัทธาของเขาในเมืองฮาเอนในปี 1914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ผู้นำคริสเตียนดำเนินตามรอยพระบาทของพระเยซูโดยเต็มใจที่จะทนทุกข์เพื่อพี่น้องของพวกเขา และแม้กระทั่งยอมตายเพื่อการรับใช้ของพวกเขาหากจำเป็น (1 โครินธ์ 4:11-13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โครินธ์ 11:23-28)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1150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เมื่อผู้นำกระทำการอย่างซื่อสัตย์ พวกเขาสมควรได้รับเกียรติ (1 โครินธ์ 4:2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ทิโมธี 5:17) แต่แม้ว่าพวกเขาจะไม่ได้รับเกียรตินั้น พวกเขาก็ยังคงซื่อสัตย์ เพราะพวกเขารู้ว่าพระเจ้าเองต่างหาก ไม่ใช่มนุษย์ ที่ควรตัดสินพวกเขา (1 โครินธ์ 4:3-4)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ทั้งผู้นำและสมาชิกไม่ได้ถูกเรียกให้ต่อสู้หรือโต้เถียงกัน แต่ให้รวมกันสรรเสริญพระเยซูและประกาศข่าวสารแห่งไม้กางเขน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760436"/>
            <a:ext cx="77772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ไม่มีสิ่งใดจะทำให้ความสามัคคีที่สมบูรณ์แบบในคริสตจักรเกิดขึ้นได้ นอกจากจิตวิญญาณแห่งความอดทนอดกลั้นแบบอย่างของพระคริสต์ ซาตานสามารถหว่านความแตกแยกได้ แต่พระคริสต์เท่านั้นที่สามารถทำให้ความขัดแย้งปรองดองกันได้... เมื่อท่านทั้งหลายในฐานะผู้รับใช้คริสตจักร รักพระเจ้าอย่างสูงสุดและรักเพื่อนบ้านเหมือนรักตนเองแล้ว ก็จะไม่มีความพยายามใดๆ ที่จะทำให้เกิดความสามัคคี จะมีความเป็นหนึ่งเดียวในพระคริสต์ หูที่จะรายงานเรื่องต่างๆ จะปิดลง และจะไม่มีใครกล่าวร้ายเพื่อนบ้านของตน สมาชิกของคริสตจักรจะทะนุถนอมความรักและความสามัคคี และเป็นเหมือนครอบครัวใหญ่ครอบครัวเดียวกัน แล้วเราจะนำหลักฐานไปบอกโลกว่าพระเจ้าทรงส่งพระบุตรของพระองค์มายังโลก</a:t>
            </a:r>
            <a:r>
              <a:rPr lang="en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954107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พี่​น้อง​ทั้ง​หลาย ข้าพ​เจ้า​วิง​วอน​ท่าน​ใน​พระ​นาม​ของ​พระ​เยซู​คริสต์​องค์​พระ​ผู้​เป็น​เจ้าของ​เรา ขอ​ให้​ปรอง​ดอง​กัน อย่า​มี​ความ​แตก​แยก​ใน​พวก​ท่าน แต่​ขอ​ให้​เป็น​น้ำ​หนึ่ง​ใจ​เดียว​กัน​ใน​ความ​คิด​และ​ความ​เห็น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โครินธ์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1:10, 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ปัญหาที่ทำให้เกิดความแตกแยก</a:t>
            </a:r>
            <a:r>
              <a:rPr lang="en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>
                <a:solidFill>
                  <a:srgbClr val="C53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การแตกแยกและการทะเลาวิวาท</a:t>
            </a:r>
            <a:endParaRPr lang="en" sz="2000" b="1" noProof="0" dirty="0">
              <a:solidFill>
                <a:srgbClr val="C535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วิธีรักษาควาเป้นหนึ่งเดียวกัน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noProof="0" dirty="0">
                <a:solidFill>
                  <a:srgbClr val="55A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ความสามัคคีในพระเยซูคริสต์</a:t>
            </a:r>
            <a:endParaRPr lang="en" sz="2000" b="1" noProof="0" dirty="0">
              <a:solidFill>
                <a:srgbClr val="55A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th-TH" sz="2000" b="1" noProof="0" dirty="0">
                <a:solidFill>
                  <a:srgbClr val="308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สติปัญญาและความเป็นผู้ใหญ่</a:t>
            </a:r>
            <a:endParaRPr lang="en" sz="2000" b="1" noProof="0" dirty="0">
              <a:solidFill>
                <a:srgbClr val="308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th-TH" sz="2000" b="1" noProof="0" dirty="0">
                <a:solidFill>
                  <a:srgbClr val="C57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การรับใช้และการถ่อมตน</a:t>
            </a:r>
            <a:endParaRPr lang="en" sz="2000" b="1" noProof="0" dirty="0">
              <a:solidFill>
                <a:srgbClr val="C570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th-TH" sz="2000" b="1" noProof="0" dirty="0">
                <a:solidFill>
                  <a:srgbClr val="BD2D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การเคารพผู้นำ</a:t>
            </a:r>
            <a:endParaRPr lang="en" sz="2000" b="1" noProof="0" dirty="0">
              <a:solidFill>
                <a:srgbClr val="BD2D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หลังจากทักทายชาวโครินธ์และชื่นชมพวกเขาในเรื่องการเติบโตทางจิตวิญญาณแล้ว เปาโลก็เริ่มกล่าวถึงปัญหาแรกที่ส่งผลกระทบต่อคริสตจักรนั้น นั่นคือ การขาดความสามัคคี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สิ่งหนึ่งที่ชัดเจนตั้งแต่ต้นคือ ความสามัคคีในคริสตจักรไม่สามารถเกิดขึ้นได้ด้วยความพยายามของมนุษย์เท่านั้น เราจะบรรลุความสามัคคีได้ก็ต่อเมื่อเรามุ่งเน้นไปที่พระเยซูเท่านั้น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ตลอดจดหมายถึงชาวโครินธ์และจดหมายอื่นๆ ที่เปาโลเขียน เราจะเห็นว่าเขาให้แนวทางในการแก้ปัญหานี้ ซึ่งอาจส่งผลกระทบต่อคริสตจักรในปัจจุบันได้เช่นกัน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875002"/>
            <a:ext cx="991091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th-TH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ปัญหาที่ทำให้เกิดความแตกแยก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noProof="0" dirty="0">
                <a:ln/>
                <a:solidFill>
                  <a:srgbClr val="FF0000"/>
                </a:solidFill>
              </a:rPr>
              <a:t>การแตกแยกและการทะเลาะวิวาท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พี่​น้อง​ทั้ง​หลาย ข้าพ​เจ้า​วิง​วอน​ท่าน​ใน​พระ​นาม​ของ​พระ​เยซู​คริสต์​องค์​พระ​ผู้​เป็น​เจ้าของ​เรา ขอ​ให้​ปรอง​ดอง​กัน อย่า​มี​ความ​แตก​แยก​ใน​พวก​ท่าน แต่​ขอ​ให้​เป็น​น้ำ​หนึ่ง​ใจ​เดียว​กัน​ใน​ความ​คิด​และ​ความ​เห็น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533554" y="2560376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ผู้นำหลายคนเคยมาเทศนาในเมืองโครินธ์ และผู้เชื่อแต่ละคนก็มีผู้เทศน์ที่ตนชื่นชอบ (เปาโล อะปอลโล เปโตร…) ซึ่งนำไปสู่ความขัดแย้งในหมู่พวกเขา (1 โครินธ์ 1:11)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373690" y="5310541"/>
            <a:ext cx="54937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ค่อยๆ ส่งผลกระทบต่อชีวิตของคริสตจักร (1 โครินธ์ 3:3) การขาดความสามัคคีทำให้การร่วมรับประทานอาหารของพระเจ้าผิดเพี้ยนไป (1 โครินธ์ 11:33) และพวกเขายังถึงขั้นฟ้องร้องซึ่งกันและกันในศาล (1 โครินธ์ 6:1)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00793" y="1855205"/>
            <a:ext cx="96946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ความแตกแยกที่เกิดขึ้นในคริสตจักรเมืองโครินธ์คืออะไร (1 โครินธ์ 1:12)?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533554" y="3942657"/>
            <a:ext cx="518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โดยไม่ตระหนักว่าพวกเขาทุกคนกำลังเทศน์ในเรื่องเดียวกัน พวกเขาจึงมุ่งเน้นไปที่ประเด็นที่ไม่เกี่ยวข้อง (1 โครินธ์ 3:5-8)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875002"/>
            <a:ext cx="7846142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th-TH" sz="6600" b="1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วิธีรักษาความเป็นหนึ่งเดียวกัน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noProof="0" dirty="0">
                <a:ln/>
                <a:solidFill>
                  <a:schemeClr val="accent3"/>
                </a:solidFill>
              </a:rPr>
              <a:t>ความเป็นหนึ่งเดียวกันในพระเยซูคริสต์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E9E9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พระ​เจ้า​ทรง​เป็น​ผู้​ซื่อสัตย์ พระ​องค์​ทรง​เรียก​พวก​ท่าน​ให้​สัม​พันธ์​สนิท​กับ​พระ​บุตร​ของ​พระ​องค์ คือ​พระ​เยซู​คริสต์​องค์​พระ​ผู้​เป็น​เจ้า​ของ​เรา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noProof="0" dirty="0">
                <a:solidFill>
                  <a:srgbClr val="FFFF66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 1:9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“พระคริสต์ทรงถูกแบ่งแยกหรือ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เปาโลถูกตรึงกางเขนเพื่อท่านหรือ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หรือท่านรับบัพติศมาในนามของเปาโลหรือ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โครินธ์ 1:13) ด้วยคำถามเหล่านี้ เปาโลต้องการให้พวกเขาได้ไตร่ตรอง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ป็นเอกภาพในคริสตจักรจะเกิดขึ้นได้ก็ต่อเมื่อเราตายจากตัวตนและดำเนินชีวิตเพื่อพระเยซู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3538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ความแตกต่างเล็กน้อยในความคิดเห็น เป็นของประทานที่แตกต่างกันของแต่ละคน เมื่อนำมารวมไว้ที่พระคริสต์ แทนที่จะก่อให้เกิดความแตกแยก กลับจะก่อให้เกิดความเป็นเอกภาพ (1 โครินธ์ 12:12-13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182688" y="3770858"/>
            <a:ext cx="7353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แต่ความเป็นเอกภาพในพระเยซูไม่ได้หมายความว่าเราทุกคนคิดเหมือนกันในทุกเรื่อง หรือว่าเราทุกคนทำในแบบเดียวกัน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ความเป็นเอกภาพจะเกิดขึ้นได้ก็ต่อเมื่อเรามีพระเยซูเป็นพระเจ้าของเราเท่านั้น ความเป็นเอกภาพไม่ได้เกิดขึ้นจากการยึดติดกับความคิดหรือแนวคิดของพี่น้อง หรือจากการรวมกลุ่มกัน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สติปัญญาและความเป็นผู้ใหญ่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พี่​น้อง​ทั้ง​หลาย ข้าพ​เจ้า​ไม่​อาจ​จะ​พูด​กับ​ท่าน เหมือน​พูด​กับ​พวก​ที่​อยู่​ฝ่าย​จิต​วิญ​ญาณ แต่​ต้อง​พูด​เหมือน​พวก​ที่​อยู่​ฝ่าย​เนื้อ​หนัง เหมือน​กับ​พวก​ที่​เป็น​ทา​รก​ใน​พระ​คริสต์</a:t>
            </a:r>
            <a:r>
              <a:rPr lang="en" b="1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06621" y="1555758"/>
            <a:ext cx="3295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เปาโลเรียกคริสเตียนที่ยังไม่เติบโตว่า “เป็นเด็กในพระคริสต์” หรือ “ฝ่ายโลก” (1 โครินธ์ 3:1) คริสเตียนประเภทนี้ให้ความสำคัญกับผู้คนมากกว่าพระเยซู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976510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188362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06621" y="3969130"/>
            <a:ext cx="32953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เมื่อให้ความสำคัญกับผู้นำบางคนมากเกินไปโดยละเลยผู้นำคนอื่น กลุ่มต่างๆ จึงเกิดขึ้นและแบ่งแยกคริสตจักร นี่เป็นผลมาจากความไม่เติบโต ดังนั้น เปาโลจึงเชิญชวนให้เราเติบโตเป็นผู้ใหญ่ในพระคริสต์ (1 โครินธ์ 2:6)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การรับใช้และการอ่อนน้อมถ่อมตน</a:t>
            </a:r>
            <a:endParaRPr lang="en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noProof="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</a:rPr>
              <a:t> ให้​ทุก​คน​ถือ​ว่า​เรา​เป็น​คน​เช่น​นี้​คือ​เป็น​เหมือน​คน​รับ​ใช้​ของ​พระ​คริสต์ และ​เป็น​ผู้​รับ​มอบ​ฉัน​ทะ​ให้​ดู​แล​สิ่ง​ล้ำ​ลึก​ของ​พระ​เจ้า</a:t>
            </a:r>
            <a:r>
              <a:rPr lang="en" sz="2200" b="1" noProof="0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”</a:t>
            </a:r>
            <a:r>
              <a:rPr lang="en" b="1" noProof="0" dirty="0">
                <a:solidFill>
                  <a:srgbClr val="FFFF66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noProof="0" dirty="0">
                <a:solidFill>
                  <a:srgbClr val="FFFF66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01600">
                  <a:srgbClr val="0000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เช่นเดียวกับในปัจจุบัน ในศตวรรษแรกผู้คนก็แตกแยกกันด้วยความเชื่อทางการเมือง ปรัชญา ศาสนา และความเชื่ออื่นๆ เราจะป้องกันไม่ให้ความคิดแบบนี้แทรกซึมเข้าไปในคริสตจักรและก่อให้เกิดความแตกแยกได้อย่างไร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ทัศนคติของผู้นำมีบทบาทสำคัญ ผู้นำคริสตจักรต้องเข้าใจบทบาทของตนในฐานะผู้ดูแล พวกเขาไม่ใช่เจ้าของคริสตจักร แต่เป็นเพียงผู้บริหารจัดการเพื่อพระคริสต์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ความสามัคคีในคริสตจักรจะเป็นอย่างไรหากทุกคน ไม่ใช่เพียงแค่ผู้นำ แต่สมาชิกทุกคน ปฏิบัติเช่นนี้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ผู้รับใช้ที่บริหารงานต้องประพฤติตนเหมือนพระเจ้าของตน คือเต็มใจที่จะถ่อมตนเพื่อรับใช้ผู้อื่นเสมอ (ฟิลิปปี้ 2:3-8)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ผู้นำของคริสตจักรคือพระเยซู ส่วนคนอื่นๆ บริหารงานในฐานะ “ผู้รับใช้ของพระคริสต์” (1 โครินธ์ 4:1)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1714</Words>
  <Application>Microsoft Office PowerPoint</Application>
  <PresentationFormat>Panorámica</PresentationFormat>
  <Paragraphs>66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2026-06-06T16:57:43Z</dcterms:created>
  <dcterms:modified xsi:type="dcterms:W3CDTF">2026-06-21T06:02:04Z</dcterms:modified>
</cp:coreProperties>
</file>