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CC"/>
    <a:srgbClr val="337519"/>
    <a:srgbClr val="91E171"/>
    <a:srgbClr val="105660"/>
    <a:srgbClr val="5C4A00"/>
    <a:srgbClr val="FFE79B"/>
    <a:srgbClr val="C7E6A4"/>
    <a:srgbClr val="91784B"/>
    <a:srgbClr val="BCE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8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</a:t>
          </a:r>
          <a:r>
            <a:rPr lang="en" sz="2200" b="1" dirty="0"/>
            <a:t> </a:t>
          </a:r>
          <a:r>
            <a:rPr lang="th-TH" sz="2200" b="1" dirty="0"/>
            <a:t>โครินธ์</a:t>
          </a:r>
          <a:r>
            <a:rPr lang="en" sz="2000" b="1" dirty="0"/>
            <a:t>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อาหารที่ถวายแก่รูปเคารพ</a:t>
          </a:r>
          <a:endParaRPr lang="en" sz="2200" b="1" dirty="0">
            <a:solidFill>
              <a:srgbClr val="1056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</a:t>
          </a:r>
          <a:r>
            <a:rPr lang="en" sz="2200" b="1" dirty="0"/>
            <a:t> </a:t>
          </a:r>
          <a:r>
            <a:rPr lang="th-TH" sz="2200" b="1" dirty="0"/>
            <a:t>โครินธ์</a:t>
          </a:r>
          <a:r>
            <a:rPr lang="en" sz="2000" b="1" dirty="0"/>
            <a:t>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th-TH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เปาโลสละสิทธิ์ของตน</a:t>
          </a:r>
          <a:endParaRPr lang="en" sz="2200" b="1" dirty="0">
            <a:solidFill>
              <a:schemeClr val="accent1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th-TH" sz="2200" b="1" dirty="0"/>
            <a:t>โครินธ์</a:t>
          </a:r>
          <a:r>
            <a:rPr lang="en" sz="2000" b="1" dirty="0"/>
            <a:t>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th-TH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คำเตือนเกี่ยวกับการบูรูปเคารพ</a:t>
          </a:r>
          <a:endParaRPr lang="en" sz="2200" b="1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th-TH" sz="2200" b="1" dirty="0"/>
            <a:t>โครินธ์</a:t>
          </a:r>
          <a:r>
            <a:rPr lang="en" sz="2000" b="1" dirty="0"/>
            <a:t>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th-TH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ถ้วยของพระเจ้าและถ้วยของเหล่าปีศาจ</a:t>
          </a:r>
          <a:endParaRPr lang="en" sz="2200" b="1" dirty="0">
            <a:solidFill>
              <a:schemeClr val="accent6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th-TH" sz="2200" b="1" dirty="0"/>
            <a:t>โครินธ์</a:t>
          </a:r>
          <a:r>
            <a:rPr lang="en" sz="2000" b="1" dirty="0"/>
            <a:t>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th-TH" sz="2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จงทำทุกสิ่งเพื่อถวายพระเกียรติแด่พระเจ้า</a:t>
          </a:r>
          <a:endParaRPr lang="en" sz="2200" b="1" dirty="0">
            <a:solidFill>
              <a:schemeClr val="accent3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7BB3677-EB54-4C54-9922-78B2C060DE40}">
      <dgm:prSet custT="1"/>
      <dgm:spPr/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(ความรู้และความรัก)</a:t>
          </a:r>
          <a:endParaRPr lang="en-U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DE8AC9-7589-42E5-A158-BE12900357DB}" type="parTrans" cxnId="{E60B1FDE-9E87-4B4E-BFE4-0A034398BCC8}">
      <dgm:prSet/>
      <dgm:spPr/>
      <dgm:t>
        <a:bodyPr/>
        <a:lstStyle/>
        <a:p>
          <a:endParaRPr lang="th-TH"/>
        </a:p>
      </dgm:t>
    </dgm:pt>
    <dgm:pt modelId="{5C697C3D-03A6-44DD-B3DE-B3289AAE31E7}" type="sibTrans" cxnId="{E60B1FDE-9E87-4B4E-BFE4-0A034398BCC8}">
      <dgm:prSet/>
      <dgm:spPr/>
      <dgm:t>
        <a:bodyPr/>
        <a:lstStyle/>
        <a:p>
          <a:endParaRPr lang="th-TH"/>
        </a:p>
      </dgm:t>
    </dgm:pt>
    <dgm:pt modelId="{8630B1ED-96BE-4973-A95D-694E72F8F10D}">
      <dgm:prSet custT="1"/>
      <dgm:spPr/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(สิทธิ์ของพระกิตติคุณ)</a:t>
          </a:r>
          <a:endParaRPr lang="en-U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D2E9A9-6F77-48C4-8B9D-35F11528259B}" type="parTrans" cxnId="{AED10FBB-D707-44C7-B504-F697D3718E60}">
      <dgm:prSet/>
      <dgm:spPr/>
      <dgm:t>
        <a:bodyPr/>
        <a:lstStyle/>
        <a:p>
          <a:endParaRPr lang="th-TH"/>
        </a:p>
      </dgm:t>
    </dgm:pt>
    <dgm:pt modelId="{A96A2805-1EA9-474D-954D-DA2AC71F7D19}" type="sibTrans" cxnId="{AED10FBB-D707-44C7-B504-F697D3718E60}">
      <dgm:prSet/>
      <dgm:spPr/>
      <dgm:t>
        <a:bodyPr/>
        <a:lstStyle/>
        <a:p>
          <a:endParaRPr lang="th-TH"/>
        </a:p>
      </dgm:t>
    </dgm:pt>
    <dgm:pt modelId="{57498AA6-F21C-4A3F-93F7-7B5D4D403A65}">
      <dgm:prSet custT="1"/>
      <dgm:spPr/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(บทเรียนจากอดีต)</a:t>
          </a:r>
          <a:endParaRPr lang="en-U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77F5EB-8F05-4CC5-8BD5-8EDA4F41E46E}" type="parTrans" cxnId="{A41A9208-75AF-4665-A016-4A744B2F3BF5}">
      <dgm:prSet/>
      <dgm:spPr/>
      <dgm:t>
        <a:bodyPr/>
        <a:lstStyle/>
        <a:p>
          <a:endParaRPr lang="th-TH"/>
        </a:p>
      </dgm:t>
    </dgm:pt>
    <dgm:pt modelId="{0171E6FB-C0C3-418F-9A5B-5D1B30246EF0}" type="sibTrans" cxnId="{A41A9208-75AF-4665-A016-4A744B2F3BF5}">
      <dgm:prSet/>
      <dgm:spPr/>
      <dgm:t>
        <a:bodyPr/>
        <a:lstStyle/>
        <a:p>
          <a:endParaRPr lang="th-TH"/>
        </a:p>
      </dgm:t>
    </dgm:pt>
    <dgm:pt modelId="{DB9C4DD2-83DB-4E73-845B-70FA3CB9DD03}">
      <dgm:prSet custT="1"/>
      <dgm:spPr/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(ละทิ้งการบูรูปเคารพ)</a:t>
          </a:r>
          <a:endParaRPr lang="en-U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43556C-280B-4B8C-9A46-D2E9A169F5AF}" type="parTrans" cxnId="{9AAA34FF-66B5-4B10-8389-D37E0E4B72C8}">
      <dgm:prSet/>
      <dgm:spPr/>
      <dgm:t>
        <a:bodyPr/>
        <a:lstStyle/>
        <a:p>
          <a:endParaRPr lang="th-TH"/>
        </a:p>
      </dgm:t>
    </dgm:pt>
    <dgm:pt modelId="{DA090D15-ED49-496F-B42B-175781D66286}" type="sibTrans" cxnId="{9AAA34FF-66B5-4B10-8389-D37E0E4B72C8}">
      <dgm:prSet/>
      <dgm:spPr/>
      <dgm:t>
        <a:bodyPr/>
        <a:lstStyle/>
        <a:p>
          <a:endParaRPr lang="th-TH"/>
        </a:p>
      </dgm:t>
    </dgm:pt>
    <dgm:pt modelId="{CB1A68C5-FAE7-4CEA-B39E-6DFFBDE0A8A9}">
      <dgm:prSet custT="1"/>
      <dgm:spPr/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(สิ่งใดถูกต้องตามกฎหมายและสิ่งใดเหมาะสม)</a:t>
          </a:r>
          <a:endParaRPr lang="en-U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6444FF-7FD0-4BB0-8FCC-0D9B6A5D436E}" type="parTrans" cxnId="{72617806-7ED5-41A0-B01F-A0270D3F74B0}">
      <dgm:prSet/>
      <dgm:spPr/>
      <dgm:t>
        <a:bodyPr/>
        <a:lstStyle/>
        <a:p>
          <a:endParaRPr lang="th-TH"/>
        </a:p>
      </dgm:t>
    </dgm:pt>
    <dgm:pt modelId="{27CEDDF5-A0B9-46B0-BC9D-E96BCE433395}" type="sibTrans" cxnId="{72617806-7ED5-41A0-B01F-A0270D3F74B0}">
      <dgm:prSet/>
      <dgm:spPr/>
      <dgm:t>
        <a:bodyPr/>
        <a:lstStyle/>
        <a:p>
          <a:endParaRPr lang="th-TH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72617806-7ED5-41A0-B01F-A0270D3F74B0}" srcId="{0E15DC5B-1B4C-48A9-B98F-835B260FC666}" destId="{CB1A68C5-FAE7-4CEA-B39E-6DFFBDE0A8A9}" srcOrd="1" destOrd="0" parTransId="{786444FF-7FD0-4BB0-8FCC-0D9B6A5D436E}" sibTransId="{27CEDDF5-A0B9-46B0-BC9D-E96BCE433395}"/>
    <dgm:cxn modelId="{A41A9208-75AF-4665-A016-4A744B2F3BF5}" srcId="{2DD08215-E7C0-406F-A2C1-B933C43095E0}" destId="{57498AA6-F21C-4A3F-93F7-7B5D4D403A65}" srcOrd="1" destOrd="0" parTransId="{4577F5EB-8F05-4CC5-8BD5-8EDA4F41E46E}" sibTransId="{0171E6FB-C0C3-418F-9A5B-5D1B30246EF0}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EB34F425-F168-4210-8D17-114B8417EBDA}" type="presOf" srcId="{F7BB3677-EB54-4C54-9922-78B2C060DE40}" destId="{CBDBDD01-3099-41C2-BE30-1FC52A6D2D21}" srcOrd="0" destOrd="1" presId="urn:microsoft.com/office/officeart/2005/8/layout/vList2"/>
    <dgm:cxn modelId="{90950026-30A4-4287-89B8-AFB235E4939B}" type="presOf" srcId="{57498AA6-F21C-4A3F-93F7-7B5D4D403A65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A1076265-916F-4914-BB20-3890A933E815}" type="presOf" srcId="{8630B1ED-96BE-4973-A95D-694E72F8F10D}" destId="{EFC215ED-B80C-46B7-91C7-A6AC412A000D}" srcOrd="0" destOrd="1" presId="urn:microsoft.com/office/officeart/2005/8/layout/vList2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AAB9ED8E-6F68-429D-8134-01ACDD19AD1B}" type="presOf" srcId="{DB9C4DD2-83DB-4E73-845B-70FA3CB9DD03}" destId="{F6C34058-B94A-4665-B0D2-FAC45F96C35E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AED10FBB-D707-44C7-B504-F697D3718E60}" srcId="{A0487429-BEEA-4814-A7FD-DF3D8DDB8992}" destId="{8630B1ED-96BE-4973-A95D-694E72F8F10D}" srcOrd="1" destOrd="0" parTransId="{51D2E9A9-6F77-48C4-8B9D-35F11528259B}" sibTransId="{A96A2805-1EA9-474D-954D-DA2AC71F7D19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E60B1FDE-9E87-4B4E-BFE4-0A034398BCC8}" srcId="{118D28A0-2C81-4E20-83D8-337E72355E0C}" destId="{F7BB3677-EB54-4C54-9922-78B2C060DE40}" srcOrd="1" destOrd="0" parTransId="{63DE8AC9-7589-42E5-A158-BE12900357DB}" sibTransId="{5C697C3D-03A6-44DD-B3DE-B3289AAE31E7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5A7388ED-7632-4019-BF0C-B6999876314F}" type="presOf" srcId="{CB1A68C5-FAE7-4CEA-B39E-6DFFBDE0A8A9}" destId="{A64A5609-2709-430E-A009-E012925686C4}" srcOrd="0" destOrd="1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9AAA34FF-66B5-4B10-8389-D37E0E4B72C8}" srcId="{3309BE94-2E55-4780-8847-E2314BB6B5CA}" destId="{DB9C4DD2-83DB-4E73-845B-70FA3CB9DD03}" srcOrd="1" destOrd="0" parTransId="{2F43556C-280B-4B8C-9A46-D2E9A169F5AF}" sibTransId="{DA090D15-ED49-496F-B42B-175781D66286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th-TH" sz="2200" b="1" dirty="0">
              <a:effectLst>
                <a:outerShdw blurRad="38100" dist="38100" dir="2700000" algn="tl">
                  <a:srgbClr val="000000"/>
                </a:outerShdw>
              </a:effectLst>
            </a:rPr>
            <a:t>โครินธ์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กลุ่มที่เข้มแข็งเข้าใจว่ารูปเคารพนั้นไม่มีอะไรเลย เพราะมีพระเจ้าเที่ยงแท้เพียงองค์เดียว</a:t>
          </a:r>
          <a:endParaRPr lang="en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กลุ่มที่อ่อนแอยังไม่เข้าใจในจุดนี้</a:t>
          </a:r>
          <a:endParaRPr lang="en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th-TH" sz="2200" b="1" dirty="0">
              <a:effectLst>
                <a:outerShdw blurRad="38100" dist="38100" dir="2700000" algn="tl">
                  <a:srgbClr val="000000"/>
                </a:outerShdw>
              </a:effectLst>
            </a:rPr>
            <a:t>โดรินธ์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กลุ่มที่เข้มแข็งกินเนื้อที่ถวายแก่รูปเคารพ เพราะพวกเขารู้ว่ารูปเคารพไม่สามารถปนเปื้อนอาหารได้</a:t>
          </a:r>
          <a:endParaRPr lang="en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กลุ่มที่อ่อนแอเชื่อว่าพวกเขากระทำบาปหากกินเนื้อนั้น</a:t>
          </a:r>
          <a:endParaRPr lang="en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th-TH" sz="2000" b="1" dirty="0">
              <a:effectLst>
                <a:glow rad="101600">
                  <a:srgbClr val="0000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⁕ สิทธิที่จะได้รับการเลี้ยงดูจากคริสตจักร (1 โครินธ์ 9:4)</a:t>
          </a:r>
          <a:endParaRPr lang="en-US" sz="2000" b="1" dirty="0">
            <a:effectLst>
              <a:glow rad="101600">
                <a:srgbClr val="000000">
                  <a:alpha val="60000"/>
                </a:srgb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th-TH" sz="2000" b="1" dirty="0">
              <a:effectLst>
                <a:glow rad="101600">
                  <a:srgbClr val="0000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เปาโลสละสิทธิของตนในฐานะอัครทูตที่จะได้รับการเลี้ยงดูจากคริสตจักรที่เขาไปรับใช้ เช่นเดียวกับอัครทูตคนอื่นๆ</a:t>
          </a:r>
          <a:endParaRPr lang="es-ES" sz="2000" b="1" dirty="0">
            <a:solidFill>
              <a:schemeClr val="tx1"/>
            </a:solidFill>
            <a:effectLst>
              <a:glow rad="101600">
                <a:srgbClr val="000000">
                  <a:alpha val="60000"/>
                </a:srgb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th-TH" sz="2200" b="1" dirty="0">
              <a:effectLst>
                <a:glow rad="101600">
                  <a:srgbClr val="00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⁕ สิทธิที่จะเดินทางไปพร้อมกับภรรยา (1 โครินธ์ 9:5)</a:t>
          </a:r>
          <a:endParaRPr lang="en-US" sz="2200" b="1" dirty="0">
            <a:effectLst>
              <a:glow rad="101600">
                <a:srgbClr val="000000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th-TH" sz="2200" b="1" dirty="0">
              <a:effectLst>
                <a:glow rad="101600">
                  <a:srgbClr val="00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โดยทั่วไปแล้ว อัครทูตมักจะเดินทางไปพร้อมกับภรรยาเพื่อดูแลและช่วยเหลือในการรับใช้ของพวกเขา ภรรยาเช่นเดียวกับสามีของเธอ  และมีสิทธิที่จะได้รับการเลี้ยงดูจากคริสตจักรเช่นเดียวกัน</a:t>
          </a:r>
          <a:endParaRPr lang="es-ES" sz="2200" b="1" dirty="0">
            <a:effectLst>
              <a:glow rad="101600">
                <a:srgbClr val="000000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th-TH" sz="2200" dirty="0">
              <a:effectLst>
                <a:glow rad="101600">
                  <a:srgbClr val="000000"/>
                </a:glow>
              </a:effectLst>
            </a:rPr>
            <a:t>⁕ สิทธิที่จะไม่ประกอบอาชีพเพื่อเลี้ยงชีพแบบทั่วๆ ไป (1 โครินธ์ 9:6)</a:t>
          </a:r>
          <a:endParaRPr lang="en-US" sz="2200" dirty="0">
            <a:effectLst>
              <a:glow rad="101600">
                <a:srgbClr val="000000"/>
              </a:glow>
            </a:effectLst>
          </a:endParaRPr>
        </a:p>
        <a:p>
          <a:r>
            <a:rPr lang="th-TH" sz="2200" dirty="0">
              <a:effectLst>
                <a:glow rad="101600">
                  <a:srgbClr val="000000"/>
                </a:glow>
              </a:effectLst>
            </a:rPr>
            <a:t>เปาโลต้องการหาเลี้ยงชีพด้วยตนเอง เพื่อไม่ให้ผู้คนคิดว่าเขาต้องการเอาเปรียบผู้ฟัง และเพื่อแสดงให้พวกเขาเห็นถึงความเสียสละ</a:t>
          </a:r>
          <a:endParaRPr lang="es-ES" sz="2200" dirty="0">
            <a:effectLst>
              <a:glow rad="101600">
                <a:srgbClr val="000000"/>
              </a:glo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ร้านขายเนื้อขายทั้งอาหารที่ถวายแก่รูปเคารพและอาหารที่ไม่ได้ถวาย ผู้เชื่อไม่ควรถามถึงที่มาของอาหารเหล่านั้น เพื่อไม่ให้เกิดความเข้าใจผิดว่าเขาถือว่าการกินเนื้อประเภทนั้นเป็นสิ่งผิดกฎหมาย</a:t>
          </a:r>
          <a:endParaRPr lang="en-U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10:25)</a:t>
          </a:r>
          <a:endParaRPr lang="es-E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คนที่ไม่เชื่อพระเจ้าเชิญคนเชื่อพระเจ้าไปรับประทานอาหาร คนเชื่อพระเจ้าก็รับประทานโดยไม่ตั้งคำถาม (เพราะทุกอย่างเป็นที่อนุญาตสำหรับเขา) แต่เจ้าภาพกล่าวว่าเนื้อนั้นเป็นของที่ถวายแก่รูปเคารพ ดังนั้น เพื่อไม่ให้ขัดกับมโนธรรมของเจ้าภาพ จึงเห็นว่าไม่เหมาะสมที่คนเชื่อพระเจ้าจะรับประทานเนื้อนั้น</a:t>
          </a:r>
          <a:endParaRPr lang="en-U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r>
            <a: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โครินธ์ </a:t>
          </a:r>
          <a:r>
            <a: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10:27-29)</a:t>
          </a:r>
          <a:endParaRPr lang="es-E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</a:t>
          </a:r>
          <a:r>
            <a:rPr lang="en" sz="2200" b="1" kern="1200" dirty="0"/>
            <a:t> </a:t>
          </a:r>
          <a:r>
            <a:rPr lang="th-TH" sz="2200" b="1" kern="1200" dirty="0"/>
            <a:t>โครินธ์</a:t>
          </a:r>
          <a:r>
            <a:rPr lang="en" sz="2000" b="1" kern="1200" dirty="0"/>
            <a:t>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อาหารที่ถวายแก่รูปเคารพ</a:t>
          </a:r>
          <a:endParaRPr lang="en" sz="2200" b="1" kern="1200" dirty="0">
            <a:solidFill>
              <a:srgbClr val="1056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(ความรู้และความรัก)</a:t>
          </a:r>
          <a:endParaRPr lang="en-U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</a:t>
          </a:r>
          <a:r>
            <a:rPr lang="en" sz="2200" b="1" kern="1200" dirty="0"/>
            <a:t> </a:t>
          </a:r>
          <a:r>
            <a:rPr lang="th-TH" sz="2200" b="1" kern="1200" dirty="0"/>
            <a:t>โครินธ์</a:t>
          </a:r>
          <a:r>
            <a:rPr lang="en" sz="2000" b="1" kern="1200" dirty="0"/>
            <a:t>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th-TH" sz="22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เปาโลสละสิทธิ์ของตน</a:t>
          </a:r>
          <a:endParaRPr lang="en" sz="2200" b="1" kern="1200" dirty="0">
            <a:solidFill>
              <a:schemeClr val="accent1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(สิทธิ์ของพระกิตติคุณ)</a:t>
          </a:r>
          <a:endParaRPr lang="en-U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th-TH" sz="2200" b="1" kern="1200" dirty="0"/>
            <a:t>โครินธ์</a:t>
          </a:r>
          <a:r>
            <a:rPr lang="en" sz="2000" b="1" kern="1200" dirty="0"/>
            <a:t>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th-TH" sz="22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คำเตือนเกี่ยวกับการบูรูปเคารพ</a:t>
          </a:r>
          <a:endParaRPr lang="en" sz="2200" b="1" kern="12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(บทเรียนจากอดีต)</a:t>
          </a:r>
          <a:endParaRPr lang="en-U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th-TH" sz="2200" b="1" kern="1200" dirty="0"/>
            <a:t>โครินธ์</a:t>
          </a:r>
          <a:r>
            <a:rPr lang="en" sz="2000" b="1" kern="1200" dirty="0"/>
            <a:t>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th-TH" sz="22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ถ้วยของพระเจ้าและถ้วยของเหล่าปีศาจ</a:t>
          </a:r>
          <a:endParaRPr lang="en" sz="2200" b="1" kern="1200" dirty="0">
            <a:solidFill>
              <a:schemeClr val="accent6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(ละทิ้งการบูรูปเคารพ)</a:t>
          </a:r>
          <a:endParaRPr lang="en-U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th-TH" sz="2200" b="1" kern="1200" dirty="0"/>
            <a:t>โครินธ์</a:t>
          </a:r>
          <a:r>
            <a:rPr lang="en" sz="2000" b="1" kern="1200" dirty="0"/>
            <a:t>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th-TH" sz="22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จงทำทุกสิ่งเพื่อถวายพระเกียรติแด่พระเจ้า</a:t>
          </a:r>
          <a:endParaRPr lang="en" sz="2200" b="1" kern="1200" dirty="0">
            <a:solidFill>
              <a:schemeClr val="accent3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(สิ่งใดถูกต้องตามกฎหมายและสิ่งใดเหมาะสม)</a:t>
          </a:r>
          <a:endParaRPr lang="en-U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th-TH" sz="22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โครินธ์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กลุ่มที่เข้มแข็งเข้าใจว่ารูปเคารพนั้นไม่มีอะไรเลย เพราะมีพระเจ้าเที่ยงแท้เพียงองค์เดียว</a:t>
          </a:r>
          <a:endParaRPr lang="en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กลุ่มที่อ่อนแอยังไม่เข้าใจในจุดนี้</a:t>
          </a:r>
          <a:endParaRPr lang="en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th-TH" sz="22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โดรินธ์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กลุ่มที่เข้มแข็งกินเนื้อที่ถวายแก่รูปเคารพ เพราะพวกเขารู้ว่ารูปเคารพไม่สามารถปนเปื้อนอาหารได้</a:t>
          </a:r>
          <a:endParaRPr lang="en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กลุ่มที่อ่อนแอเชื่อว่าพวกเขากระทำบาปหากกินเนื้อนั้น</a:t>
          </a:r>
          <a:endParaRPr lang="en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glow rad="101600">
                  <a:srgbClr val="0000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⁕ สิทธิที่จะได้รับการเลี้ยงดูจากคริสตจักร (1 โครินธ์ 9:4)</a:t>
          </a:r>
          <a:endParaRPr lang="en-US" sz="2000" b="1" kern="1200" dirty="0">
            <a:effectLst>
              <a:glow rad="101600">
                <a:srgbClr val="000000">
                  <a:alpha val="60000"/>
                </a:srgb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glow rad="101600">
                  <a:srgbClr val="0000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เปาโลสละสิทธิของตนในฐานะอัครทูตที่จะได้รับการเลี้ยงดูจากคริสตจักรที่เขาไปรับใช้ เช่นเดียวกับอัครทูตคนอื่นๆ</a:t>
          </a:r>
          <a:endParaRPr lang="es-ES" sz="2000" b="1" kern="1200" dirty="0">
            <a:solidFill>
              <a:schemeClr val="tx1"/>
            </a:solidFill>
            <a:effectLst>
              <a:glow rad="101600">
                <a:srgbClr val="000000">
                  <a:alpha val="60000"/>
                </a:srgb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glow rad="101600">
                  <a:srgbClr val="00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⁕ สิทธิที่จะเดินทางไปพร้อมกับภรรยา (1 โครินธ์ 9:5)</a:t>
          </a:r>
          <a:endParaRPr lang="en-US" sz="2200" b="1" kern="1200" dirty="0">
            <a:effectLst>
              <a:glow rad="101600">
                <a:srgbClr val="000000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glow rad="101600">
                  <a:srgbClr val="00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โดยทั่วไปแล้ว อัครทูตมักจะเดินทางไปพร้อมกับภรรยาเพื่อดูแลและช่วยเหลือในการรับใช้ของพวกเขา ภรรยาเช่นเดียวกับสามีของเธอ  และมีสิทธิที่จะได้รับการเลี้ยงดูจากคริสตจักรเช่นเดียวกัน</a:t>
          </a:r>
          <a:endParaRPr lang="es-ES" sz="2200" b="1" kern="1200" dirty="0">
            <a:effectLst>
              <a:glow rad="101600">
                <a:srgbClr val="000000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th-TH" sz="2200" kern="1200" dirty="0">
              <a:effectLst>
                <a:glow rad="101600">
                  <a:srgbClr val="000000"/>
                </a:glow>
              </a:effectLst>
            </a:rPr>
            <a:t>⁕ สิทธิที่จะไม่ประกอบอาชีพเพื่อเลี้ยงชีพแบบทั่วๆ ไป (1 โครินธ์ 9:6)</a:t>
          </a:r>
          <a:endParaRPr lang="en-US" sz="2200" kern="1200" dirty="0">
            <a:effectLst>
              <a:glow rad="101600">
                <a:srgbClr val="000000"/>
              </a:glow>
            </a:effectLst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kern="1200" dirty="0">
              <a:effectLst>
                <a:glow rad="101600">
                  <a:srgbClr val="000000"/>
                </a:glow>
              </a:effectLst>
            </a:rPr>
            <a:t>เปาโลต้องการหาเลี้ยงชีพด้วยตนเอง เพื่อไม่ให้ผู้คนคิดว่าเขาต้องการเอาเปรียบผู้ฟัง และเพื่อแสดงให้พวกเขาเห็นถึงความเสียสละ</a:t>
          </a:r>
          <a:endParaRPr lang="es-ES" sz="2200" kern="1200" dirty="0">
            <a:effectLst>
              <a:glow rad="101600">
                <a:srgbClr val="000000"/>
              </a:glo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ร้านขายเนื้อขายทั้งอาหารที่ถวายแก่รูปเคารพและอาหารที่ไม่ได้ถวาย ผู้เชื่อไม่ควรถามถึงที่มาของอาหารเหล่านั้น เพื่อไม่ให้เกิดความเข้าใจผิดว่าเขาถือว่าการกินเนื้อประเภทนั้นเป็นสิ่งผิดกฎหมาย</a:t>
          </a:r>
          <a:endParaRPr lang="en-U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10:25)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คนที่ไม่เชื่อพระเจ้าเชิญคนเชื่อพระเจ้าไปรับประทานอาหาร คนเชื่อพระเจ้าก็รับประทานโดยไม่ตั้งคำถาม (เพราะทุกอย่างเป็นที่อนุญาตสำหรับเขา) แต่เจ้าภาพกล่าวว่าเนื้อนั้นเป็นของที่ถวายแก่รูปเคารพ ดังนั้น เพื่อไม่ให้ขัดกับมโนธรรมของเจ้าภาพ จึงเห็นว่าไม่เหมาะสมที่คนเชื่อพระเจ้าจะรับประทานเนื้อนั้น</a:t>
          </a:r>
          <a:endParaRPr lang="en-U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โครินธ์ </a:t>
          </a: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10:27-29)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0"/>
            <a:ext cx="5238750" cy="1754326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th-TH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ทุกสิ่งถวายเกียรติ์</a:t>
            </a:r>
          </a:p>
          <a:p>
            <a:pPr algn="ctr"/>
            <a:r>
              <a:rPr lang="th-TH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แด่พระเจ้า</a:t>
            </a:r>
            <a:endParaRPr lang="en" sz="5400" b="1" spc="30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598067" y="6515100"/>
            <a:ext cx="35939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5 for August 1,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77002" y="3903312"/>
            <a:ext cx="329565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2800" b="1" dirty="0">
                <a:solidFill>
                  <a:srgbClr val="FFFFCC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เพราะ​ฉะนั้น​เมื่อ​พวก​ท่าน​จะ​รับ​ประ​ทาน จะ​ดื่ม หรือ​จะ​ทำ​อะไร​ก็​ตาม จง​ทำ​เพื่อ​ถวาย​พระ​เกียรติ​แด่​พระ​เจ้า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โครินธ์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128106"/>
            <a:ext cx="60944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เริ่มจาก 1 โครินธ์ บทที่ 7 เปาโลได้อุทิศตนเพื่อตอบคำถามต่างๆ ที่ชาวโครินธ์ส่งมาถึงเขาทางจดหมาย (1 โครินธ์ 7:1ก)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0738728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5" y="3429000"/>
            <a:ext cx="609288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ควบคู่ไปกับแนวคิดนี้ เปาโลเน้นย้ำถึงความจำเป็นที่ทุกสิ่งทุกอย่างที่ทำในคริสตจักรหรือในชีวิตส่วนตัวจะต้องทำเพื่อถวายพระเกียรติแด่พระเจ้า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19" y="2277406"/>
            <a:ext cx="60944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อย่างไรก็ตาม เขาพยายามที่จะเชื่อมโยงหัวข้อต่างๆ เข้าด้วยกัน นั่นคือ ความรักและความเคารพซึ่งกันและกัน ซึ่งจะนำพาคริสตจักรไปสู่ความเป็นเอกภาพ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609444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ด้วยเหตุนี้ แม้ว่าบทที่ 8 ถึง 10 จะกล่าวถึงเรื่องการบูรูปเคารพเป็นหลัก แต่เปาโลก็ได้สอดแทรกหัวข้ออื่นๆ ที่ดูเหมือนจะไม่เกี่ยวข้องกับบาปนี้โดยตรง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4644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h-TH" sz="4000" b="1" dirty="0">
                <a:ln/>
                <a:solidFill>
                  <a:schemeClr val="accent3"/>
                </a:solidFill>
              </a:rPr>
              <a:t>ความรู้และความรัก</a:t>
            </a:r>
            <a:endParaRPr lang="en" sz="4000" b="1" dirty="0">
              <a:ln/>
              <a:solidFill>
                <a:schemeClr val="accent3"/>
              </a:solidFill>
            </a:endParaRP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</a:t>
            </a:r>
            <a:r>
              <a:rPr lang="th-TH" sz="22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8 (</a:t>
            </a:r>
            <a:r>
              <a:rPr lang="th-TH" sz="22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อาหารที่ถวายแด่รูปเคารพ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166098"/>
            <a:ext cx="7242499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ทุก​คน​ต่าง​ก็​มี​ความ​รู้” ความ​รู้​นั้น​ทำ​ให้​ลำ​พอง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</a:t>
            </a:r>
            <a:r>
              <a:rPr lang="en" sz="2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th-TH" sz="2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8:1b)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 “แบ่ง” คริสตจักรออกเป็นสองกลุ่ม คือ “กลุ่มที่เข้มแข็ง” และ “กลุ่มที่อ่อนแอ”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76275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แต่กลุ่มที่เข้มแข็งนั้น ด้วยความรู้และการประพฤติของตน สามารถทำให้กลุ่มที่อ่อนแอสะดุดล้มได้ (1 โครินธ์ 8:10) ด้วยความรักต่อพี่น้องของตน กลุ่มที่เข้มแข็งจึงต้องยับยั้งตนเอง (1 โครินธ์ 8:11-13)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3079431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14622" y="5918632"/>
            <a:ext cx="67627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คริสเตียนควรให้ความรักมาก่อนความรู้ เมื่อความรู้นั้นอาจเป็นอุปสรรคสำหรับพี่น้องที่ “อ่อนแอ” (ซึ่งกำลังอยู่ในกระบวนการเติบโต)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ข่าวประเสริฐที่ถูกต้อง</a:t>
            </a:r>
            <a:endParaRPr lang="en" sz="4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th-TH" sz="22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โครินธ์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9 (</a:t>
            </a:r>
            <a:r>
              <a:rPr kumimoji="0" lang="th-TH" sz="22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เปาโลสละสิทธิของตน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7914640" y="182778"/>
            <a:ext cx="4068203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ทำ​นอง​เดียว​กัน องค์​พระ​ผู้​เป็น​เจ้า​ได้​ทรง​สั่ง​ไว้​ว่า คน​ที่​ประ​กาศ​ข่าว​ประ​เสริฐ​ควร​ได้​รับ​การ​เลี้ยง​ชีพ​ด้วย​ข่าว​ประ​เสริฐ</a:t>
            </a:r>
            <a:r>
              <a:rPr lang="en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9:14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เปาโลสละสิทธิ์อย่างน้อยสามประการด้วยความรักต่อผู้ที่อ่อนแอ:</a:t>
            </a:r>
            <a:endParaRPr lang="en-US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9529995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แม้ว่าพระเยซูจะทรงทำให้ชัดเจนว่าผู้ที่ประกาศข่าวประเสริฐควรดำรงชีวิตอยู่ด้วยข่าวประเสริฐนั้น แต่ทั้งเปาโลและบาร์นาบัสก็สมัครใจสละสิทธิ์นั้นเพื่อไม่ให้เป็นอุปสรรคต่อผู้เชื่อ (1 โครินธ์ 9:12-14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ลูกา 10:7)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th-TH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บทเรียนจากอดีต</a:t>
            </a:r>
            <a:endParaRPr lang="en" sz="44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th-TH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โครินธ์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10:1-13 (</a:t>
            </a:r>
            <a:r>
              <a:rPr kumimoji="0" lang="th-TH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คำตักเตือนตอการบูชารูปเคารพ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72032"/>
            <a:ext cx="9058149" cy="76944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พวก​ท่าน​อย่า​นับ​ถือ​รูป​เคารพ​เหมือน​บาง​คน​ใน​พวก​เขา​ได้​ทำ ดัง​ที่​มี​เขียน​ไว้​ว่า </a:t>
            </a:r>
            <a:r>
              <a:rPr lang="th-TH" sz="2200" b="1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“ประ​ชา​ชน​ก็​นั่ง​ลง​กิน​และ​ดื่ม แล้ว​ก็​ลุก​ขึ้น​เล่น​สนุก​สนาน” 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ประสบการณ์การอพยพของชาวอิสราเอล หากเข้าใจในเชิงจิตวิญญาณแล้ว เปรียบได้กับประสบการณ์ของเราเอง การข้ามทะเลเปรียบเสมือนพันธสัญญาแห่งการรับบัพติศมาของเรา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10:1-2)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273863"/>
            <a:ext cx="576262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จงระวัง! แม้จะมีประสบการณ์เช่นนั้น ชาวอิสราเอลก็ยังตกอยู่ในบาปอย่างร้ายแรง รวมถึงการบูชารูปเคารพและการผิดศีลธรรม ขออย่าให้สิ่งเดียวกันนี้เกิดขึ้นกับเรา!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10:5-10)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378362"/>
            <a:ext cx="657808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อาหารและเครื่องดื่มที่พวกเขารับประทานในทะเลทราย เปรียบเสมือนการมีส่วนร่วมในพิธีมหาสนิทของเรา ที่ซึ่งเรารับประทานและดื่ม  โดยพระกายและพระโลหิตของพระเยซูในเชิงจิตวิญญาณ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10:3-4)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51828" y="5540076"/>
            <a:ext cx="576262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ดังนั้น อัครทูตจึงสรุปส่วนนี้ด้วยคำแนะนำอันทรงพลังว่า “ฉะนั้น ถ้าท่านคิดว่าท่านยืนหยัดอยู่ได้ จงระวังอย่าให้ล้มลง”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10:12)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การละทิ้งการบูชารูปเคารพ</a:t>
            </a:r>
            <a:endParaRPr lang="en" sz="4400" b="1" spc="3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th-TH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โครินธ์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10:14-22 (</a:t>
            </a:r>
            <a:r>
              <a:rPr kumimoji="0" lang="th-TH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ถ้วยของพระเจ้า และถ้วยของปีศาจ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4308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เพราะ​ฉะนั้น พวก​ที่​รัก​ของ​ข้าพ​เจ้า จง​หลีก​หนี​การ​นับ​ถือ​รูป​เคารพ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718387"/>
            <a:ext cx="73012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ถ้าหากอาหารที่ถวายแก่รูปเคารพสามารถรับประทานได้โดยไม่ต้องกังวล ทำไมเปาโลจึงดูเหมือนจะเตือนไม่ให้ทำเช่นนั้นใน </a:t>
            </a:r>
            <a:r>
              <a:rPr lang="en-US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10:20?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โดยการรับพิธีมหาสนิท เราเป็นส่วนหนึ่งของพระกายของพระคริสต์ (คริสตจักร) ในขณะที่โดยการเข้าร่วมในพิธีกรรมบูชารูปเคารพ  หมายถึงเรามีส่วนร่วมกับเหล่าปีศาจ (</a:t>
            </a:r>
            <a:r>
              <a:rPr lang="en-US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10:16-20)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2" y="2793411"/>
            <a:ext cx="730127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การรับประทานเนื้อสัตว์ที่บ้านโดยไม่รู้สึกผิดเป็นเรื่องหนึ่ง แต่การทำเช่นนั้นในงานเฉลิมฉลองสาธารณะที่มีการบูชารูปเคารพเป็นอีกเรื่องหนึ่ง การเข้าร่วมในงานเฉลิมฉลองเช่นนั้น ผู้เชื่อจะละทิ้งความเชื่อของตนและยอมรับการบูชารูปเคารพ</a:t>
            </a:r>
            <a:endParaRPr lang="en-US" sz="2200" b="1" dirty="0">
              <a:solidFill>
                <a:schemeClr val="bg1"/>
              </a:solidFill>
              <a:effectLst>
                <a:glow rad="101600">
                  <a:srgbClr val="00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เราไม่สามารถรับถ้วยพิธีมหาสนิทเพื่อสรรเสริญพระเยซู และในขณะเดียวกันก็รับจากถ้วยที่สรรเสริญเหล่าปีศาจได้ (</a:t>
            </a:r>
            <a:r>
              <a:rPr lang="en-US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lang="en-US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10:21)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สิ่งใดที่ถูกต้องตามกฏหมายและสิ่งใดที่เหมาะสม</a:t>
            </a:r>
          </a:p>
          <a:p>
            <a:pPr algn="ctr"/>
            <a:endParaRPr kumimoji="0" lang="th-TH" sz="4000" b="1" i="0" u="none" strike="noStrike" kern="1200" spc="300" normalizeH="0" baseline="0" noProof="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algn="ctr"/>
            <a:endParaRPr lang="th-TH" sz="4000" b="1" spc="30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  <a:latin typeface="Aptos" panose="02110004020202020204"/>
            </a:endParaRPr>
          </a:p>
          <a:p>
            <a:pPr algn="ctr"/>
            <a:endParaRPr kumimoji="0" lang="th-TH" sz="4000" b="1" i="0" u="none" strike="noStrike" kern="1200" spc="300" normalizeH="0" baseline="0" noProof="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algn="ctr"/>
            <a:endParaRPr lang="th-TH" sz="4000" b="1" spc="30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  <a:latin typeface="Aptos" panose="02110004020202020204"/>
            </a:endParaRPr>
          </a:p>
          <a:p>
            <a:pPr algn="ctr"/>
            <a:endParaRPr kumimoji="0" lang="th-TH" sz="4000" b="1" i="0" u="none" strike="noStrike" kern="1200" spc="300" normalizeH="0" baseline="0" noProof="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algn="ctr"/>
            <a:endParaRPr kumimoji="0" lang="en" sz="2400" b="1" i="0" u="none" strike="noStrike" kern="1200" normalizeH="0" baseline="0" noProof="0" dirty="0">
              <a:ln w="13462">
                <a:noFill/>
                <a:prstDash val="solid"/>
              </a:ln>
              <a:solidFill>
                <a:srgbClr val="105660"/>
              </a:solidFill>
              <a:effectLst>
                <a:outerShdw dist="25400" dir="2700000" algn="bl" rotWithShape="0">
                  <a:schemeClr val="accent4">
                    <a:alpha val="43000"/>
                  </a:scheme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180975" y="775822"/>
            <a:ext cx="12034836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เพราะ​ฉะนั้น​เมื่อ​พวก​ท่าน​จะ​รับ​ประ​ทาน จะ​ดื่ม หรือ​จะ​ทำ​อะไร​ก็​ตาม จง​ทำ​เพื่อ​ถวาย​พระ​เกียรติ​แด่​พระ​เจ้า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102393" y="1387684"/>
            <a:ext cx="12191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2000" b="1" dirty="0"/>
              <a:t>“</a:t>
            </a:r>
            <a:r>
              <a:rPr lang="th-TH" sz="2200" b="1" dirty="0"/>
              <a:t>เรา​ทำ​ทุก​สิ่ง​ได้ แต่​ไม่​ใช่​ทุก​สิ่ง​นั้น​จะ​เป็น​ประ​โยชน์ เรา​ทำ​ทุก​สิ่ง​ได้ แต่​ไม่​ใช่​ทุก​สิ่ง​นั้น​ทำ​ให้​เจริญ​ขึ้น</a:t>
            </a:r>
            <a:r>
              <a:rPr lang="en" sz="2000" b="1" dirty="0"/>
              <a:t>” (1 </a:t>
            </a:r>
            <a:r>
              <a:rPr lang="th-TH" sz="2200" b="1" dirty="0"/>
              <a:t>โครินธ์</a:t>
            </a:r>
            <a:r>
              <a:rPr lang="en" sz="2000" b="1" dirty="0"/>
              <a:t> 10:23).</a:t>
            </a:r>
            <a:br>
              <a:rPr lang="en" sz="2000" b="1" dirty="0"/>
            </a:br>
            <a:r>
              <a:rPr lang="th-TH" sz="2000" b="1" dirty="0"/>
              <a:t>ตัวอย่าง 2 ตัวอย่างที่เป็นพื้นฐาน</a:t>
            </a:r>
            <a:r>
              <a:rPr lang="en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1024154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หลักการพื้นฐานที่อยู่เบื้องหลังคำแนะนำเหล่านี้มีสองประการเช่นกัน คือ การสรรเสริญพระเจ้าในทุกสิ่ง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10:31)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และการแสวงหาประโยชน์ของผู้อื่น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10:24, 32)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50114"/>
            <a:ext cx="76009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นั่นคือ การรักพระเจ้าเหนือสิ่งอื่นใด และรักเพื่อนบ้านเหมือนรักตนเอง (ดังที่พระเยซูทรงสั่งชายหนุ่มผู้ร่ำรวยคนนั้น)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10322" y="1733967"/>
            <a:ext cx="983932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อัครทูตได้ตักเตือนชาวโครินธ์ว่า “ผู้ใดคิดว่าตนยืนหยัดอยู่ได้ จงระวังอย่าให้ล้มลง” หากพวกเขากลายเป็นคนโอ้อวดและมั่นใจในตนเอง ละเลยการเฝ้าระวังและอธิษฐาน พวกเขากำลังตกอยู่ในบาปอันร้ายแรง และนำความพิโรธของพระเจ้าลงมาสู่ตนเอง […]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ได้กระตุ้นพี่น้องของเขาให้ถามตัวเองว่าคำพูดและการกระทำของพวกเขาจะมีอิทธิพลต่อผู้อื่นอย่างไร และอย่าได้กระทำสิ่งใด  แม้ว่าสิ่งนั้นจะดูบริสุทธิ์ใจ  แต่ก็อย่าทำสิ่งที่ดูเหมือนจะเป็นการสนับสนุนการบูชารูปเคารพหรือทำให้ผู้ที่อ่อนแอในความเชื่อรู้สึกขุ่นเคือง “ฉะนั้นไม่ว่าท่านจะกิน จะดื่ม หรือจะทำสิ่งใดก็ตาม จงทำเพื่อถวายเกียรติแด่พระเจ้า อย่าทำให้ใครขุ่นเคืองใจ ไม่ว่าจะเป็นชาวยิวหรือคนต่างชาติ หรือคริสตจักรของพระเจ้า”</a:t>
            </a:r>
            <a:r>
              <a:rPr lang="en-US" sz="2400" b="1" dirty="0">
                <a:latin typeface="Constantia" panose="02030602050306030303" pitchFamily="18" charset="0"/>
              </a:rPr>
              <a:t>"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287425" y="5661095"/>
            <a:ext cx="366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1291</TotalTime>
  <Words>1806</Words>
  <Application>Microsoft Office PowerPoint</Application>
  <PresentationFormat>Panorámica</PresentationFormat>
  <Paragraphs>78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Aptos</vt:lpstr>
      <vt:lpstr>Comic Sans MS</vt:lpstr>
      <vt:lpstr>Arial</vt:lpstr>
      <vt:lpstr>Aptos Display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87</cp:revision>
  <dcterms:created xsi:type="dcterms:W3CDTF">2026-07-04T15:24:19Z</dcterms:created>
  <dcterms:modified xsi:type="dcterms:W3CDTF">2026-07-14T05:47:10Z</dcterms:modified>
</cp:coreProperties>
</file>