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th-T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ภาพลักษณ์ของความรัก</a:t>
          </a:r>
          <a:endParaRPr lang="en" sz="2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ความยิ่งใหญ่ของความรัก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หนทางที่ยอดเยี่ยมที่สุด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ลักษณะของความรัก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สิ่งที่ความรักทำ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สิ่งที่ความรักไม่ทำ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ภาพลักษณ์ของพระเยซู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ความอดทนของความรัก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คุณธรรมที่ยิ่งใหญ่ที่สุด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อดทนนาน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กระทำคุณให้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ยินดีในความจริง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มีจิตใจที่เข้มแข็ง อดทน ใจเย็น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จงอดทนและยอมรับความผิดพลาดของผู้อื่น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กระทำการด้วยความเมตตา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จงมีเมตตาและเห็นอกเห็นใจ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แสดงความเห็นใจ แสดงความยินดี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จงยินดีกับผู้ที่สนับสนุนความจริง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อดทนต่อทุกสิ่ง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อดทนด้วยความสงบ (อดทนอย่างใจเย็น)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จงปกปิดและเงียบเกี่ยวกับความผิดของผู้อื่น โดยไม่เปิดเผย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เชื่อในทุกสิ่ง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มีศรัทธา ให้ความน่าเชื่อถือ ไว้วางใจ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จงไม่ตัดสิน แต่ให้โอกาส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มีหวังในทุกสิ่ง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รอคอยหรือไว้วางใจ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มีความหวังในสิ่งดีๆ ว่าจะเกิดขึ้นเสมอ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อดทนต่อทุกสิ่ง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มุ่งมั่น  อดทน มีความเข้มแข็ง เพียรพยายาม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จงอดทนต่อความยากลำบาก การทดลอง และการถูกข่มเหง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ไม่อิจฉาริษยา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มีความรู้สึกร้อนแรง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มันไม่ริษยาผู้ที่มีพรสวรรค์หรือคุณธรรมอื่น ๆ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ไม่โอ้อวดตัวเอง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คุยโว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อวดดี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ไม่ต้องการคำชมจากผู้อื่น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ไม่หยิ่งผยอง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อวดตัว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เย่อหยิ่ง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ไม่มีมุมมองที่เกินจริงเกี่ยวกับตัวเอง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ไม่มีการประพฤติที่หยาบคาย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การประพฤติไม่เหมาะสม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ไม่กระทำการใด ๆ ที่ขัดต่อบรรทัดฐานทางสังคมและศีลธรรม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มันไม่แสวงหาผลประโยชน์ส่วนตน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ค้นหา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สละสิทธิ์ของตนเพื่อประโยชน์ของผู้อื่น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ไม่ถูกยั่วยุ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ทำให้บางสิ่งรุนแรงขึ้น เพื่อทำให้ขัดแย้ง ยั่วยุ หรือทำให้โกรธ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ไม่ฉุนเฉียวหรืออ่อนไหวเกินไป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ไม่คิดร้าย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ตรวจสอบ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ให้อภัยและไม่คิดถึงความผิดที่ได้รับ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ไม่ยินดีในความชั่วช้า</a:t>
          </a:r>
          <a:endParaRPr lang="en" sz="2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ร่าเริง มีความสุข หรือรู้สึกดี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ไม่ยินดีในความผิดพลาด แต่พยายามแก้ไขความผิดพลาดเหล่านั้น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50442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000" b="1" noProof="0" dirty="0"/>
            <a:t>ขาอดทนต่อการถูกทุบตี การถูกดูหมิ่น และการถูกเหยียดหยาม</a:t>
          </a:r>
          <a:r>
            <a:rPr lang="es-ES" sz="2000" b="1" noProof="0" dirty="0"/>
            <a:t> </a:t>
          </a:r>
          <a:r>
            <a:rPr lang="th-TH" sz="2000" b="1" noProof="0" dirty="0"/>
            <a:t>(มัทธิว 27:27-31)</a:t>
          </a:r>
          <a:endParaRPr lang="en" sz="2000" b="1" noProof="0" dirty="0"/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เขาใจดี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000" b="1" noProof="0" dirty="0"/>
            <a:t>เขาห่วงใยทุกคนที่กำลังทุกข์ทรมาน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เขาต้องทนทุกข์ทรมานเป็นเวลานาน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เขายินดีในความจริง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000" b="1" noProof="0" dirty="0"/>
            <a:t>เขาได้สอนความจริงด้วยความชัดเจนและหนักแน่น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พระองค์ทรงแบกรับทุกสิ่ง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000" b="1" noProof="0" dirty="0"/>
            <a:t>พระองค์มิได้ทรงพิพากษาลงโทษหญิงผู้ทำบาป และทรงอภัยโทษให้แก่เธอ (ยอห์น 8:10-11)</a:t>
          </a:r>
          <a:endParaRPr lang="en" sz="2000" b="1" noProof="0" dirty="0"/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เขาเชื่อทุกสิ่ง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000" b="1" noProof="0" dirty="0"/>
            <a:t>เขาเชื่อมั่นในความจริงใจของศักเคอุส (ลก. 19:8-9)</a:t>
          </a:r>
          <a:endParaRPr lang="en" sz="2000" b="1" noProof="0" dirty="0"/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เขาหวังว่าทุกสิ่งจะเป็นไปได้ด้วยดี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000" b="1" noProof="0" dirty="0"/>
            <a:t>เขาเตรียมความพร้อมให้กับชาย 12 คนสำหรับภารกิจที่ "เป็นไปไม่ได้"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เขาอดทนต่อทุกสิ่ง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000" b="1" noProof="0" dirty="0"/>
            <a:t>เขาอดทนต่อความหิวโหย การถูกปฏิเสธ ความเจ็บปวด และการถูกข่มเหง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EC4220EA-3EC3-4189-9C5D-F2BAE516ADF2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/>
        </a:p>
      </dgm:t>
    </dgm:pt>
    <dgm:pt modelId="{E8D0AC7E-BEA6-4C24-98D7-039146A8884E}" type="parTrans" cxnId="{70E42FA9-5FA1-4E9D-B2F2-DF54F2B1E8FA}">
      <dgm:prSet/>
      <dgm:spPr/>
      <dgm:t>
        <a:bodyPr/>
        <a:lstStyle/>
        <a:p>
          <a:endParaRPr lang="es-ES"/>
        </a:p>
      </dgm:t>
    </dgm:pt>
    <dgm:pt modelId="{F77F03D3-EB53-489F-B601-218FEB8CDD54}" type="sibTrans" cxnId="{70E42FA9-5FA1-4E9D-B2F2-DF54F2B1E8FA}">
      <dgm:prSet/>
      <dgm:spPr/>
      <dgm:t>
        <a:bodyPr/>
        <a:lstStyle/>
        <a:p>
          <a:endParaRPr lang="es-ES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5ABE8178-098D-44C3-82D1-6BA3B4F92F2C}" type="presOf" srcId="{EC4220EA-3EC3-4189-9C5D-F2BAE516ADF2}" destId="{D4237A3E-5571-4EE4-9B20-86DFEDA13A0A}" srcOrd="0" destOrd="1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70E42FA9-5FA1-4E9D-B2F2-DF54F2B1E8FA}" srcId="{02996000-93A7-40BF-A600-FFEBB62DBB1D}" destId="{EC4220EA-3EC3-4189-9C5D-F2BAE516ADF2}" srcOrd="1" destOrd="0" parTransId="{E8D0AC7E-BEA6-4C24-98D7-039146A8884E}" sibTransId="{F77F03D3-EB53-489F-B601-218FEB8CDD54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พระองค์ไม่อิจฉาริษยา</a:t>
          </a:r>
          <a:endParaRPr lang="en" sz="2200" b="1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พระองค์ไม่แสวงหาเกียรติยศ และทรงคบหาสมาคมกับคนต่ำต้อย</a:t>
          </a:r>
          <a:endParaRPr lang="en" sz="22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พระองค์ไม่ทรงแสดงตน</a:t>
          </a:r>
          <a:endParaRPr lang="en" sz="2200" b="1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ถึงแม้พระองค์จะเป็นกษัตริย์แห่งจักรวาล พระองค์ก็ไม่โอ้อวด</a:t>
          </a:r>
          <a:endParaRPr lang="en" sz="22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พระองค์ไม่ทรงเย่อหยิ่ง</a:t>
          </a:r>
          <a:endParaRPr lang="en" sz="2200" b="1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พระองค์ทรงเต็มใจทำงานที่ต่ำต้อยที่สุด</a:t>
          </a:r>
          <a:endParaRPr lang="en" sz="22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พระองค์ไม่ทรงประพฤติหยาบคาย</a:t>
          </a:r>
          <a:endParaRPr lang="en" sz="2200" b="1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พระองค์ทรงปฏิบัติต่อทุกคนด้วยความสุภาพและเหมาะสม</a:t>
          </a:r>
          <a:endParaRPr lang="en" sz="22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พระองค์ไม่ทรงแสวงหาผลประโยชน์ส่วนตน</a:t>
          </a:r>
          <a:endParaRPr lang="en" sz="2000" b="1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พระองค์ทรงทำตามพระประสงค์ของพระบิดาเสมอ (ยอห์น 6:38)</a:t>
          </a:r>
          <a:endParaRPr lang="en" sz="22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พระองค์ไม่ทรงโกรธเคือง</a:t>
          </a:r>
          <a:endParaRPr lang="en" sz="2000" b="1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แม้เมื่อพวกเขาทำร้ายพระองค์ พระองค์ก็ทรงตอบโต้ด้วยความสุภาพ</a:t>
          </a:r>
          <a:endParaRPr lang="en" sz="22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พระองค์ไม่ทรงคิดร้าย</a:t>
          </a:r>
          <a:endParaRPr lang="en" sz="2000" b="1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พระองค์ทรงขออภัยโทษให้แก่ผู้ที่ตรึงพระองค์บนไม้กางเขน</a:t>
          </a:r>
          <a:endParaRPr lang="en" sz="22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พระองค์ไม่ทรงยินดีในความชั่วช้า</a:t>
          </a:r>
          <a:endParaRPr lang="en" sz="2000" b="1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พระองค์ตรัสอย่างรุนแรงต่อพวกฟาริสีที่ไม่ยุติธรรม</a:t>
          </a:r>
          <a:endParaRPr lang="en" sz="22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ScaleX="105539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 custScaleX="103506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ภาพลักษณ์ของความรัก</a:t>
          </a:r>
          <a:endParaRPr lang="en" sz="2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ความยิ่งใหญ่ของความรัก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หนทางที่ยอดเยี่ยมที่สุด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ลักษณะของความรัก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สิ่งที่ความรักทำ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สิ่งที่ความรักไม่ทำ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ภาพลักษณ์ของพระเยซู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ความอดทนของความรัก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คุณธรรมที่ยิ่งใหญ่ที่สุด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อดทนนาน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มีจิตใจที่เข้มแข็ง อดทน ใจเย็น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จงอดทนและยอมรับความผิดพลาดของผู้อื่น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กระทำคุณให้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กระทำการด้วยความเมตตา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จงมีเมตตาและเห็นอกเห็นใจ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ยินดีในความจริง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แสดงความเห็นใจ แสดงความยินดี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จงยินดีกับผู้ที่สนับสนุนความจริง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อดทนต่อทุกสิ่ง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อดทนด้วยความสงบ (อดทนอย่างใจเย็น)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จงปกปิดและเงียบเกี่ยวกับความผิดของผู้อื่น โดยไม่เปิดเผย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เชื่อในทุกสิ่ง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มีศรัทธา ให้ความน่าเชื่อถือ ไว้วางใจ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จงไม่ตัดสิน แต่ให้โอกาส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มีหวังในทุกสิ่ง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รอคอยหรือไว้วางใจ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มีความหวังในสิ่งดีๆ ว่าจะเกิดขึ้นเสมอ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อดทนต่อทุกสิ่ง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มุ่งมั่น  อดทน มีความเข้มแข็ง เพียรพยายาม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จงอดทนต่อความยากลำบาก การทดลอง และการถูกข่มเหง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911" y="174377"/>
          <a:ext cx="1896260" cy="714464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ไม่อิจฉาริษยา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1" y="174377"/>
        <a:ext cx="1717644" cy="714464"/>
      </dsp:txXfrm>
    </dsp:sp>
    <dsp:sp modelId="{457B8CBB-987F-4522-8ABC-306C72715119}">
      <dsp:nvSpPr>
        <dsp:cNvPr id="0" name=""/>
        <dsp:cNvSpPr/>
      </dsp:nvSpPr>
      <dsp:spPr>
        <a:xfrm>
          <a:off x="1664971" y="235106"/>
          <a:ext cx="3295791" cy="593005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มีความรู้สึกร้อนแรง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61474" y="235106"/>
        <a:ext cx="2702786" cy="593005"/>
      </dsp:txXfrm>
    </dsp:sp>
    <dsp:sp modelId="{07DDF968-0E92-4133-920B-F52297154214}">
      <dsp:nvSpPr>
        <dsp:cNvPr id="0" name=""/>
        <dsp:cNvSpPr/>
      </dsp:nvSpPr>
      <dsp:spPr>
        <a:xfrm>
          <a:off x="4753210" y="235106"/>
          <a:ext cx="3295791" cy="593005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มันไม่ริษยาผู้ที่มีพรสวรรค์หรือคุณธรรมอื่น ๆ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49713" y="235106"/>
        <a:ext cx="2702786" cy="593005"/>
      </dsp:txXfrm>
    </dsp:sp>
    <dsp:sp modelId="{169525B1-C073-4224-A08C-048F355CD70C}">
      <dsp:nvSpPr>
        <dsp:cNvPr id="0" name=""/>
        <dsp:cNvSpPr/>
      </dsp:nvSpPr>
      <dsp:spPr>
        <a:xfrm>
          <a:off x="911" y="988866"/>
          <a:ext cx="1897028" cy="714464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ไม่โอ้อวดตัวเอง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1" y="988866"/>
        <a:ext cx="1718412" cy="714464"/>
      </dsp:txXfrm>
    </dsp:sp>
    <dsp:sp modelId="{96C34CE6-8738-4E95-B1A0-FDC2A80E076D}">
      <dsp:nvSpPr>
        <dsp:cNvPr id="0" name=""/>
        <dsp:cNvSpPr/>
      </dsp:nvSpPr>
      <dsp:spPr>
        <a:xfrm>
          <a:off x="1665739" y="1049596"/>
          <a:ext cx="3295791" cy="593005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คุยโว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อวดดี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62242" y="1049596"/>
        <a:ext cx="2702786" cy="593005"/>
      </dsp:txXfrm>
    </dsp:sp>
    <dsp:sp modelId="{51F76EEE-3B51-4F1F-B355-E38683073737}">
      <dsp:nvSpPr>
        <dsp:cNvPr id="0" name=""/>
        <dsp:cNvSpPr/>
      </dsp:nvSpPr>
      <dsp:spPr>
        <a:xfrm>
          <a:off x="4753978" y="1049596"/>
          <a:ext cx="3295791" cy="593005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ไม่ต้องการคำชมจากผู้อื่น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50481" y="1049596"/>
        <a:ext cx="2702786" cy="593005"/>
      </dsp:txXfrm>
    </dsp:sp>
    <dsp:sp modelId="{DB5AFC04-BD33-45D1-AC6F-967867F6381A}">
      <dsp:nvSpPr>
        <dsp:cNvPr id="0" name=""/>
        <dsp:cNvSpPr/>
      </dsp:nvSpPr>
      <dsp:spPr>
        <a:xfrm>
          <a:off x="911" y="1803356"/>
          <a:ext cx="1896260" cy="714464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ไม่หยิ่งผยอง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1" y="1803356"/>
        <a:ext cx="1717644" cy="714464"/>
      </dsp:txXfrm>
    </dsp:sp>
    <dsp:sp modelId="{1CCE6C85-7B5D-430B-9F56-A9C418DB1D95}">
      <dsp:nvSpPr>
        <dsp:cNvPr id="0" name=""/>
        <dsp:cNvSpPr/>
      </dsp:nvSpPr>
      <dsp:spPr>
        <a:xfrm>
          <a:off x="1664971" y="1864085"/>
          <a:ext cx="3295791" cy="593005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อวดตัว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เย่อหยิ่ง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61474" y="1864085"/>
        <a:ext cx="2702786" cy="593005"/>
      </dsp:txXfrm>
    </dsp:sp>
    <dsp:sp modelId="{B52B9E53-451A-4F36-9119-9FF81DD2233D}">
      <dsp:nvSpPr>
        <dsp:cNvPr id="0" name=""/>
        <dsp:cNvSpPr/>
      </dsp:nvSpPr>
      <dsp:spPr>
        <a:xfrm>
          <a:off x="4753210" y="1864085"/>
          <a:ext cx="3295791" cy="593005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ไม่มีมุมมองที่เกินจริงเกี่ยวกับตัวเอง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49713" y="1864085"/>
        <a:ext cx="2702786" cy="593005"/>
      </dsp:txXfrm>
    </dsp:sp>
    <dsp:sp modelId="{B20A4C7E-36B3-4725-8DFB-4FF5CDEB91EC}">
      <dsp:nvSpPr>
        <dsp:cNvPr id="0" name=""/>
        <dsp:cNvSpPr/>
      </dsp:nvSpPr>
      <dsp:spPr>
        <a:xfrm>
          <a:off x="911" y="2617845"/>
          <a:ext cx="1897028" cy="714464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ไม่มีการประพฤติที่หยาบคาย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1" y="2617845"/>
        <a:ext cx="1718412" cy="714464"/>
      </dsp:txXfrm>
    </dsp:sp>
    <dsp:sp modelId="{68F1CFFE-5D06-459E-BCBD-974819EFBFA0}">
      <dsp:nvSpPr>
        <dsp:cNvPr id="0" name=""/>
        <dsp:cNvSpPr/>
      </dsp:nvSpPr>
      <dsp:spPr>
        <a:xfrm>
          <a:off x="1665739" y="2678575"/>
          <a:ext cx="3295791" cy="593005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การประพฤติไม่เหมาะสม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62242" y="2678575"/>
        <a:ext cx="2702786" cy="593005"/>
      </dsp:txXfrm>
    </dsp:sp>
    <dsp:sp modelId="{D8FE57D5-CC58-4448-9530-962042026ED1}">
      <dsp:nvSpPr>
        <dsp:cNvPr id="0" name=""/>
        <dsp:cNvSpPr/>
      </dsp:nvSpPr>
      <dsp:spPr>
        <a:xfrm>
          <a:off x="4753978" y="2678575"/>
          <a:ext cx="3295791" cy="593005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ไม่กระทำการใด ๆ ที่ขัดต่อบรรทัดฐานทางสังคมและศีลธรรม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50481" y="2678575"/>
        <a:ext cx="2702786" cy="593005"/>
      </dsp:txXfrm>
    </dsp:sp>
    <dsp:sp modelId="{FEA9585B-2310-4252-B817-AAA4F9838368}">
      <dsp:nvSpPr>
        <dsp:cNvPr id="0" name=""/>
        <dsp:cNvSpPr/>
      </dsp:nvSpPr>
      <dsp:spPr>
        <a:xfrm>
          <a:off x="911" y="3432335"/>
          <a:ext cx="1896260" cy="714464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มันไม่แสวงหาผลประโยชน์ส่วนตน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1" y="3432335"/>
        <a:ext cx="1717644" cy="714464"/>
      </dsp:txXfrm>
    </dsp:sp>
    <dsp:sp modelId="{361FE7B8-5C4B-437A-AE96-F3A6E0833C37}">
      <dsp:nvSpPr>
        <dsp:cNvPr id="0" name=""/>
        <dsp:cNvSpPr/>
      </dsp:nvSpPr>
      <dsp:spPr>
        <a:xfrm>
          <a:off x="1664971" y="3493065"/>
          <a:ext cx="3295791" cy="593005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ค้นหา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61474" y="3493065"/>
        <a:ext cx="2702786" cy="593005"/>
      </dsp:txXfrm>
    </dsp:sp>
    <dsp:sp modelId="{A59A0B62-003F-4038-A25E-0EB235616BF2}">
      <dsp:nvSpPr>
        <dsp:cNvPr id="0" name=""/>
        <dsp:cNvSpPr/>
      </dsp:nvSpPr>
      <dsp:spPr>
        <a:xfrm>
          <a:off x="4753210" y="3493065"/>
          <a:ext cx="3295791" cy="593005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สละสิทธิ์ของตนเพื่อประโยชน์ของผู้อื่น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49713" y="3493065"/>
        <a:ext cx="2702786" cy="593005"/>
      </dsp:txXfrm>
    </dsp:sp>
    <dsp:sp modelId="{91924D95-6CEC-4FC5-BE12-C31DB7DC3964}">
      <dsp:nvSpPr>
        <dsp:cNvPr id="0" name=""/>
        <dsp:cNvSpPr/>
      </dsp:nvSpPr>
      <dsp:spPr>
        <a:xfrm>
          <a:off x="911" y="4249274"/>
          <a:ext cx="1896260" cy="714464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ไม่ถูกยั่วยุ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1" y="4249274"/>
        <a:ext cx="1717644" cy="714464"/>
      </dsp:txXfrm>
    </dsp:sp>
    <dsp:sp modelId="{ED56B013-7A69-4BC3-AE95-16DB4F0CB600}">
      <dsp:nvSpPr>
        <dsp:cNvPr id="0" name=""/>
        <dsp:cNvSpPr/>
      </dsp:nvSpPr>
      <dsp:spPr>
        <a:xfrm>
          <a:off x="1664971" y="4246825"/>
          <a:ext cx="3295791" cy="719363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ทำให้บางสิ่งรุนแรงขึ้น เพื่อทำให้ขัดแย้ง ยั่วยุ หรือทำให้โกรธ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24653" y="4246825"/>
        <a:ext cx="2576428" cy="719363"/>
      </dsp:txXfrm>
    </dsp:sp>
    <dsp:sp modelId="{164C8E25-0F11-4535-8F6B-5D6C014D9107}">
      <dsp:nvSpPr>
        <dsp:cNvPr id="0" name=""/>
        <dsp:cNvSpPr/>
      </dsp:nvSpPr>
      <dsp:spPr>
        <a:xfrm>
          <a:off x="4753210" y="4246825"/>
          <a:ext cx="3295791" cy="719363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ไม่ฉุนเฉียวหรืออ่อนไหวเกินไป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12892" y="4246825"/>
        <a:ext cx="2576428" cy="719363"/>
      </dsp:txXfrm>
    </dsp:sp>
    <dsp:sp modelId="{BF6C196A-F9BA-482C-8FFB-463A4F6BE7D1}">
      <dsp:nvSpPr>
        <dsp:cNvPr id="0" name=""/>
        <dsp:cNvSpPr/>
      </dsp:nvSpPr>
      <dsp:spPr>
        <a:xfrm>
          <a:off x="911" y="5068662"/>
          <a:ext cx="1896260" cy="714464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ไม่คิดร้าย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1" y="5068662"/>
        <a:ext cx="1717644" cy="714464"/>
      </dsp:txXfrm>
    </dsp:sp>
    <dsp:sp modelId="{DA2DF499-8290-441B-B627-1655DEBC7209}">
      <dsp:nvSpPr>
        <dsp:cNvPr id="0" name=""/>
        <dsp:cNvSpPr/>
      </dsp:nvSpPr>
      <dsp:spPr>
        <a:xfrm>
          <a:off x="1664971" y="5066213"/>
          <a:ext cx="3295791" cy="719363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ตรวจสอบ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24653" y="5066213"/>
        <a:ext cx="2576428" cy="719363"/>
      </dsp:txXfrm>
    </dsp:sp>
    <dsp:sp modelId="{649A6CBF-F290-4EEE-B78D-0D564C2B9D25}">
      <dsp:nvSpPr>
        <dsp:cNvPr id="0" name=""/>
        <dsp:cNvSpPr/>
      </dsp:nvSpPr>
      <dsp:spPr>
        <a:xfrm>
          <a:off x="4753210" y="5066213"/>
          <a:ext cx="3295791" cy="719363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ให้อภัยและไม่คิดถึงความผิดที่ได้รับ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12892" y="5066213"/>
        <a:ext cx="2576428" cy="719363"/>
      </dsp:txXfrm>
    </dsp:sp>
    <dsp:sp modelId="{0E148539-EB33-4ABA-B989-DB519EA8B5CE}">
      <dsp:nvSpPr>
        <dsp:cNvPr id="0" name=""/>
        <dsp:cNvSpPr/>
      </dsp:nvSpPr>
      <dsp:spPr>
        <a:xfrm>
          <a:off x="911" y="5888050"/>
          <a:ext cx="1897028" cy="714464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ไม่ยินดีในความชั่วช้า</a:t>
          </a:r>
          <a:endParaRPr lang="en" sz="2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1" y="5888050"/>
        <a:ext cx="1718412" cy="714464"/>
      </dsp:txXfrm>
    </dsp:sp>
    <dsp:sp modelId="{E9B318AF-1F9A-4683-BD60-E6D76EFFF793}">
      <dsp:nvSpPr>
        <dsp:cNvPr id="0" name=""/>
        <dsp:cNvSpPr/>
      </dsp:nvSpPr>
      <dsp:spPr>
        <a:xfrm>
          <a:off x="1665739" y="5885601"/>
          <a:ext cx="3712837" cy="719363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ร่าเริง มีความสุข หรือรู้สึกดี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25421" y="5885601"/>
        <a:ext cx="2993474" cy="719363"/>
      </dsp:txXfrm>
    </dsp:sp>
    <dsp:sp modelId="{F0F60C94-7EB6-4949-BD65-B9F32C4BA715}">
      <dsp:nvSpPr>
        <dsp:cNvPr id="0" name=""/>
        <dsp:cNvSpPr/>
      </dsp:nvSpPr>
      <dsp:spPr>
        <a:xfrm>
          <a:off x="5171024" y="5885601"/>
          <a:ext cx="3295791" cy="719363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ไม่ยินดีในความผิดพลาด แต่พยายามแก้ไขความผิดพลาดเหล่านั้น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30706" y="5885601"/>
        <a:ext cx="2576428" cy="7193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noProof="0" dirty="0"/>
            <a:t>ขาอดทนต่อการถูกทุบตี การถูกดูหมิ่น และการถูกเหยียดหยาม</a:t>
          </a:r>
          <a:r>
            <a:rPr lang="es-ES" sz="2000" b="1" kern="1200" noProof="0" dirty="0"/>
            <a:t> </a:t>
          </a:r>
          <a:r>
            <a:rPr lang="th-TH" sz="2000" b="1" kern="1200" noProof="0" dirty="0"/>
            <a:t>(มัทธิว 27:27-31)</a:t>
          </a:r>
          <a:endParaRPr lang="en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/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เขาต้องทนทุกข์ทรมานเป็นเวลานาน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noProof="0" dirty="0"/>
            <a:t>เขาห่วงใยทุกคนที่กำลังทุกข์ทรมาน</a:t>
          </a:r>
          <a:endParaRPr lang="en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เขาใจดี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noProof="0" dirty="0"/>
            <a:t>เขาได้สอนความจริงด้วยความชัดเจนและหนักแน่น</a:t>
          </a:r>
          <a:endParaRPr lang="en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เขายินดีในความจริง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noProof="0" dirty="0"/>
            <a:t>พระองค์มิได้ทรงพิพากษาลงโทษหญิงผู้ทำบาป และทรงอภัยโทษให้แก่เธอ (ยอห์น 8:10-11)</a:t>
          </a:r>
          <a:endParaRPr lang="en" sz="2000" b="1" kern="1200" noProof="0" dirty="0"/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พระองค์ทรงแบกรับทุกสิ่ง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noProof="0" dirty="0"/>
            <a:t>เขาเชื่อมั่นในความจริงใจของศักเคอุส (ลก. 19:8-9)</a:t>
          </a:r>
          <a:endParaRPr lang="en" sz="2000" b="1" kern="1200" noProof="0" dirty="0"/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เขาเชื่อทุกสิ่ง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noProof="0" dirty="0"/>
            <a:t>เขาเตรียมความพร้อมให้กับชาย 12 คนสำหรับภารกิจที่ "เป็นไปไม่ได้"</a:t>
          </a:r>
          <a:endParaRPr lang="en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เขาหวังว่าทุกสิ่งจะเป็นไปได้ด้วยดี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noProof="0" dirty="0"/>
            <a:t>เขาอดทนต่อความหิวโหย การถูกปฏิเสธ ความเจ็บปวด และการถูกข่มเหง</a:t>
          </a: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เขาอดทนต่อทุกสิ่ง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20661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พระองค์ไม่แสวงหาเกียรติยศ และทรงคบหาสมาคมกับคนต่ำต้อย</a:t>
          </a:r>
          <a:endParaRPr lang="en" sz="22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0773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60083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0" rIns="2794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พระองค์ไม่อิจฉาริษยา</a:t>
          </a:r>
          <a:endParaRPr lang="en" sz="2200" b="1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0083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55290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26145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ถึงแม้พระองค์จะเป็นกษัตริย์แห่งจักรวาล พระองค์ก็ไม่โอ้อวด</a:t>
          </a:r>
          <a:endParaRPr lang="en" sz="22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66257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26145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0" rIns="2794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พระองค์ไม่ทรงแสดงตน</a:t>
          </a:r>
          <a:endParaRPr lang="en" sz="2200" b="1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26145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21352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892208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พระองค์ทรงเต็มใจทำงานที่ต่ำต้อยที่สุด</a:t>
          </a:r>
          <a:endParaRPr lang="en" sz="22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32320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892208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0" rIns="2794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พระองค์ไม่ทรงเย่อหยิ่ง</a:t>
          </a:r>
          <a:endParaRPr lang="en" sz="2200" b="1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92208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487414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721783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พระองค์ทรงปฏิบัติต่อทุกคนด้วยความสุภาพและเหมาะสม</a:t>
          </a:r>
          <a:endParaRPr lang="en" sz="22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61895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58270" y="1888409"/>
          <a:ext cx="2420333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0" rIns="2794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พระองค์ไม่ทรงประพฤติหยาบคาย</a:t>
          </a:r>
          <a:endParaRPr lang="en" sz="2200" b="1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658270" y="1888409"/>
        <a:ext cx="1704460" cy="736119"/>
      </dsp:txXfrm>
    </dsp:sp>
    <dsp:sp modelId="{876BC4F4-F50C-4F38-B8F9-DC01BA014DA5}">
      <dsp:nvSpPr>
        <dsp:cNvPr id="0" name=""/>
        <dsp:cNvSpPr/>
      </dsp:nvSpPr>
      <dsp:spPr>
        <a:xfrm>
          <a:off x="10316990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411941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พระองค์ทรงทำตามพระประสงค์ของพระบิดาเสมอ (ยอห์น 6:38)</a:t>
          </a:r>
          <a:endParaRPr lang="en" sz="22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2053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71739" y="4738796"/>
          <a:ext cx="2373710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พระองค์ไม่ทรงแสวงหาผลประโยชน์ส่วนตน</a:t>
          </a:r>
          <a:endParaRPr lang="en" sz="2000" b="1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1739" y="4738796"/>
        <a:ext cx="1671627" cy="736119"/>
      </dsp:txXfrm>
    </dsp:sp>
    <dsp:sp modelId="{58F0DE82-FA84-4FF9-96D7-BE7A5F744133}">
      <dsp:nvSpPr>
        <dsp:cNvPr id="0" name=""/>
        <dsp:cNvSpPr/>
      </dsp:nvSpPr>
      <dsp:spPr>
        <a:xfrm>
          <a:off x="2007147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78003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แม้เมื่อพวกเขาทำร้ายพระองค์ พระองค์ก็ทรงตอบโต้ด้วยความสุภาพ</a:t>
          </a:r>
          <a:endParaRPr lang="en" sz="22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18115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78003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พระองค์ไม่ทรงโกรธเคือง</a:t>
          </a:r>
          <a:endParaRPr lang="en" sz="2000" b="1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78003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732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44065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พระองค์ทรงขออภัยโทษให้แก่ผู้ที่ตรึงพระองค์บนไม้กางเขน</a:t>
          </a:r>
          <a:endParaRPr lang="en" sz="22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84177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44065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พระองค์ไม่ทรงคิดร้าย</a:t>
          </a:r>
          <a:endParaRPr lang="en" sz="2000" b="1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4065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39272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710127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พระองค์ตรัสอย่างรุนแรงต่อพวกฟาริสีที่ไม่ยุติธรรม</a:t>
          </a:r>
          <a:endParaRPr lang="en" sz="22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50239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710127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พระองค์ไม่ทรงยินดีในความชั่วช้า</a:t>
          </a:r>
          <a:endParaRPr lang="en" sz="2000" b="1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0127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305334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154800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th-TH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ภาพของความรัก</a:t>
            </a:r>
            <a:endParaRPr lang="en" sz="4400" b="1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086677" y="3887531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7 for August 15,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1039008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th-TH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ภาพเหมือนของพระเยซู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บัญ​ญัติ​ของ​เรา​คือ​ให้​พวก​ท่าน​รัก​กัน​และ​กัน เหมือน​อย่าง​ที่​เรา​รัก​ท่าน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th-TH" sz="22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ยอห์น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h-TH" sz="66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ความเพียรพยายามของความรัก</a:t>
            </a:r>
            <a:endParaRPr lang="en" sz="6600" b="1" noProof="0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คุณธรรมที่ยิ่งใหญ่</a:t>
            </a:r>
            <a:endParaRPr lang="en" sz="4400" b="1" spc="300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43088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และ​บัด​นี้ ทั้ง​สาม​สิ่ง​นี้​ยัง​ดำรง​อยู่ คือ​ความ​เชื่อ ความ​หวัง และ​ความ​รัก แต่​ความ​รัก​นั้น​ใหญ่​ที่​สุด​ใน​สาม​สิ่งนี้</a:t>
            </a:r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</a:t>
            </a:r>
            <a:r>
              <a:rPr lang="en" sz="2200" b="1" noProof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th-TH" sz="2200" b="1" noProof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13:13)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68997" y="1477290"/>
            <a:ext cx="65477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ชาวโครินธ์แสดงให้เห็นถึงทัศนคติที่ไม่เป็นไปตามรูปแบบของความรัก คือ พวกเขาอิจฉาริษยา โอ้อวด หยิ่งยโส ประพฤติไม่เหมาะสม เห็นแก่ตัว โกรธง่าย แค้นเคือง และยอมให้บาปเกิดขึ้น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707708" y="4807974"/>
            <a:ext cx="534252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เมื่อพระเยซูเสด็จมา บาปจะหมดไป และเราจะได้มีชีวิตนิรันดร์กับพระองค์ ในเวลานั้น การพยากรณ์ การพูดภาษาแปลกๆ และของประทานอื่นๆ รวมทั้งความเชื่อและความหวัง จะไม่จำเป็นอีกต่อไป แต่ความรักจะคงอยู่ตลอดไป (1 โครินธ์ 13:8)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845803"/>
            <a:ext cx="654778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เช่นเดียวกับพวกเขา เราต้องละทิ้งข้อบกพร่องเหล่านี้และเจริญในคุณธรรมแห่งความรัก ดังที่เปาโลสอนเรา เพื่อที่จะใช้ของประทานฝ่ายวิญญาณได้อย่างถูกต้อง เขายังเชิญชวนให้เรายึดมั่นในคุณธรรมอีกสองประการ คือ ความเชื่อและความหวัง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81476" y="1021302"/>
            <a:ext cx="852231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noProof="0" dirty="0">
                <a:latin typeface="Constantia" panose="02030602050306030303" pitchFamily="18" charset="0"/>
              </a:rPr>
              <a:t>“</a:t>
            </a: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พระเจ้าคือความรัก ความรักของพระบิดาและพระบุตรเป็นคุณลักษณะของผู้เชื่อทุกคน พระวจนะของพระเจ้าเป็นช่องทางที่ความรักอันศักดิ์สิทธิ์ถูกถ่ายทอดมาสู่มนุษย์  ความสัจจริงของพระเจ้าเป็นสื่อกลางที่เข้าถึงสติปัญญา พระวิญญาณบริสุทธิ์ทรงประทานแก่มนุษย์ผู้ซึ่งทำงานร่วมกับพลังอำนาจของพระเจ้า พระองค์ทรงเปลี่ยนแปลงจิตใจและอุปนิสัย ทำให้มนุษย์สามารถดำรงอยู่ได้ราวกับเห็นพระองค์ผู้ทรงมองไม่เห็น ความรักที่สมบูรณ์แบบสามารถสัมผัสได้ก็ต่อเมื่อเชื่อในสัจธรรมและรับพระวิญญาณบริสุทธิ์เท่านั้น</a:t>
            </a:r>
            <a:r>
              <a:rPr lang="en" sz="2800" b="1" noProof="0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(Our Father Cares, October 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769441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th-TH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และ​บัด​นี้ ทั้ง​สาม​สิ่ง​นี้​ยัง​ดำรง​อยู่ คือ​ความ​เชื่อ ความ​หวัง และ​ความ​รัก แต่​ความ​รัก​นั้น​ใหญ่​ที่​สุด​ใน​สาม​สิ่งนี้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โครินธ์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13:13)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โครินธ์ 13 เป็นที่รู้จักกันในชื่อ “บทแห่งความรัก” บทนี้ไม่ได้กล่าวถึงความรักแบบโรแมนติก แต่กล่าวถึงความรักที่ลึกซึ้งกว่านั้น นั่นคือความรักจากพระเจ้า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1349802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ความรักเป็นแรงผลักดันเบื้องหลังการกระทำทั้งหมดของเรา เป็นเหตุผลที่เราทำสิ่งที่เป็นประโยชน์ต่อผู้ที่เรามีปฏิสัมพันธ์ด้วย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ได้อธิบายอย่างยอดเยี่ยมถึงวิธีการแสดงความรักของพระเจ้าที่ทรงประทานลงมาในหัวใจของเราในชีวิตของเรา (โรม 5:5)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th-TH" sz="6600" b="1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ความยิ่งใหญ่แห่งความรัก</a:t>
            </a:r>
            <a:endParaRPr lang="en" sz="6600" b="1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h-TH" sz="4800" b="1" noProof="0" dirty="0">
                <a:ln/>
                <a:solidFill>
                  <a:schemeClr val="accent3"/>
                </a:solidFill>
              </a:rPr>
              <a:t>วิธีที่ดีที่สุด</a:t>
            </a:r>
            <a:endParaRPr lang="en" sz="48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แต่​ท่าน​ทั้ง​หลาย​จง​ขวน​ขวาย​ของ​ประ​ทาน​ต่างๆ ที่​ยิ่ง​ใหญ่​กว่า  และ​ข้าพ​เจ้า​จะ​ชี้​ให้​เห็น​ถึง​ทาง​ที่​ดี​ที่​สุด​แก่​ท่าน​ทั้งหลาย</a:t>
            </a:r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</a:t>
            </a:r>
            <a:r>
              <a:rPr lang="en" sz="2200" b="1" noProof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th-TH" sz="2200" b="1" noProof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12:31)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เปาโลกำลังกล่าวถึงความรักแบบใดใน 1 โครินธ์ 13 และเหตุใดความรักแบบนี้จึงเหนือกว่าของประทานฝ่ายวิญญาณใดๆ (1 โครินธ์ 12:31-13:3)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31573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76001"/>
            <a:ext cx="418451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ของประทานฝ่ายวิญญาณใดๆ ก็ไม่มีประโยชน์หากไม่ได้ใช้ด้วยความรักแบบนี้ อันที่จริง การกระทำและความคิดทั้งหมดของเราควรเต็มไปด้วยความรักแบบอากาเป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718763"/>
            <a:ext cx="871380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พระเยซูทรงเตือนเราว่า เพราะความชั่วร้าย ความรักนี้จะเย็นชาลง (มัทธิว 24:12) แต่เราต้องไม่ปล่อยให้สิ่งนี้เกิดขึ้นกับเรา ในบ้านของเรา หรือในคริสตจักรของเรา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50" y="2135991"/>
            <a:ext cx="785893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ในภาษากรีกมีคำหลายคำที่ใช้อธิบายความรัก เปาโลเลือกใช้คำว่า อากาเป (ความรักที่ไม่เห็นแก่ตัว ไม่มีเงื่อนไข และไตร่ตรองถึงผู้อื่น โดยมุ่งหวังเพียงความสุขของผู้เป็นที่รัก) ซึ่งเป็นคำเดียวกับที่ยอห์นใช้เมื่อกล่าวว่า “พระเจ้าทรงเป็นความรัก” (1 ยอห์น 4:8)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309539" y="692730"/>
            <a:ext cx="7433186" cy="110799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th-TH" sz="66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ลักษณะของความรัก</a:t>
            </a:r>
            <a:endParaRPr lang="en" sz="66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-681993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สิ่งที่ความรักกระทำ</a:t>
            </a:r>
            <a:endParaRPr lang="en" sz="40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4206240" y="-38885"/>
            <a:ext cx="798576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" sz="22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ความ​รัก​นั้น​ก็​อด​ทน​นาน​และ​มี​ใจ​ปรานี..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[..}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..แต่​ชื่น​ชม​ยินดี​ใน​ความ​จริง  ความ​รัก​ทน​ได้​ทุก​อย่าง เชื่อ​อยู่​เสมอ มี​ความ​หวัง​และ​ความ​ทร​หด​อด​ทน​อยู่​เสมอ</a:t>
            </a:r>
            <a:r>
              <a:rPr lang="en" sz="22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” </a:t>
            </a:r>
            <a:r>
              <a:rPr lang="en" sz="2200" b="1" noProof="0" dirty="0">
                <a:latin typeface="Comic Sans MS" panose="030F0702030302020204" pitchFamily="66" charset="0"/>
              </a:rPr>
              <a:t>(</a:t>
            </a:r>
            <a:r>
              <a:rPr lang="en" sz="1600" b="1" noProof="0" dirty="0">
                <a:latin typeface="Comic Sans MS" panose="030F0702030302020204" pitchFamily="66" charset="0"/>
              </a:rPr>
              <a:t>1</a:t>
            </a:r>
            <a:r>
              <a:rPr lang="en" sz="2200" b="1" noProof="0" dirty="0">
                <a:latin typeface="Comic Sans MS" panose="030F0702030302020204" pitchFamily="66" charset="0"/>
              </a:rPr>
              <a:t>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2200" b="1" noProof="0" dirty="0">
                <a:latin typeface="Comic Sans MS" panose="030F0702030302020204" pitchFamily="66" charset="0"/>
              </a:rPr>
              <a:t> </a:t>
            </a:r>
            <a:r>
              <a:rPr lang="en" sz="1600" b="1" noProof="0" dirty="0">
                <a:latin typeface="Comic Sans MS" panose="030F0702030302020204" pitchFamily="66" charset="0"/>
              </a:rPr>
              <a:t>13:4-7</a:t>
            </a:r>
            <a:r>
              <a:rPr lang="en" sz="2200" b="1" noProof="0" dirty="0"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9193040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สิ่งใดที่ความรักจะไม่กระทำ</a:t>
            </a:r>
            <a:endParaRPr lang="en" sz="40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458242"/>
            <a:ext cx="3581400" cy="178510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ความ​รัก​ไม่​อิจ​ฉา ไม่​อวด​ตัว ไม่​หยิ่ง​ผยอง  ไม่​หยาบ​คาย ไม่​เห็น​แก่​ตัว ไม่​ฉุน​เฉียว ไม่​ช่าง​จด​จำ​ความ​ผิด  ไม่​ชื่น​ชม​ยินดี​ใน​ความ​อธรรม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[…]” </a:t>
            </a:r>
          </a:p>
          <a:p>
            <a:pPr algn="ctr"/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h-TH" sz="2000" b="1" noProof="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</a:t>
            </a:r>
            <a:r>
              <a:rPr lang="en" sz="2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h-TH" sz="2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โครินธ์</a:t>
            </a:r>
            <a:r>
              <a:rPr lang="en" sz="2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13:4-7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5942351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th-TH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ภาพเหมือนของพระเยซู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“บัญ​ญัติ​ของ​เรา​คือ​ให้​พวก​ท่าน​รัก​กัน​และ​กัน เหมือน​อย่าง​ที่​เรา​รัก​ท่าน” (ยอห์น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803205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</TotalTime>
  <Words>1632</Words>
  <Application>Microsoft Office PowerPoint</Application>
  <PresentationFormat>Panorámica</PresentationFormat>
  <Paragraphs>118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Constantia</vt:lpstr>
      <vt:lpstr>Arial</vt:lpstr>
      <vt:lpstr>Aptos Display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148</cp:revision>
  <dcterms:created xsi:type="dcterms:W3CDTF">2026-07-11T14:17:46Z</dcterms:created>
  <dcterms:modified xsi:type="dcterms:W3CDTF">2026-07-28T07:05:23Z</dcterms:modified>
</cp:coreProperties>
</file>