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9E7F3"/>
    <a:srgbClr val="FCEADC"/>
    <a:srgbClr val="E07215"/>
    <a:srgbClr val="D5FFD5"/>
    <a:srgbClr val="E5F3FF"/>
    <a:srgbClr val="FFAEAF"/>
    <a:srgbClr val="FFA2D6"/>
    <a:srgbClr val="F499FF"/>
    <a:srgbClr val="AF9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b="1" dirty="0">
              <a:effectLst>
                <a:outerShdw blurRad="38100" dist="38100" dir="2700000" algn="tl">
                  <a:srgbClr val="000000"/>
                </a:outerShdw>
              </a:effectLst>
            </a:rPr>
            <a:t>ความยิ่งใหญ่ขององค์พระเยซูคริสต์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b="1" dirty="0">
              <a:effectLst>
                <a:outerShdw blurRad="38100" dist="38100" dir="2700000" algn="tl">
                  <a:srgbClr val="000000"/>
                </a:outerShdw>
              </a:effectLst>
            </a:rPr>
            <a:t>ความรักของพระเจ้า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b="1" dirty="0">
              <a:effectLst>
                <a:outerShdw blurRad="38100" dist="38100" dir="2700000" algn="tl">
                  <a:srgbClr val="000000"/>
                </a:outerShdw>
              </a:effectLst>
            </a:rPr>
            <a:t>การสามัคคีธรรมในพระวิญญาณบริสุทธิ์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b="1" dirty="0">
              <a:effectLst>
                <a:outerShdw blurRad="38100" dist="38100" dir="2700000" algn="tl">
                  <a:srgbClr val="000000"/>
                </a:outerShdw>
              </a:effectLst>
            </a:rPr>
            <a:t>อยู่ร่วมกันกับพระองค์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2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พระองค์ทรงละทิ้งทรัพย์สมบัติอันนิรันดร์ในสวรรค์และทรงกลายเป็นคนยากจน เพื่อเราจะได้สืบทอดทรัพย์สมบัติของพระองค์ (2 โครินธ์ 8:9)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พระองค์ทรงดำเนินไปในโลกของเรา เพื่อเราจะได้รู้จักพระองค์ รักพระองค์ และเลียนแบบพระองค์ (ยอห์น 15:12)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พระองค์ทรงถ่อมพระองค์ลงและทรงเชื่อฟังจนถึงความตาย เพื่อยกโทษบาปของเราและประทานชีวิตนิรันดร์แก่เรา (ฟิลิปปี 2:8)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01979" custLinFactNeighborX="-220" custLinFactNeighborY="-7130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เราได้รับการชำระให้บริสุทธิ์แล้ว (โรม 3:24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เอเฟซัส 1:7)</a:t>
          </a:r>
          <a:endParaRPr lang="es-E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เราชื่นชมยินดีในความหวัง (โรม 5:2)</a:t>
          </a:r>
          <a:endParaRPr lang="es-E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เราได้รับฤทธิ์เดชจากพระคริสต์ (2 โครินธ์ 12:9)</a:t>
          </a:r>
          <a:endParaRPr lang="es-E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ความบาปไม่มีอำนาจเหนือเรา (โรม 6:14)</a:t>
          </a:r>
          <a:endParaRPr lang="es-E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เราจะครอบครองในชีวิตร่วมกับพระเยซูคริสต์ (โรม 5:17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21)</a:t>
          </a:r>
          <a:endParaRPr lang="es-E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“พระเจ้าแห่งความอดทน” (โรม 15:5)</a:t>
          </a:r>
          <a:endParaRPr lang="es-ES" sz="20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“พระเจ้าแห่งความหวัง” (โรม 15:13)</a:t>
          </a:r>
          <a:endParaRPr lang="es-ES" sz="20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“พระเจ้าแห่งสันติสุข” (โรม 15:33)</a:t>
          </a:r>
          <a:endParaRPr lang="es-ES" sz="20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 […] แห่งความเมตตา” (2 โครินธ์ 1:3ก)</a:t>
          </a:r>
          <a:endParaRPr lang="es-ES" sz="20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“พระเจ้าแห่งการปลอบโยน” (2 โครินธ์ 1:3ข)</a:t>
          </a:r>
          <a:endParaRPr lang="es-ES" sz="20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“พระเจ้าแห่งความรัก” (2 โครินธ์ 13:11)</a:t>
          </a:r>
          <a:endParaRPr lang="es-ES" sz="20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2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พระเจ้าพระบิดาประทานความรักของพระองค์แก่เรา(1 ยอห์น 3:1)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พระเจ้าพระคริสต์ทรงเติมเต็มเราด้วยความรักของพระองค์อย่างเต็มเปี่ยม(เอเฟซัส 3:19)</a:t>
          </a:r>
          <a:endParaRPr lang="en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พระเจ้าพระวิญญาณบริสุทธิ์ทรงประทานความรักของพระองค์ลงมาเหนือเรา (โรม 5:5)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พระองค์ทรงเตรียมผู้คนให้พร้อมสำหรับพันธกิจ (1 โครินธ์ 2:4)</a:t>
          </a:r>
          <a:endParaRPr lang="es-ES" sz="1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พระองค์ทรงเปิดเผยสิ่งลึกซึ้งของพระเจ้าแก่เรา (1 โครินธ์ 2:10)</a:t>
          </a:r>
          <a:endParaRPr lang="es-ES" sz="1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พระองค์ทรงสอนเรา (1 โครินธ์ 2:13)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พระองค์ทรงสถิตอยู่ในเรา (1 โครินธ์ 3:16)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พระองค์ทรงร่วมมือกับพระคริสต์เพื่อความชอบธรรมของเรา (1 โครินธ์ 6:11)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พระองค์ทรงประทานของประทานฝ่ายวิญญาณ (1 โครินธ์ 12:7-11)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พระองค์ทรงประทับตราเราเพื่อความรอด (2 โครินธ์ 1:22)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พระองค์ทรงประทับพระบัญญัติไว้ในใจเรา (2 โครินธ์ 3:3)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พระองค์ทรงประทานชีวิตใหม่ในพระคริสต์แก่เรา (2 โครินธ์ 3:6)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พระองค์ทรงประทานอิสรภาพจากบาปแก่เรา (2 โครินธ์ 3:17)</a:t>
          </a:r>
          <a:endParaRPr lang="es-E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326096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2" qsCatId="3D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th-TH" sz="2000" b="1" dirty="0">
              <a:solidFill>
                <a:schemeClr val="accent3">
                  <a:lumMod val="50000"/>
                </a:schemeClr>
              </a:solidFill>
            </a:rPr>
            <a:t>พระคุณ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จากพระบิดา</a:t>
          </a:r>
          <a:r>
            <a:rPr lang="e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600" b="1" dirty="0"/>
            <a:t>(1 </a:t>
          </a:r>
          <a:r>
            <a:rPr lang="th-TH" sz="1800" b="1" dirty="0"/>
            <a:t>คร</a:t>
          </a:r>
          <a:r>
            <a:rPr lang="en" sz="1600" b="1" dirty="0"/>
            <a:t>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จากพระบุตร</a:t>
          </a:r>
          <a:r>
            <a:rPr lang="e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600" b="1" dirty="0"/>
            <a:t>(1 </a:t>
          </a:r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คร</a:t>
          </a:r>
          <a:r>
            <a:rPr lang="en" sz="1600" b="1" dirty="0"/>
            <a:t>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จากพระวิญญาณ</a:t>
          </a:r>
          <a:r>
            <a:rPr lang="en" sz="1600" b="1" dirty="0"/>
            <a:t> </a:t>
          </a:r>
          <a:endParaRPr lang="th-TH" sz="1600" b="1" dirty="0"/>
        </a:p>
        <a:p>
          <a:r>
            <a:rPr lang="en" sz="1600" b="1" dirty="0"/>
            <a:t>(</a:t>
          </a:r>
          <a:r>
            <a:rPr lang="th-TH" sz="1800" b="1" dirty="0"/>
            <a:t>ฮบ</a:t>
          </a:r>
          <a:r>
            <a:rPr lang="en" sz="1600" b="1" dirty="0"/>
            <a:t>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th-TH" sz="2000" b="1" dirty="0">
              <a:solidFill>
                <a:schemeClr val="accent6">
                  <a:lumMod val="50000"/>
                </a:schemeClr>
              </a:solidFill>
            </a:rPr>
            <a:t>ความรัก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จากพระบิดา</a:t>
          </a:r>
          <a:r>
            <a:rPr lang="en" sz="1600" b="1" dirty="0"/>
            <a:t>(1 </a:t>
          </a:r>
          <a:r>
            <a:rPr lang="th-TH" sz="1600" b="1" dirty="0"/>
            <a:t>ยห์น</a:t>
          </a:r>
          <a:r>
            <a:rPr lang="en" sz="1600" b="1" dirty="0"/>
            <a:t> </a:t>
          </a:r>
          <a:r>
            <a:rPr lang="th-TH" sz="1600" b="1" dirty="0"/>
            <a:t>2</a:t>
          </a:r>
          <a:r>
            <a:rPr lang="en" sz="1600" b="1" dirty="0"/>
            <a:t>:</a:t>
          </a:r>
          <a:r>
            <a:rPr lang="th-TH" sz="1600" b="1" dirty="0"/>
            <a:t>15</a:t>
          </a:r>
          <a:r>
            <a:rPr lang="en" sz="1600" b="1" dirty="0"/>
            <a:t>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จากพระบุตร</a:t>
          </a:r>
          <a:r>
            <a:rPr lang="en" sz="1600" b="1" dirty="0"/>
            <a:t> (</a:t>
          </a:r>
          <a:r>
            <a:rPr lang="th-TH" sz="1800" b="1" dirty="0"/>
            <a:t>โรม</a:t>
          </a:r>
          <a:r>
            <a:rPr lang="en" sz="1600" b="1" dirty="0"/>
            <a:t>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จากพระวิญญาณ</a:t>
          </a:r>
          <a:r>
            <a:rPr lang="en" sz="1600" b="1" dirty="0"/>
            <a:t> </a:t>
          </a:r>
          <a:endParaRPr lang="th-TH" sz="1600" b="1" dirty="0"/>
        </a:p>
        <a:p>
          <a:r>
            <a:rPr lang="en" sz="1600" b="1" dirty="0"/>
            <a:t>(</a:t>
          </a:r>
          <a:r>
            <a:rPr lang="th-TH" sz="1800" b="1" dirty="0"/>
            <a:t>โรม</a:t>
          </a:r>
          <a:r>
            <a:rPr lang="en" sz="1600" b="1" dirty="0"/>
            <a:t>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th-TH" sz="2000" b="1" dirty="0">
              <a:solidFill>
                <a:schemeClr val="tx2">
                  <a:lumMod val="50000"/>
                </a:schemeClr>
              </a:solidFill>
            </a:rPr>
            <a:t>สามัคคีธรรม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จากพระบิดา</a:t>
          </a:r>
          <a:r>
            <a:rPr lang="en" sz="1600" b="1" dirty="0"/>
            <a:t>(1 </a:t>
          </a:r>
          <a:r>
            <a:rPr lang="th-TH" sz="1600" b="1" dirty="0"/>
            <a:t>ยห์น</a:t>
          </a:r>
          <a:r>
            <a:rPr lang="en" sz="1600" b="1" dirty="0"/>
            <a:t>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จากพระบุตร</a:t>
          </a:r>
          <a:r>
            <a:rPr lang="en" sz="1600" b="1" dirty="0"/>
            <a:t>(1 </a:t>
          </a:r>
          <a:r>
            <a:rPr lang="th-TH" sz="1600" b="1" dirty="0"/>
            <a:t>ยห์น</a:t>
          </a:r>
          <a:r>
            <a:rPr lang="en" sz="1600" b="1" dirty="0"/>
            <a:t>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th-TH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จากพระวิญญาณ</a:t>
          </a:r>
          <a:r>
            <a:rPr lang="en" sz="1600" b="1" dirty="0"/>
            <a:t> </a:t>
          </a:r>
          <a:endParaRPr lang="th-TH" sz="1600" b="1" dirty="0"/>
        </a:p>
        <a:p>
          <a:r>
            <a:rPr lang="en" sz="1600" b="1" dirty="0"/>
            <a:t>(</a:t>
          </a:r>
          <a:r>
            <a:rPr lang="th-TH" sz="1800" b="1" dirty="0"/>
            <a:t>ฟป</a:t>
          </a:r>
          <a:r>
            <a:rPr lang="en" sz="1600" b="1" dirty="0"/>
            <a:t>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ความยิ่งใหญ่ขององค์พระเยซูคริสต์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ความรักของพระเจ้า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การสามัคคีธรรมในพระวิญญาณบริสุทธิ์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th-TH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อยู่ร่วมกันกับพระองค์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7540" y="256881"/>
          <a:ext cx="1428800" cy="1428800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55254" y="253309"/>
          <a:ext cx="2704611" cy="142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พระองค์ทรงละทิ้งทรัพย์สมบัติอันนิรันดร์ในสวรรค์และทรงกลายเป็นคนยากจน เพื่อเราจะได้สืบทอดทรัพย์สมบัติของพระองค์ (2 โครินธ์ 8:9)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55254" y="253309"/>
        <a:ext cx="2704611" cy="1428800"/>
      </dsp:txXfrm>
    </dsp:sp>
    <dsp:sp modelId="{96A220C1-F51A-4E4C-9DCF-A548F381A665}">
      <dsp:nvSpPr>
        <dsp:cNvPr id="0" name=""/>
        <dsp:cNvSpPr/>
      </dsp:nvSpPr>
      <dsp:spPr>
        <a:xfrm>
          <a:off x="4126146" y="256881"/>
          <a:ext cx="1428800" cy="1428800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620325" y="151436"/>
          <a:ext cx="2185614" cy="142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พระองค์ทรงดำเนินไปในโลกของเรา เพื่อเราจะได้รู้จักพระองค์ รักพระองค์ และเลียนแบบพระองค์ (ยอห์น 15:12)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20325" y="151436"/>
        <a:ext cx="2185614" cy="1428800"/>
      </dsp:txXfrm>
    </dsp:sp>
    <dsp:sp modelId="{D864BB1C-3772-4FD0-8E87-D1DD0E958E52}">
      <dsp:nvSpPr>
        <dsp:cNvPr id="0" name=""/>
        <dsp:cNvSpPr/>
      </dsp:nvSpPr>
      <dsp:spPr>
        <a:xfrm>
          <a:off x="7914356" y="256881"/>
          <a:ext cx="1428800" cy="1428800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371125" y="253309"/>
          <a:ext cx="2594258" cy="142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พระองค์ทรงถ่อมพระองค์ลงและทรงเชื่อฟังจนถึงความตาย เพื่อยกโทษบาปของเราและประทานชีวิตนิรันดร์แก่เรา (ฟิลิปปี 2:8)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371125" y="253309"/>
        <a:ext cx="2594258" cy="1428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เราจะครอบครองในชีวิตร่วมกับพระเยซูคริสต์ (โรม 5:17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21)</a:t>
          </a:r>
          <a:endParaRPr lang="es-E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ความบาปไม่มีอำนาจเหนือเรา (โรม 6:14)</a:t>
          </a:r>
          <a:endParaRPr lang="es-E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เราได้รับฤทธิ์เดชจากพระคริสต์ (2 โครินธ์ 12:9)</a:t>
          </a:r>
          <a:endParaRPr lang="es-E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เราชื่นชมยินดีในความหวัง (โรม 5:2)</a:t>
          </a:r>
          <a:endParaRPr lang="es-E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เราได้รับการชำระให้บริสุทธิ์แล้ว (โรม 3:24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เอเฟซัส 1:7)</a:t>
          </a:r>
          <a:endParaRPr lang="es-E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“พระเจ้าแห่งความอดทน” (โรม 15:5)</a:t>
          </a:r>
          <a:endParaRPr lang="es-ES" sz="20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“พระเจ้าแห่งความหวัง” (โรม 15:13)</a:t>
          </a:r>
          <a:endParaRPr lang="es-ES" sz="20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“พระเจ้าแห่งสันติสุข” (โรม 15:33)</a:t>
          </a:r>
          <a:endParaRPr lang="es-ES" sz="20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 […] แห่งความเมตตา” (2 โครินธ์ 1:3ก)</a:t>
          </a:r>
          <a:endParaRPr lang="es-ES" sz="20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“พระเจ้าแห่งการปลอบโยน” (2 โครินธ์ 1:3ข)</a:t>
          </a:r>
          <a:endParaRPr lang="es-ES" sz="20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“พระเจ้าแห่งความรัก” (2 โครินธ์ 13:11)</a:t>
          </a:r>
          <a:endParaRPr lang="es-ES" sz="20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พระเจ้าพระบิดาประทานความรักของพระองค์แก่เรา(1 ยอห์น 3:1)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พระเจ้าพระคริสต์ทรงเติมเต็มเราด้วยความรักของพระองค์อย่างเต็มเปี่ยม(เอเฟซัส 3:19)</a:t>
          </a:r>
          <a:endParaRPr lang="en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พระเจ้าพระวิญญาณบริสุทธิ์ทรงประทานความรักของพระองค์ลงมาเหนือเรา (โรม 5:5)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085156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224975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315693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372196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396893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4803">
          <a:off x="1397029" y="2545358"/>
          <a:ext cx="202979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029798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371461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314383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223087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085156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-211373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237369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พระองค์ทรงเตรียมผู้คนให้พร้อมสำหรับพันธกิจ (1 โครินธ์ 2:4)</a:t>
          </a:r>
          <a:endParaRPr lang="es-ES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092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620732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พระองค์ทรงเปิดเผยสิ่งลึกซึ้งของพระเจ้าแก่เรา (1 โครินธ์ 2:10)</a:t>
          </a:r>
          <a:endParaRPr lang="es-ES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42455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2918937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พระองค์ทรงสอนเรา (1 โครินธ์ 2:13)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0660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122920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พระองค์ทรงสถิตอยู่ในเรา (1 โครินธ์ 3:16)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4643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2849878" y="2130625"/>
          <a:ext cx="5495677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พระองค์ทรงร่วมมือกับพระคริสต์เพื่อความชอบธรรมของเรา (1 โครินธ์ 6:11)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71601" y="2152348"/>
        <a:ext cx="5452231" cy="401547"/>
      </dsp:txXfrm>
    </dsp:sp>
    <dsp:sp modelId="{9900CF7D-14E8-4663-A088-E43D6B7FB1F6}">
      <dsp:nvSpPr>
        <dsp:cNvPr id="0" name=""/>
        <dsp:cNvSpPr/>
      </dsp:nvSpPr>
      <dsp:spPr>
        <a:xfrm>
          <a:off x="3202167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พระองค์ทรงประทานของประทานฝ่ายวิญญาณ (1 โครินธ์ 12:7-11)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23890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122920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พระองค์ทรงประทับตราเราเพื่อความรอด (2 โครินธ์ 1:22)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4643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2918937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พระองค์ทรงประทับพระบัญญัติไว้ในใจเรา (2 โครินธ์ 3:3)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0660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620732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พระองค์ทรงประทานชีวิตใหม่ในพระคริสต์แก่เรา (2 โครินธ์ 3:6)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42455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237369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พระองค์ทรงประทานอิสรภาพจากบาปแก่เรา (2 โครินธ์ 3:17)</a:t>
          </a:r>
          <a:endParaRPr lang="es-E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092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accent3">
                  <a:lumMod val="50000"/>
                </a:schemeClr>
              </a:solidFill>
            </a:rPr>
            <a:t>พระคุณ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จากพระบิดา</a:t>
          </a:r>
          <a:r>
            <a:rPr lang="en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600" b="1" kern="1200" dirty="0"/>
            <a:t>(1 </a:t>
          </a:r>
          <a:r>
            <a:rPr lang="th-TH" sz="1800" b="1" kern="1200" dirty="0"/>
            <a:t>คร</a:t>
          </a:r>
          <a:r>
            <a:rPr lang="en" sz="1600" b="1" kern="1200" dirty="0"/>
            <a:t>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จากพระบุตร</a:t>
          </a:r>
          <a:r>
            <a:rPr lang="en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600" b="1" kern="1200" dirty="0"/>
            <a:t>(1 </a:t>
          </a: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คร</a:t>
          </a:r>
          <a:r>
            <a:rPr lang="en" sz="1600" b="1" kern="1200" dirty="0"/>
            <a:t>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จากพระวิญญาณ</a:t>
          </a:r>
          <a:r>
            <a:rPr lang="en" sz="1600" b="1" kern="1200" dirty="0"/>
            <a:t> </a:t>
          </a:r>
          <a:endParaRPr lang="th-TH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</a:t>
          </a:r>
          <a:r>
            <a:rPr lang="th-TH" sz="1800" b="1" kern="1200" dirty="0"/>
            <a:t>ฮบ</a:t>
          </a:r>
          <a:r>
            <a:rPr lang="en" sz="1600" b="1" kern="1200" dirty="0"/>
            <a:t>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accent6">
                  <a:lumMod val="50000"/>
                </a:schemeClr>
              </a:solidFill>
            </a:rPr>
            <a:t>ความรัก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จากพระบิดา</a:t>
          </a:r>
          <a:r>
            <a:rPr lang="en" sz="1600" b="1" kern="1200" dirty="0"/>
            <a:t>(1 </a:t>
          </a:r>
          <a:r>
            <a:rPr lang="th-TH" sz="1600" b="1" kern="1200" dirty="0"/>
            <a:t>ยห์น</a:t>
          </a:r>
          <a:r>
            <a:rPr lang="en" sz="1600" b="1" kern="1200" dirty="0"/>
            <a:t> </a:t>
          </a:r>
          <a:r>
            <a:rPr lang="th-TH" sz="1600" b="1" kern="1200" dirty="0"/>
            <a:t>2</a:t>
          </a:r>
          <a:r>
            <a:rPr lang="en" sz="1600" b="1" kern="1200" dirty="0"/>
            <a:t>:</a:t>
          </a:r>
          <a:r>
            <a:rPr lang="th-TH" sz="1600" b="1" kern="1200" dirty="0"/>
            <a:t>15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จากพระบุตร</a:t>
          </a:r>
          <a:r>
            <a:rPr lang="en" sz="1600" b="1" kern="1200" dirty="0"/>
            <a:t> (</a:t>
          </a:r>
          <a:r>
            <a:rPr lang="th-TH" sz="1800" b="1" kern="1200" dirty="0"/>
            <a:t>โรม</a:t>
          </a:r>
          <a:r>
            <a:rPr lang="en" sz="1600" b="1" kern="1200" dirty="0"/>
            <a:t>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จากพระวิญญาณ</a:t>
          </a:r>
          <a:r>
            <a:rPr lang="en" sz="1600" b="1" kern="1200" dirty="0"/>
            <a:t> </a:t>
          </a:r>
          <a:endParaRPr lang="th-TH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</a:t>
          </a:r>
          <a:r>
            <a:rPr lang="th-TH" sz="1800" b="1" kern="1200" dirty="0"/>
            <a:t>โรม</a:t>
          </a:r>
          <a:r>
            <a:rPr lang="en" sz="1600" b="1" kern="1200" dirty="0"/>
            <a:t>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2">
                  <a:lumMod val="50000"/>
                </a:schemeClr>
              </a:solidFill>
            </a:rPr>
            <a:t>สามัคคีธรรม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จากพระบิดา</a:t>
          </a:r>
          <a:r>
            <a:rPr lang="en" sz="1600" b="1" kern="1200" dirty="0"/>
            <a:t>(1 </a:t>
          </a:r>
          <a:r>
            <a:rPr lang="th-TH" sz="1600" b="1" kern="1200" dirty="0"/>
            <a:t>ยห์น</a:t>
          </a:r>
          <a:r>
            <a:rPr lang="en" sz="1600" b="1" kern="1200" dirty="0"/>
            <a:t>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จากพระบุตร</a:t>
          </a:r>
          <a:r>
            <a:rPr lang="en" sz="1600" b="1" kern="1200" dirty="0"/>
            <a:t>(1 </a:t>
          </a:r>
          <a:r>
            <a:rPr lang="th-TH" sz="1600" b="1" kern="1200" dirty="0"/>
            <a:t>ยห์น</a:t>
          </a:r>
          <a:r>
            <a:rPr lang="en" sz="1600" b="1" kern="1200" dirty="0"/>
            <a:t>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จากพระวิญญาณ</a:t>
          </a:r>
          <a:r>
            <a:rPr lang="en" sz="1600" b="1" kern="1200" dirty="0"/>
            <a:t> </a:t>
          </a:r>
          <a:endParaRPr lang="th-TH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</a:t>
          </a:r>
          <a:r>
            <a:rPr lang="th-TH" sz="1800" b="1" kern="1200" dirty="0"/>
            <a:t>ฟป</a:t>
          </a:r>
          <a:r>
            <a:rPr lang="en" sz="1600" b="1" kern="1200" dirty="0"/>
            <a:t>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th-TH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พระคุณ</a:t>
            </a:r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, </a:t>
            </a:r>
            <a:r>
              <a:rPr lang="th-TH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ความรัก</a:t>
            </a:r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 </a:t>
            </a:r>
            <a:r>
              <a:rPr lang="th-TH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และการสามัคคีธรรม</a:t>
            </a:r>
            <a:endParaRPr lang="en" sz="44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248854" y="6370618"/>
            <a:ext cx="4257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 13 for September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296400" y="193910"/>
            <a:ext cx="2769669" cy="2185214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2คร. 13:14 ขอ​ให้​พระ​คุณ​ของ​พระ​เยซู​คริสต​เจ้า ความ​รัก​แห่ง​พระ​เจ้า และ​ความ​สนิท​สนม​ซึ่ง​มา​จาก​พระ​วิญญาณ​บริสุทธิ์ จง​ดำรง​อยู่​กับ​ท่าน​ทั้ง​หลาย​เถิด​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โครินธ์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13:14, 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733799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สูตรที่ใช้บ่อยที่สุดในการลงท้ายจดหมายของเปาโล ซึ่งใช้โดยมีการเปลี่ยนแปลงเล็กน้อยในจดหมาย 13 ฉบับจากทั้งหมด 14 ฉบับ คือ “ขอพระคุณของพระเจ้าพระเยซูคริสต์ทรงอยู่กับท่านทั้งหลาย” (โรม 16:24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โครินธ์ 16:23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กาลาเทีย 6:18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เอเฟซัส 6:24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ฟิลิปปี้ 4:23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โคโลสี 4:18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เธสะโลนิกา 5:28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เธสะโลนิกา 3:18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ทิโมธี 6:21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ทิโมธี 4:22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ติตัส 3:15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ฟิเลมอน 1:25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ฮีบรู 13:25)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219075" y="2157498"/>
            <a:ext cx="67722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อย่างไรก็ตาม ในจดหมายฉบับที่สองถึงชาวโครินธ์ เขาได้ยกเว้นสิ่งสำคัญไว้ การลงท้ายของเขารวมถึงพระคุณ ความรัก และการสามัคคีธรรมของพระภาคทั้งสิ้นในพระเจ้า คือ พระบุตร พระบิดา และพระวิญญาณบริสุทธิ์ (2 โครินธ์ 13:14)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th-TH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ความยิ่งใหญ่ขององค์พระเยซูคริสต์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เพราะ​ท่าน​ทั้ง​หลาย​รู้จัก​พระ​คุณ​ของ​พระ​เยซู​คริสต​เจ้า​ของ​เรา​แล้ว​ว่า แม้​พระ​องค์​มั่ง​คั่ง ​พระ​องค์​ก็​ยัง​ทรง​ยอม​เป็น​คน​ยากจน เพราะ​เห็น​แก่​ท่าน​ทั้ง​หลาย เพื่อ​ท่าน​ทั้ง​หลาย​จะ​ได้​เป็น​คน​มั่ง​มี เนื่องจาก​ความ​ยากจน​ของ​พระ​องค์​</a:t>
            </a:r>
            <a:r>
              <a:rPr lang="en" b="1" dirty="0">
                <a:solidFill>
                  <a:srgbClr val="FFFF75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75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th-TH" sz="2200" b="1" dirty="0">
                <a:solidFill>
                  <a:srgbClr val="FFFF75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โครนธ์</a:t>
            </a:r>
            <a:r>
              <a:rPr lang="en" sz="1400" b="1" dirty="0">
                <a:solidFill>
                  <a:srgbClr val="FFFF75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เปาโลเริ่มต้นและจบจดหมายฉบับที่สองถึงชาวโครินธ์ด้วยการกล่าวถึงพระคุณของพระเยซูคริสต์ (2 โครินธ์ 1:2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13:14) พระคุณนี้ประกอบด้วยอะไรบ้าง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6685943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แล้วจะเกิดอะไรขึ้นกับพวกเราที่ได้รับพระคุณของพระองค์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9503977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เปาโลสอนชาวโครินธ์ (และเราด้วยเช่นกัน) ว่าความรักสร้างเสริม (1 โครินธ์ 8:1) ว่าไม่มีสิ่งใดมีค่าหากปราศจากความรัก (1 โครินธ์ 13:1-3) และว่าทุกสิ่งควรทำด้วยความรักที่มาจากพระเจ้า (1 โครินธ์ 16:14)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th-TH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ความรักของพระเจ้า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ผู้​ที่​ไม่​รัก​ก็​ไม่​รู้จัก​พระ​เจ้า เพราะ​ว่า​พระ​เจ้า​ทรง​เป็น​ความ​รัก​</a:t>
            </a:r>
            <a:r>
              <a:rPr lang="en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th-TH" sz="22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ยอห์น</a:t>
            </a:r>
            <a:r>
              <a:rPr lang="en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พระคัมภีร์ประกาศอย่างหนักแน่นว่าพระเจ้าทรงเป็นความรัก (1 ยอห์น 4:8) พระองค์ทรงประทานความรักนั้นลงบนสรรพสิ่งที่พระองค์ทรงสร้าง เราสามารถเห็นได้ในหัวใจของเราเอง ในความสัมพันธ์ระหว่างพ่อแม่กับลูก ในดอกไม้ที่สวยงาม ในมวลหมู่นกที่ร้องเพลงไพเราะ ...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ตัวอย่างนี้ชักนำให้เราปฏิบัติต่อผู้อื่นด้วยความรักแบบเดียวกับที่พระเจ้าทรงแสดงให้เราเห็น (1 ยอห์น 3:16)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05526" y="4418721"/>
            <a:ext cx="60769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แต่ไม่ต้องสงสัยเลยว่า การแสดงออกถึงความรักของพระเจ้าที่ยิ่งใหญ่ที่สุดนั้น สามารถเห็นได้ในการที่พระเยซูทรงถวายพระองค์เองเป็นเครื่องบูชาไถ่บาปของเรา (ยอห์น 3:16)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th-TH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ความรักของพระเจ้า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</a:rPr>
              <a:t>ใน​ที่สุด​นี้​พี่​น้อง​ทั้ง​หลาย ขอ​ลา​ก่อน ท่าน​จง​ปรับปรุง​ตัว​ให้​ดี จง​ฟัง​คำ​วิงวอน​ของ​ข้าพเจ้า จง​เป็น​น้ำ​หนึ่ง​ใจ​เดียว​กัน จง​อยู่​ร่วมกัน​อย่าง​สันติ และ​พระ​เจ้า​แห่ง​ความ​รัก​และ​สันติ​สุข​จะ​ทรง​สถิต​อยู่​กับ​ท่าน​</a:t>
            </a:r>
            <a:r>
              <a:rPr lang="en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(2 </a:t>
            </a:r>
            <a:r>
              <a:rPr lang="th-TH" sz="22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โครินธ์</a:t>
            </a:r>
            <a:r>
              <a:rPr lang="en" sz="14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เปาโลนำเสนอพระเจ้าในหลายแง่มุม: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788710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9450" y="4376453"/>
            <a:ext cx="3826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พระเจ้าไม่เพียงแต่ทรงมีคุณลักษณะเหล่านี้ทั้งหมดเท่านั้น แต่พระองค์ยังทรงเป็นแหล่งกำเนิดที่นำมาซึ่งคุณลักษณะเหล่านี้ทั้งหมดแก่เรา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6335090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ดังที่เราได้เห็นแล้ว พระเจ้าทรงเป็นความรัก แต่พระองค์ยังทรงเป็นพระเจ้าแห่งความรัก กล่าวคือ: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th-TH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สามัคคีธรรมในพระวิญญาณบริสุทธิ์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ขอ​ให้​พระ​คุณ​ของ​พระ​เยซู​คริสต​เจ้า ความ​รัก​แห่ง​พระ​เจ้า และ​ความ​สนิท​สนม​ซึ่ง​มา​จาก​พระ​วิญญาณ​บริสุทธิ์ จง​ดำรง​อยู่​กับ​ท่าน​ทั้ง​หลาย​เถิด​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th-TH" sz="22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โครินธ์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59382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เปาโลปรารถนาให้สิ่งเหล่านี้อยู่กับเรา คือ พระคุณของพระลักษณะ (พระเยซูคริสต์) ความรักของพระลักษณะ (พระเจ้า) และการคบหาสมาคม… ของฤทธิ์อำนาจหรือพระลักษณะของพระเจ้า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โครินธ์ 13:14) เพื่อความสอดคล้องกัน เปาโลกำลังพูดถึงพระลักษณะ (พระวิญญาณบริสุทธิ์) ไม่ใช่ฤทธิ์อำนาจ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3600022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ในจดหมายถึงชาวโครินธ์ที่เปาโลอ้างถึงพระวิญญาณบริสุทธิ์มากกว่า 40 ครั้ง เขาได้นำเสนอพระองค์ในฐานะคุณลักษณะส่วนบุคคล ไม่ใช่เพียงแค่พลังที่มาจากพระเจ้า: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th-TH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อยู่ร่วมกับพระองค์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76944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accent3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ซึ่ง​เป็น​ผู้​ที่​พระ​เจ้า​พระ​บิดา​ได้​ทรง​เลือก​และ​ทรง​กำหนด​ไว้​แล้ว และ​พระ​วิญญาณ​ได้​ทรง​ชำระ​แล้ว เพื่อให้​มี​ความ​นบ​นอบ​เชื่อ​ฟัง​พระ​เยซู​คริสต์​ และ​ให้​ได้รับ​การ​ประพรม​ด้วย​พระ​โลหิต​ของ​พระ​องค์ขอ​พระ​คุณ​และ​สันติ​สุข​จง​บังเกิด​ทวีคูณ​แก่​ท่าน​ทั้ง​หลาย​ด้วย​เถิด​</a:t>
            </a:r>
            <a:r>
              <a:rPr lang="en" sz="1600" b="1" dirty="0">
                <a:solidFill>
                  <a:schemeClr val="accent3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accent3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(1</a:t>
            </a:r>
            <a:r>
              <a:rPr lang="th-TH" sz="1200" b="1" dirty="0">
                <a:solidFill>
                  <a:schemeClr val="accent3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เ</a:t>
            </a:r>
            <a:r>
              <a:rPr lang="th-TH" sz="2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ปโตร</a:t>
            </a:r>
            <a:r>
              <a:rPr lang="en" sz="1200" b="1" dirty="0">
                <a:solidFill>
                  <a:schemeClr val="accent3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1:2 </a:t>
            </a:r>
            <a:r>
              <a:rPr lang="en" sz="1050" b="1" dirty="0">
                <a:solidFill>
                  <a:schemeClr val="accent3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NIV</a:t>
            </a:r>
            <a:r>
              <a:rPr lang="en" sz="1200" b="1" dirty="0">
                <a:solidFill>
                  <a:schemeClr val="accent3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แม้ว่าเราจะคุ้นเคยกับการกล่าวถึงตรีเอกานุภาพ (สามพระภาคในพระเจ้าองค์เดียว) ในลำดับ “พระบิดา พระบุตร พระวิญญาณ” (มัทธิว 28:19) แต่เปาโลกล่าวว่า “พระบุตร พระบิดา พระวิญญาณ” (2 โครินธ์ 13:14) และเปโตรกล่าวว่า “พระบิดา พระวิญญาณ พระบุตร” (1 เปโตร 1:2)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68909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ดังนั้น เปาโลจึงจบจดหมายของเขาด้วยการปรารถนาให้พระคุณ ความรัก และการสามัคคีธรรมของพระเจ้าทั้งหมดอยู่กับเราทุกคน (2 โครินธ์ 13:14)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49513"/>
            <a:ext cx="83919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ไม่มีลำดับชั้นระหว่างทั้งสามพระภาค แต่ละพระองค์เพียงแต่มีบทบาทที่แตกต่างกันในแผนการแห่งความรอด แต่ทั้งหมดมีลักษณะและจุดประสงค์เดียวกัน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500" b="1" dirty="0">
                <a:latin typeface="Constantia" panose="02030602050306030303" pitchFamily="18" charset="0"/>
              </a:rPr>
              <a:t>“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พระบิดาไม่อาจบรรยายได้ด้วยสิ่งต่างๆ ในโลก พระบิดาทรงเป็นพระเจ้าอย่างสมบูรณ์ครบถ้วนในรูปกาย และไม่สามารถเห็นได้ด้วยตาของมนุษย์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พระบุตรทรงเป็นพระเจ้าอย่างสมบูรณ์ครบถ้วนที่ปรากฏให้มนุษย์เห็นบนแผ่นดินโลก […]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พระผู้ปลอบประโลมที่พระคริสต์ทรงสัญญาว่าจะส่งมาประทานมาให้หลังจากพระองค์เสด็จขึ้นสู่สวรรค์ คือพระวิญญาณบริสุทธิ์ ทรงเป็นพระเจ้าอย่างสมบูรณ์ครบถ้วน ทรงสำแดงฤทธิ์อำนาจแห่งพระคุณของพระเจ้าแก่ทุกคนที่รับและเชื่อในพระคริสต์ในฐานะพระผู้ช่วยให้รอดส่วนตัว มีสามพระบุคคลผู้ทรงพระชนม์อยู่ในตรีเอกานุภาพแห่งสวรรค์ ในพระนามของสามมหาอำนาจนี้ คือ พระบิดา พระบุตร และพระวิญญาณบริสุทธิ์ ผู้ที่รับพระคริสต์ด้วยความเชื่อที่แท้จริงจะได้รับการบัพติศมา และมหาอำนาจเหล่านี้จะร่วมมือกับผู้ที่เชื่อฟังในสวรรค์ในการพยายามดำเนินชีวิตใหม่ในพระคริสต์</a:t>
            </a:r>
            <a:r>
              <a:rPr lang="en" sz="25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1965</Words>
  <Application>Microsoft Office PowerPoint</Application>
  <PresentationFormat>Panorámica</PresentationFormat>
  <Paragraphs>79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Constantia</vt:lpstr>
      <vt:lpstr>Aptos</vt:lpstr>
      <vt:lpstr>Comic Sans MS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103</cp:revision>
  <dcterms:created xsi:type="dcterms:W3CDTF">2026-08-20T16:22:51Z</dcterms:created>
  <dcterms:modified xsi:type="dcterms:W3CDTF">2026-09-01T06:13:31Z</dcterms:modified>
</cp:coreProperties>
</file>