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n" sz="2400" b="1" dirty="0">
              <a:solidFill>
                <a:srgbClr val="A1730B"/>
              </a:solidFill>
            </a:rPr>
            <a:t>Isang bagay ng kasalanan</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n" sz="2400" b="1" dirty="0">
              <a:solidFill>
                <a:srgbClr val="207D0D"/>
              </a:solidFill>
            </a:rPr>
            <a:t>Isang bagay ng hustisya</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en" sz="2400" b="1" dirty="0">
              <a:solidFill>
                <a:srgbClr val="0F6F68"/>
              </a:solidFill>
            </a:rPr>
            <a:t>Ang konsepto ng Biblia sa giyera</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en" sz="2400" b="1" dirty="0">
              <a:solidFill>
                <a:srgbClr val="232098"/>
              </a:solidFill>
            </a:rPr>
            <a:t>S</a:t>
          </a:r>
          <a:r>
            <a:rPr lang="en-PH" sz="2400" b="1" dirty="0" err="1">
              <a:solidFill>
                <a:srgbClr val="232098"/>
              </a:solidFill>
            </a:rPr>
            <a:t>i</a:t>
          </a:r>
          <a:r>
            <a:rPr lang="en" sz="2400" b="1" dirty="0">
              <a:solidFill>
                <a:srgbClr val="232098"/>
              </a:solidFill>
            </a:rPr>
            <a:t>nira ng sariling pagpili</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n" sz="2400" b="1" dirty="0">
              <a:solidFill>
                <a:srgbClr val="842076"/>
              </a:solidFill>
            </a:rPr>
            <a:t>Hanapin ang kapayapaan</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Hindi pwede ang propesyonal na sundalo</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en" sz="1750" b="1" dirty="0">
              <a:effectLst>
                <a:outerShdw blurRad="38100" dist="38100" dir="2700000" algn="tl">
                  <a:srgbClr val="000000">
                    <a:alpha val="43137"/>
                  </a:srgbClr>
                </a:outerShdw>
              </a:effectLst>
            </a:rPr>
            <a:t>Hindi binabayaran ang mga sundalo at minsan ay hindi pwede kumuha ng samsam</a:t>
          </a:r>
          <a:endParaRPr lang="es-ES" sz="175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Ang pakikipagdigmaan ay pwede lang sa pagsakop at pagdepensa sa Lupang Pangako sa partikular na sandaling iyon ng kasaysayan</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en" sz="1750" b="1" dirty="0">
              <a:effectLst>
                <a:outerShdw blurRad="38100" dist="38100" dir="2700000" algn="tl">
                  <a:srgbClr val="000000">
                    <a:alpha val="43137"/>
                  </a:srgbClr>
                </a:outerShdw>
              </a:effectLst>
            </a:rPr>
            <a:t>Pinangunahan sila ng mga propetang inudyukan ng Dios (gaya ni Moises o Josue)</a:t>
          </a:r>
          <a:endParaRPr lang="es-ES" sz="175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Kailangan ang espiritwal na paghahanda bago ang pakikipaglaban</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en" sz="1750" b="1" dirty="0">
              <a:effectLst>
                <a:outerShdw blurRad="38100" dist="38100" dir="2700000" algn="tl">
                  <a:srgbClr val="000000">
                    <a:alpha val="43137"/>
                  </a:srgbClr>
                </a:outerShdw>
              </a:effectLst>
            </a:rPr>
            <a:t>Sinumang Israelita na hindi sumunod sa batas ng digmaan ay ituturing na kaaway</a:t>
          </a:r>
          <a:endParaRPr lang="es-ES" sz="175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en" sz="1800" b="1" dirty="0">
              <a:effectLst>
                <a:outerShdw blurRad="38100" dist="38100" dir="2700000" algn="tl">
                  <a:srgbClr val="000000">
                    <a:alpha val="43137"/>
                  </a:srgbClr>
                </a:outerShdw>
              </a:effectLst>
            </a:rPr>
            <a:t>Sa maraming okasyon, direktang nakikilahok ang Dios sa labanan</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Silang naitakda sa kapahamakan na sumunod sa Dios ay mabubuhay (hal., Rahab)</a:t>
          </a:r>
          <a:endParaRPr lang="es-ES" sz="20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en" sz="2000" b="1" dirty="0">
              <a:effectLst>
                <a:outerShdw blurRad="38100" dist="38100" dir="2700000" algn="tl">
                  <a:srgbClr val="000000">
                    <a:alpha val="43137"/>
                  </a:srgbClr>
                </a:outerShdw>
              </a:effectLst>
            </a:rPr>
            <a:t>Ang mga Israelita na sumuway sa Dios ay papatayin (hal., Akan).</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A1730B"/>
              </a:solidFill>
            </a:rPr>
            <a:t>Isang bagay ng kasalanan</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07D0D"/>
              </a:solidFill>
            </a:rPr>
            <a:t>Isang bagay ng hustisya</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0F6F68"/>
              </a:solidFill>
            </a:rPr>
            <a:t>Ang konsepto ng Biblia sa giyera</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32098"/>
              </a:solidFill>
            </a:rPr>
            <a:t>S</a:t>
          </a:r>
          <a:r>
            <a:rPr lang="en-PH" sz="2400" b="1" kern="1200" dirty="0" err="1">
              <a:solidFill>
                <a:srgbClr val="232098"/>
              </a:solidFill>
            </a:rPr>
            <a:t>i</a:t>
          </a:r>
          <a:r>
            <a:rPr lang="en" sz="2400" b="1" kern="1200" dirty="0">
              <a:solidFill>
                <a:srgbClr val="232098"/>
              </a:solidFill>
            </a:rPr>
            <a:t>nira ng sariling pagpili</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842076"/>
              </a:solidFill>
            </a:rPr>
            <a:t>Hanapin ang kapayapaan</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Hindi pwede ang propesyonal na sundalo</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777875">
            <a:lnSpc>
              <a:spcPct val="90000"/>
            </a:lnSpc>
            <a:spcBef>
              <a:spcPct val="0"/>
            </a:spcBef>
            <a:spcAft>
              <a:spcPct val="35000"/>
            </a:spcAft>
            <a:buNone/>
          </a:pPr>
          <a:r>
            <a:rPr lang="en" sz="1750" b="1" kern="1200" dirty="0">
              <a:effectLst>
                <a:outerShdw blurRad="38100" dist="38100" dir="2700000" algn="tl">
                  <a:srgbClr val="000000">
                    <a:alpha val="43137"/>
                  </a:srgbClr>
                </a:outerShdw>
              </a:effectLst>
            </a:rPr>
            <a:t>Hindi binabayaran ang mga sundalo at minsan ay hindi pwede kumuha ng samsam</a:t>
          </a:r>
          <a:endParaRPr lang="es-ES" sz="175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Ang pakikipagdigmaan ay pwede lang sa pagsakop at pagdepensa sa Lupang Pangako sa partikular na sandaling iyon ng kasaysayan</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777875">
            <a:lnSpc>
              <a:spcPct val="90000"/>
            </a:lnSpc>
            <a:spcBef>
              <a:spcPct val="0"/>
            </a:spcBef>
            <a:spcAft>
              <a:spcPct val="35000"/>
            </a:spcAft>
            <a:buNone/>
          </a:pPr>
          <a:r>
            <a:rPr lang="en" sz="1750" b="1" kern="1200" dirty="0">
              <a:effectLst>
                <a:outerShdw blurRad="38100" dist="38100" dir="2700000" algn="tl">
                  <a:srgbClr val="000000">
                    <a:alpha val="43137"/>
                  </a:srgbClr>
                </a:outerShdw>
              </a:effectLst>
            </a:rPr>
            <a:t>Pinangunahan sila ng mga propetang inudyukan ng Dios (gaya ni Moises o Josue)</a:t>
          </a:r>
          <a:endParaRPr lang="es-ES" sz="1750" kern="1200" dirty="0">
            <a:effectLst>
              <a:outerShdw blurRad="38100" dist="38100" dir="2700000" algn="tl">
                <a:srgbClr val="000000">
                  <a:alpha val="43137"/>
                </a:srgbClr>
              </a:outerShdw>
            </a:effectLst>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Kailangan ang espiritwal na paghahanda bago ang pakikipaglaban</a:t>
          </a:r>
          <a:endParaRPr lang="es-ES" sz="1800" kern="1200" dirty="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777875">
            <a:lnSpc>
              <a:spcPct val="90000"/>
            </a:lnSpc>
            <a:spcBef>
              <a:spcPct val="0"/>
            </a:spcBef>
            <a:spcAft>
              <a:spcPct val="35000"/>
            </a:spcAft>
            <a:buNone/>
          </a:pPr>
          <a:r>
            <a:rPr lang="en" sz="1750" b="1" kern="1200" dirty="0">
              <a:effectLst>
                <a:outerShdw blurRad="38100" dist="38100" dir="2700000" algn="tl">
                  <a:srgbClr val="000000">
                    <a:alpha val="43137"/>
                  </a:srgbClr>
                </a:outerShdw>
              </a:effectLst>
            </a:rPr>
            <a:t>Sinumang Israelita na hindi sumunod sa batas ng digmaan ay ituturing na kaaway</a:t>
          </a:r>
          <a:endParaRPr lang="es-ES" sz="175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Sa maraming okasyon, direktang nakikilahok ang Dios sa labanan</a:t>
          </a:r>
          <a:endParaRPr lang="es-ES" sz="1800" kern="1200" dirty="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Silang naitakda sa kapahamakan na sumunod sa Dios ay mabubuhay (hal., Rahab)</a:t>
          </a:r>
          <a:endParaRPr lang="es-ES" sz="20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Ang mga Israelita na sumuway sa Dios ay papatayin (hal., Akan).</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26/10/2025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26/10/2025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26/10/2025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4723003" y="346186"/>
            <a:ext cx="7300521" cy="1754326"/>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NAKIKIPAGLABAN ANG DIOS PARA SAÝO</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1" y="5646152"/>
            <a:ext cx="1865502" cy="830997"/>
          </a:xfrm>
          <a:prstGeom prst="rect">
            <a:avLst/>
          </a:prstGeom>
          <a:noFill/>
        </p:spPr>
        <p:txBody>
          <a:bodyPr wrap="square" rtlCol="0">
            <a:spAutoFit/>
          </a:bodyPr>
          <a:lstStyle/>
          <a:p>
            <a:r>
              <a:rPr lang="en" sz="1600" b="1" dirty="0">
                <a:solidFill>
                  <a:srgbClr val="7B4F3D"/>
                </a:solidFill>
              </a:rPr>
              <a:t>Aralin 5 para sa ika-1 ng Nobyembre,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7063269"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Ganito</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sinaktan</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ni</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Josue ang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buong</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lupain</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ang lahat ng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hari</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niyaon</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wala</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siyang</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iniwang</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nalabi</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kundi</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kaniyang</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lubos</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na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nilipol</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ang lahat na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humihinga</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gaya ng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iniutos</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ng </a:t>
            </a:r>
            <a:r>
              <a:rPr kumimoji="0" lang="en-US" sz="2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Panginoon</a:t>
            </a:r>
            <a:r>
              <a:rPr kumimoji="0" lang="en-U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ng Dios ng Israel</a:t>
            </a:r>
            <a:r>
              <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228944"/>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Josue</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10:42</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489193891"/>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rtlCol="0">
            <a:spAutoFit/>
          </a:bodyPr>
          <a:lstStyle/>
          <a:p>
            <a:pPr>
              <a:spcBef>
                <a:spcPts val="600"/>
              </a:spcBef>
            </a:pPr>
            <a:r>
              <a:rPr lang="en" sz="2000" b="1" dirty="0"/>
              <a:t>H</a:t>
            </a:r>
            <a:r>
              <a:rPr lang="en-PH" sz="2000" b="1" dirty="0" err="1"/>
              <a:t>i</a:t>
            </a:r>
            <a:r>
              <a:rPr lang="en" sz="2000" b="1" dirty="0"/>
              <a:t>ndi madali ang pag-unawa sa giyera na nangyari sa pagkubkob ng Israel sa Canaan.</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323439"/>
          </a:xfrm>
          <a:prstGeom prst="rect">
            <a:avLst/>
          </a:prstGeom>
          <a:noFill/>
        </p:spPr>
        <p:txBody>
          <a:bodyPr wrap="square">
            <a:spAutoFit/>
          </a:bodyPr>
          <a:lstStyle/>
          <a:p>
            <a:pPr>
              <a:spcBef>
                <a:spcPts val="600"/>
              </a:spcBef>
            </a:pPr>
            <a:r>
              <a:rPr lang="en" sz="2000" b="1" dirty="0"/>
              <a:t>Upang maunawaan ang problemang ito, dapat nating usisain ang konsepto ng giyera sa Biblia at ang mga nakatayang moral na katangian sa mahirap na sitwasyong iyon sa kasaysayan.</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pPr>
            <a:r>
              <a:rPr lang="en" sz="2000" b="1" dirty="0"/>
              <a:t>Kaya bakit maraming tao ang namatay? Maibibilang ba na “banal”ang giyerang iyon?</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spcBef>
                <a:spcPts val="600"/>
              </a:spcBef>
            </a:pPr>
            <a:r>
              <a:rPr lang="en" sz="2000" b="1" dirty="0"/>
              <a:t>Gaya ng hindi pagplano ng Dios na magkaroon ng kasalanan, hindi rin Nya plinano na magkaroon ng giyera.</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ISANG BAGAY NG KASALANAN</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en-US" b="1" dirty="0">
                <a:solidFill>
                  <a:srgbClr val="1B91A1"/>
                </a:solidFill>
                <a:latin typeface="Comic Sans MS" panose="030F0702030302020204" pitchFamily="66" charset="0"/>
              </a:rPr>
              <a:t>At sa </a:t>
            </a:r>
            <a:r>
              <a:rPr lang="en-US" b="1" dirty="0" err="1">
                <a:solidFill>
                  <a:srgbClr val="1B91A1"/>
                </a:solidFill>
                <a:latin typeface="Comic Sans MS" panose="030F0702030302020204" pitchFamily="66" charset="0"/>
              </a:rPr>
              <a:t>ikaapat</a:t>
            </a:r>
            <a:r>
              <a:rPr lang="en-US" b="1" dirty="0">
                <a:solidFill>
                  <a:srgbClr val="1B91A1"/>
                </a:solidFill>
                <a:latin typeface="Comic Sans MS" panose="030F0702030302020204" pitchFamily="66" charset="0"/>
              </a:rPr>
              <a:t> na </a:t>
            </a:r>
            <a:r>
              <a:rPr lang="en-US" b="1" dirty="0" err="1">
                <a:solidFill>
                  <a:srgbClr val="1B91A1"/>
                </a:solidFill>
                <a:latin typeface="Comic Sans MS" panose="030F0702030302020204" pitchFamily="66" charset="0"/>
              </a:rPr>
              <a:t>salin</a:t>
            </a:r>
            <a:r>
              <a:rPr lang="en-US" b="1" dirty="0">
                <a:solidFill>
                  <a:srgbClr val="1B91A1"/>
                </a:solidFill>
                <a:latin typeface="Comic Sans MS" panose="030F0702030302020204" pitchFamily="66" charset="0"/>
              </a:rPr>
              <a:t> ng </a:t>
            </a:r>
            <a:r>
              <a:rPr lang="en-US" b="1" dirty="0" err="1">
                <a:solidFill>
                  <a:srgbClr val="1B91A1"/>
                </a:solidFill>
                <a:latin typeface="Comic Sans MS" panose="030F0702030302020204" pitchFamily="66" charset="0"/>
              </a:rPr>
              <a:t>iyong</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binhi</a:t>
            </a:r>
            <a:r>
              <a:rPr lang="en-US" b="1" dirty="0">
                <a:solidFill>
                  <a:srgbClr val="1B91A1"/>
                </a:solidFill>
                <a:latin typeface="Comic Sans MS" panose="030F0702030302020204" pitchFamily="66" charset="0"/>
              </a:rPr>
              <a:t>, ay </a:t>
            </a:r>
            <a:r>
              <a:rPr lang="en-US" b="1" dirty="0" err="1">
                <a:solidFill>
                  <a:srgbClr val="1B91A1"/>
                </a:solidFill>
                <a:latin typeface="Comic Sans MS" panose="030F0702030302020204" pitchFamily="66" charset="0"/>
              </a:rPr>
              <a:t>magsisipagbalik</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rito</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sapagka't</a:t>
            </a:r>
            <a:r>
              <a:rPr lang="en-US" b="1" dirty="0">
                <a:solidFill>
                  <a:srgbClr val="1B91A1"/>
                </a:solidFill>
                <a:latin typeface="Comic Sans MS" panose="030F0702030302020204" pitchFamily="66" charset="0"/>
              </a:rPr>
              <a:t> </a:t>
            </a:r>
            <a:r>
              <a:rPr lang="en-US" b="1" dirty="0" err="1">
                <a:solidFill>
                  <a:srgbClr val="1B91A1"/>
                </a:solidFill>
                <a:latin typeface="Comic Sans MS" panose="030F0702030302020204" pitchFamily="66" charset="0"/>
              </a:rPr>
              <a:t>hindi</a:t>
            </a:r>
            <a:r>
              <a:rPr lang="en-US" b="1" dirty="0">
                <a:solidFill>
                  <a:srgbClr val="1B91A1"/>
                </a:solidFill>
                <a:latin typeface="Comic Sans MS" panose="030F0702030302020204" pitchFamily="66" charset="0"/>
              </a:rPr>
              <a:t> pa </a:t>
            </a:r>
            <a:r>
              <a:rPr lang="en-US" b="1" dirty="0" err="1">
                <a:solidFill>
                  <a:srgbClr val="1B91A1"/>
                </a:solidFill>
                <a:latin typeface="Comic Sans MS" panose="030F0702030302020204" pitchFamily="66" charset="0"/>
              </a:rPr>
              <a:t>nalulubos</a:t>
            </a:r>
            <a:r>
              <a:rPr lang="en-US" b="1" dirty="0">
                <a:solidFill>
                  <a:srgbClr val="1B91A1"/>
                </a:solidFill>
                <a:latin typeface="Comic Sans MS" panose="030F0702030302020204" pitchFamily="66" charset="0"/>
              </a:rPr>
              <a:t> ang </a:t>
            </a:r>
            <a:r>
              <a:rPr lang="en-US" b="1" dirty="0" err="1">
                <a:solidFill>
                  <a:srgbClr val="1B91A1"/>
                </a:solidFill>
                <a:latin typeface="Comic Sans MS" panose="030F0702030302020204" pitchFamily="66" charset="0"/>
              </a:rPr>
              <a:t>katampalasanan</a:t>
            </a:r>
            <a:r>
              <a:rPr lang="en-US" b="1" dirty="0">
                <a:solidFill>
                  <a:srgbClr val="1B91A1"/>
                </a:solidFill>
                <a:latin typeface="Comic Sans MS" panose="030F0702030302020204" pitchFamily="66" charset="0"/>
              </a:rPr>
              <a:t> ng mga </a:t>
            </a:r>
            <a:r>
              <a:rPr lang="en-US" b="1" dirty="0" err="1">
                <a:solidFill>
                  <a:srgbClr val="1B91A1"/>
                </a:solidFill>
                <a:latin typeface="Comic Sans MS" panose="030F0702030302020204" pitchFamily="66" charset="0"/>
              </a:rPr>
              <a:t>Amorrheo</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(Genesis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spcBef>
                <a:spcPts val="600"/>
              </a:spcBef>
            </a:pPr>
            <a:r>
              <a:rPr lang="en" sz="2000" b="1" dirty="0"/>
              <a:t>Ipinakita ng arkeolohiya na ang relihiyon ng Canaan ay eksakto sa sinasabi ng Biblia: pangkukulam, panghuhula, pakikipag-usap sa patay, espiritismo... </a:t>
            </a:r>
            <a:r>
              <a:rPr lang="en-PH" sz="2000" b="1" dirty="0"/>
              <a:t>A</a:t>
            </a:r>
            <a:r>
              <a:rPr lang="en" sz="2000" b="1" dirty="0"/>
              <a:t>t pag-aalay ng bata! (Deut.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649801"/>
            <a:ext cx="3402711" cy="3170099"/>
          </a:xfrm>
          <a:prstGeom prst="rect">
            <a:avLst/>
          </a:prstGeom>
          <a:noFill/>
        </p:spPr>
        <p:txBody>
          <a:bodyPr wrap="square">
            <a:spAutoFit/>
          </a:bodyPr>
          <a:lstStyle/>
          <a:p>
            <a:pPr>
              <a:spcBef>
                <a:spcPts val="600"/>
              </a:spcBef>
            </a:pPr>
            <a:r>
              <a:rPr lang="en" sz="2000" b="1" dirty="0"/>
              <a:t>Sa wakas, itong mga nakakaligaw na ritwal,na nagpababa ng moralidad ng bayan at nagdala ng ibat-ibang mga bisyo, ay dapat mawakasan. Ang pag lipol sa mga Canaaneo ay iiwas sa kanila, at leastminsan—ang moral na pagkasira </a:t>
            </a:r>
            <a:r>
              <a:rPr lang="en" sz="2000" b="1"/>
              <a:t>ng sangkatauhan.</a:t>
            </a:r>
            <a:endParaRPr lang="en" sz="2000" b="1" dirty="0"/>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15452" cy="707886"/>
          </a:xfrm>
          <a:prstGeom prst="rect">
            <a:avLst/>
          </a:prstGeom>
          <a:noFill/>
        </p:spPr>
        <p:txBody>
          <a:bodyPr wrap="square">
            <a:spAutoFit/>
          </a:bodyPr>
          <a:lstStyle/>
          <a:p>
            <a:pPr>
              <a:spcBef>
                <a:spcPts val="600"/>
              </a:spcBef>
            </a:pPr>
            <a:r>
              <a:rPr lang="en" sz="2000" b="1" dirty="0"/>
              <a:t>B</a:t>
            </a:r>
            <a:r>
              <a:rPr lang="en-PH" sz="2000" b="1" dirty="0"/>
              <a:t>a</a:t>
            </a:r>
            <a:r>
              <a:rPr lang="en" sz="2000" b="1" dirty="0"/>
              <a:t>gaman karaniwan na ito sa panahon ni Abraham, binigyn sila ng mahigit 400 taon upang maituwid ang kanilang pag-uugali.</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02133"/>
            <a:ext cx="9315452" cy="707886"/>
          </a:xfrm>
          <a:prstGeom prst="rect">
            <a:avLst/>
          </a:prstGeom>
          <a:noFill/>
        </p:spPr>
        <p:txBody>
          <a:bodyPr wrap="square">
            <a:spAutoFit/>
          </a:bodyPr>
          <a:lstStyle/>
          <a:p>
            <a:pPr>
              <a:spcBef>
                <a:spcPts val="600"/>
              </a:spcBef>
            </a:pPr>
            <a:r>
              <a:rPr lang="en" sz="2000" b="1" dirty="0"/>
              <a:t>Dagdag  pa rito ang ritwal ng “banal na prostitusyon” – na may napakaliit ng koneksyon sa kabanalan– na ginagawa ng mga pari at madre.</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118B9D"/>
                </a:solidFill>
                <a:effectLst>
                  <a:outerShdw blurRad="38100" dist="38100" dir="2700000" algn="tl">
                    <a:srgbClr val="000000">
                      <a:alpha val="43137"/>
                    </a:srgbClr>
                  </a:outerShdw>
                </a:effectLst>
              </a:rPr>
              <a:t>ISANG BAGAY NG HUSTISYA</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99382" y="630214"/>
            <a:ext cx="1199754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Ang Dios ay </a:t>
            </a:r>
            <a:r>
              <a:rPr lang="en-US" b="1" dirty="0" err="1">
                <a:solidFill>
                  <a:schemeClr val="accent2">
                    <a:lumMod val="50000"/>
                  </a:schemeClr>
                </a:solidFill>
                <a:latin typeface="Comic Sans MS" panose="030F0702030302020204" pitchFamily="66" charset="0"/>
              </a:rPr>
              <a:t>matuwid</a:t>
            </a:r>
            <a:r>
              <a:rPr lang="en-US" b="1" dirty="0">
                <a:solidFill>
                  <a:schemeClr val="accent2">
                    <a:lumMod val="50000"/>
                  </a:schemeClr>
                </a:solidFill>
                <a:latin typeface="Comic Sans MS" panose="030F0702030302020204" pitchFamily="66" charset="0"/>
              </a:rPr>
              <a:t> na </a:t>
            </a:r>
            <a:r>
              <a:rPr lang="en-US" b="1" dirty="0" err="1">
                <a:solidFill>
                  <a:schemeClr val="accent2">
                    <a:lumMod val="50000"/>
                  </a:schemeClr>
                </a:solidFill>
                <a:latin typeface="Comic Sans MS" panose="030F0702030302020204" pitchFamily="66" charset="0"/>
              </a:rPr>
              <a:t>hukom</a:t>
            </a:r>
            <a:r>
              <a:rPr lang="en-US" b="1" dirty="0">
                <a:solidFill>
                  <a:schemeClr val="accent2">
                    <a:lumMod val="50000"/>
                  </a:schemeClr>
                </a:solidFill>
                <a:latin typeface="Comic Sans MS" panose="030F0702030302020204" pitchFamily="66" charset="0"/>
              </a:rPr>
              <a:t>, Oo, Dios na may </a:t>
            </a:r>
            <a:r>
              <a:rPr lang="en-US" b="1" dirty="0" err="1">
                <a:solidFill>
                  <a:schemeClr val="accent2">
                    <a:lumMod val="50000"/>
                  </a:schemeClr>
                </a:solidFill>
                <a:latin typeface="Comic Sans MS" panose="030F0702030302020204" pitchFamily="66" charset="0"/>
              </a:rPr>
              <a:t>galit</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araw-araw</a:t>
            </a:r>
            <a:r>
              <a:rPr lang="en-US" b="1" dirty="0">
                <a:solidFill>
                  <a:schemeClr val="accent2">
                    <a:lumMod val="50000"/>
                  </a:schemeClr>
                </a:solidFill>
                <a:latin typeface="Comic Sans MS" panose="030F0702030302020204" pitchFamily="66" charset="0"/>
              </a:rPr>
              <a:t>. Kung ang </a:t>
            </a:r>
            <a:r>
              <a:rPr lang="en-US" b="1" dirty="0" err="1">
                <a:solidFill>
                  <a:schemeClr val="accent2">
                    <a:lumMod val="50000"/>
                  </a:schemeClr>
                </a:solidFill>
                <a:latin typeface="Comic Sans MS" panose="030F0702030302020204" pitchFamily="66" charset="0"/>
              </a:rPr>
              <a:t>tao</a:t>
            </a:r>
            <a:r>
              <a:rPr lang="en-US" b="1" dirty="0">
                <a:solidFill>
                  <a:schemeClr val="accent2">
                    <a:lumMod val="50000"/>
                  </a:schemeClr>
                </a:solidFill>
                <a:latin typeface="Comic Sans MS" panose="030F0702030302020204" pitchFamily="66" charset="0"/>
              </a:rPr>
              <a:t> ay </a:t>
            </a:r>
            <a:r>
              <a:rPr lang="en-US" b="1" dirty="0" err="1">
                <a:solidFill>
                  <a:schemeClr val="accent2">
                    <a:lumMod val="50000"/>
                  </a:schemeClr>
                </a:solidFill>
                <a:latin typeface="Comic Sans MS" panose="030F0702030302020204" pitchFamily="66" charset="0"/>
              </a:rPr>
              <a:t>hindi</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magbalik-loob</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kaniyang</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ihahasa</a:t>
            </a:r>
            <a:r>
              <a:rPr lang="en-US" b="1" dirty="0">
                <a:solidFill>
                  <a:schemeClr val="accent2">
                    <a:lumMod val="50000"/>
                  </a:schemeClr>
                </a:solidFill>
                <a:latin typeface="Comic Sans MS" panose="030F0702030302020204" pitchFamily="66" charset="0"/>
              </a:rPr>
              <a:t> ang </a:t>
            </a:r>
            <a:r>
              <a:rPr lang="en-US" b="1" dirty="0" err="1">
                <a:solidFill>
                  <a:schemeClr val="accent2">
                    <a:lumMod val="50000"/>
                  </a:schemeClr>
                </a:solidFill>
                <a:latin typeface="Comic Sans MS" panose="030F0702030302020204" pitchFamily="66" charset="0"/>
              </a:rPr>
              <a:t>kaniyang</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tabak</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kaniyang</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iniakma</a:t>
            </a:r>
            <a:r>
              <a:rPr lang="en-US" b="1" dirty="0">
                <a:solidFill>
                  <a:schemeClr val="accent2">
                    <a:lumMod val="50000"/>
                  </a:schemeClr>
                </a:solidFill>
                <a:latin typeface="Comic Sans MS" panose="030F0702030302020204" pitchFamily="66" charset="0"/>
              </a:rPr>
              <a:t> ang </a:t>
            </a:r>
            <a:r>
              <a:rPr lang="en-US" b="1" dirty="0" err="1">
                <a:solidFill>
                  <a:schemeClr val="accent2">
                    <a:lumMod val="50000"/>
                  </a:schemeClr>
                </a:solidFill>
                <a:latin typeface="Comic Sans MS" panose="030F0702030302020204" pitchFamily="66" charset="0"/>
              </a:rPr>
              <a:t>kaniyang</a:t>
            </a:r>
            <a:r>
              <a:rPr lang="en-US" b="1" dirty="0">
                <a:solidFill>
                  <a:schemeClr val="accent2">
                    <a:lumMod val="50000"/>
                  </a:schemeClr>
                </a:solidFill>
                <a:latin typeface="Comic Sans MS" panose="030F0702030302020204" pitchFamily="66" charset="0"/>
              </a:rPr>
              <a:t> </a:t>
            </a:r>
            <a:r>
              <a:rPr lang="en-US" b="1" dirty="0" err="1">
                <a:solidFill>
                  <a:schemeClr val="accent2">
                    <a:lumMod val="50000"/>
                  </a:schemeClr>
                </a:solidFill>
                <a:latin typeface="Comic Sans MS" panose="030F0702030302020204" pitchFamily="66" charset="0"/>
              </a:rPr>
              <a:t>busog</a:t>
            </a:r>
            <a:r>
              <a:rPr lang="en-US" b="1" dirty="0">
                <a:solidFill>
                  <a:schemeClr val="accent2">
                    <a:lumMod val="50000"/>
                  </a:schemeClr>
                </a:solidFill>
                <a:latin typeface="Comic Sans MS" panose="030F0702030302020204" pitchFamily="66" charset="0"/>
              </a:rPr>
              <a:t>, at </a:t>
            </a:r>
            <a:r>
              <a:rPr lang="en-US" b="1" dirty="0" err="1">
                <a:solidFill>
                  <a:schemeClr val="accent2">
                    <a:lumMod val="50000"/>
                  </a:schemeClr>
                </a:solidFill>
                <a:latin typeface="Comic Sans MS" panose="030F0702030302020204" pitchFamily="66" charset="0"/>
              </a:rPr>
              <a:t>inihanda</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(Awit 7:11-12)</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9011786" cy="1323439"/>
          </a:xfrm>
          <a:prstGeom prst="rect">
            <a:avLst/>
          </a:prstGeom>
          <a:noFill/>
        </p:spPr>
        <p:txBody>
          <a:bodyPr wrap="square" rtlCol="0">
            <a:spAutoFit/>
          </a:bodyPr>
          <a:lstStyle/>
          <a:p>
            <a:pPr>
              <a:spcBef>
                <a:spcPts val="600"/>
              </a:spcBef>
            </a:pPr>
            <a:r>
              <a:rPr lang="en" sz="2000" b="1" dirty="0"/>
              <a:t>Pag-ibig at hustisya ang pundasyon ng katangian ng Dios. Ito ang dahil kung bakit Siya matuwid na hukom at walng kinikilingan, na ipinagpapaliban ang parusa upang magbago pa ang makasalanan, ngunit hindi hahayaan ang kasamaan magpakailanman.</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rcRect l="11071" r="8567"/>
          <a:stretch>
            <a:fillRect/>
          </a:stretch>
        </p:blipFill>
        <p:spPr>
          <a:xfrm>
            <a:off x="9135611" y="1353054"/>
            <a:ext cx="299487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382" y="3782570"/>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474752" y="3604732"/>
            <a:ext cx="6660859" cy="1631216"/>
          </a:xfrm>
          <a:prstGeom prst="rect">
            <a:avLst/>
          </a:prstGeom>
          <a:noFill/>
        </p:spPr>
        <p:txBody>
          <a:bodyPr wrap="square">
            <a:spAutoFit/>
          </a:bodyPr>
          <a:lstStyle/>
          <a:p>
            <a:pPr>
              <a:spcBef>
                <a:spcPts val="600"/>
              </a:spcBef>
            </a:pPr>
            <a:r>
              <a:rPr lang="en" sz="2000" b="1" dirty="0"/>
              <a:t>Nais ng Dios na maitatag ang matuwid na gobyerno sa teritoryong iyon, na magiging halimbawa sa lahat ng bansa, inuudyukan sila na itaas ang kanilang pag-unawa sa kabutihan, at abutin ang kalagayan ng kapayapaan at hustisya sa buong mundo (Dt.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5" y="2547124"/>
            <a:ext cx="9011786" cy="1015663"/>
          </a:xfrm>
          <a:prstGeom prst="rect">
            <a:avLst/>
          </a:prstGeom>
          <a:noFill/>
        </p:spPr>
        <p:txBody>
          <a:bodyPr wrap="square">
            <a:spAutoFit/>
          </a:bodyPr>
          <a:lstStyle/>
          <a:p>
            <a:pPr>
              <a:spcBef>
                <a:spcPts val="600"/>
              </a:spcBef>
            </a:pPr>
            <a:r>
              <a:rPr lang="en" sz="2000" b="1" dirty="0"/>
              <a:t>                                                                                        Ang giyera ng pagsakop sa Canaan ay hindi para sa imperialista, ngunit ayon sa utos ng Dios upang ibigay ang parusang nararapat sa mga masamang nakatira dito.</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474752" y="5434667"/>
            <a:ext cx="6476301" cy="1323439"/>
          </a:xfrm>
          <a:prstGeom prst="rect">
            <a:avLst/>
          </a:prstGeom>
          <a:noFill/>
        </p:spPr>
        <p:txBody>
          <a:bodyPr wrap="square">
            <a:spAutoFit/>
          </a:bodyPr>
          <a:lstStyle/>
          <a:p>
            <a:pPr>
              <a:spcBef>
                <a:spcPts val="600"/>
              </a:spcBef>
            </a:pPr>
            <a:r>
              <a:rPr lang="en-PH" sz="2000" b="1" dirty="0"/>
              <a:t>B</a:t>
            </a:r>
            <a:r>
              <a:rPr lang="en" sz="2000" b="1" dirty="0"/>
              <a:t>ilang isang mandirigma at hukom, nakatuon ang Dios sa pagpapatupad, pagpapatatag, at pagpapanatili ng pamamahala ng kautusan, na isang salamin ng kanyang katangian.</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bg2">
                    <a:lumMod val="60000"/>
                    <a:lumOff val="40000"/>
                  </a:schemeClr>
                </a:solidFill>
                <a:effectLst>
                  <a:innerShdw blurRad="63500" dist="50800" dir="13500000">
                    <a:srgbClr val="000000">
                      <a:alpha val="50000"/>
                    </a:srgbClr>
                  </a:innerShdw>
                </a:effectLst>
              </a:rPr>
              <a:t>ANG KONSEPTO NG BIBLIA SA GIYERA</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67112" y="620449"/>
            <a:ext cx="12191999"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Talastasin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mo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nga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araw</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ito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mong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Dios ay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siyang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mangunguna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iyo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parang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mamumugnaw</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apoy</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lilipulin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sila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kaniyang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payuyukurin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sila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harap</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mo;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gayo'y</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iyong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mapalalayas</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sila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iyong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malilipol</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silang</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madali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na gaya 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sinalita</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iyo</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Panginoon</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(Deuteronomio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5" y="1568946"/>
            <a:ext cx="11309261" cy="707886"/>
          </a:xfrm>
          <a:prstGeom prst="rect">
            <a:avLst/>
          </a:prstGeom>
          <a:noFill/>
        </p:spPr>
        <p:txBody>
          <a:bodyPr wrap="square" rtlCol="0">
            <a:spAutoFit/>
          </a:bodyPr>
          <a:lstStyle/>
          <a:p>
            <a:pPr>
              <a:spcBef>
                <a:spcPts val="600"/>
              </a:spcBef>
            </a:pPr>
            <a:r>
              <a:rPr lang="en" sz="2000" b="1" dirty="0"/>
              <a:t>Sa Biblia, ang mga digmaan ay dapat nakatakda sa mga natatanging sitwasyon at tinutukoy mismo ng Dios. Ito ang mga batas na ipinapatupad sa mga digmaang pinahintulutan ng Dios:</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1678604898"/>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SINIRA NG SARILING PAGPILI</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578591" cy="1077218"/>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en-US" sz="1600" b="1" dirty="0" err="1">
                <a:solidFill>
                  <a:schemeClr val="accent5">
                    <a:lumMod val="75000"/>
                  </a:schemeClr>
                </a:solidFill>
                <a:latin typeface="Comic Sans MS" panose="030F0702030302020204" pitchFamily="66" charset="0"/>
              </a:rPr>
              <a:t>Ganito</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sinaktan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ni</a:t>
            </a:r>
            <a:r>
              <a:rPr lang="en-US" sz="1600" b="1" dirty="0">
                <a:solidFill>
                  <a:schemeClr val="accent5">
                    <a:lumMod val="75000"/>
                  </a:schemeClr>
                </a:solidFill>
                <a:latin typeface="Comic Sans MS" panose="030F0702030302020204" pitchFamily="66" charset="0"/>
              </a:rPr>
              <a:t> Josue ang </a:t>
            </a:r>
            <a:r>
              <a:rPr lang="en-US" sz="1600" b="1" dirty="0" err="1">
                <a:solidFill>
                  <a:schemeClr val="accent5">
                    <a:lumMod val="75000"/>
                  </a:schemeClr>
                </a:solidFill>
                <a:latin typeface="Comic Sans MS" panose="030F0702030302020204" pitchFamily="66" charset="0"/>
              </a:rPr>
              <a:t>buong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lupain</a:t>
            </a:r>
            <a:r>
              <a:rPr lang="en-US" sz="1600" b="1" dirty="0">
                <a:solidFill>
                  <a:schemeClr val="accent5">
                    <a:lumMod val="75000"/>
                  </a:schemeClr>
                </a:solidFill>
                <a:latin typeface="Comic Sans MS" panose="030F0702030302020204" pitchFamily="66" charset="0"/>
              </a:rPr>
              <a:t>, ang </a:t>
            </a:r>
            <a:r>
              <a:rPr lang="en-US" sz="1600" b="1" dirty="0" err="1">
                <a:solidFill>
                  <a:schemeClr val="accent5">
                    <a:lumMod val="75000"/>
                  </a:schemeClr>
                </a:solidFill>
                <a:latin typeface="Comic Sans MS" panose="030F0702030302020204" pitchFamily="66" charset="0"/>
              </a:rPr>
              <a:t>lupaing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maburol</a:t>
            </a:r>
            <a:r>
              <a:rPr lang="en-US" sz="1600" b="1" dirty="0">
                <a:solidFill>
                  <a:schemeClr val="accent5">
                    <a:lumMod val="75000"/>
                  </a:schemeClr>
                </a:solidFill>
                <a:latin typeface="Comic Sans MS" panose="030F0702030302020204" pitchFamily="66" charset="0"/>
              </a:rPr>
              <a:t>, at ang </a:t>
            </a:r>
            <a:r>
              <a:rPr lang="en-US" sz="1600" b="1" dirty="0" err="1">
                <a:solidFill>
                  <a:schemeClr val="accent5">
                    <a:lumMod val="75000"/>
                  </a:schemeClr>
                </a:solidFill>
                <a:latin typeface="Comic Sans MS" panose="030F0702030302020204" pitchFamily="66" charset="0"/>
              </a:rPr>
              <a:t>Timugan</a:t>
            </a:r>
            <a:r>
              <a:rPr lang="en-US" sz="1600" b="1" dirty="0">
                <a:solidFill>
                  <a:schemeClr val="accent5">
                    <a:lumMod val="75000"/>
                  </a:schemeClr>
                </a:solidFill>
                <a:latin typeface="Comic Sans MS" panose="030F0702030302020204" pitchFamily="66" charset="0"/>
              </a:rPr>
              <a:t>, at ang </a:t>
            </a:r>
            <a:r>
              <a:rPr lang="en-US" sz="1600" b="1" dirty="0" err="1">
                <a:solidFill>
                  <a:schemeClr val="accent5">
                    <a:lumMod val="75000"/>
                  </a:schemeClr>
                </a:solidFill>
                <a:latin typeface="Comic Sans MS" panose="030F0702030302020204" pitchFamily="66" charset="0"/>
              </a:rPr>
              <a:t>mababang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lupain</a:t>
            </a:r>
            <a:r>
              <a:rPr lang="en-US" sz="1600" b="1" dirty="0">
                <a:solidFill>
                  <a:schemeClr val="accent5">
                    <a:lumMod val="75000"/>
                  </a:schemeClr>
                </a:solidFill>
                <a:latin typeface="Comic Sans MS" panose="030F0702030302020204" pitchFamily="66" charset="0"/>
              </a:rPr>
              <a:t>, at ang mga </a:t>
            </a:r>
            <a:r>
              <a:rPr lang="en-US" sz="1600" b="1" dirty="0" err="1">
                <a:solidFill>
                  <a:schemeClr val="accent5">
                    <a:lumMod val="75000"/>
                  </a:schemeClr>
                </a:solidFill>
                <a:latin typeface="Comic Sans MS" panose="030F0702030302020204" pitchFamily="66" charset="0"/>
              </a:rPr>
              <a:t>tagudtod</a:t>
            </a:r>
            <a:r>
              <a:rPr lang="en-US" sz="1600" b="1" dirty="0">
                <a:solidFill>
                  <a:schemeClr val="accent5">
                    <a:lumMod val="75000"/>
                  </a:schemeClr>
                </a:solidFill>
                <a:latin typeface="Comic Sans MS" panose="030F0702030302020204" pitchFamily="66" charset="0"/>
              </a:rPr>
              <a:t>, at ang lahat ng </a:t>
            </a:r>
            <a:r>
              <a:rPr lang="en-US" sz="1600" b="1" dirty="0" err="1">
                <a:solidFill>
                  <a:schemeClr val="accent5">
                    <a:lumMod val="75000"/>
                  </a:schemeClr>
                </a:solidFill>
                <a:latin typeface="Comic Sans MS" panose="030F0702030302020204" pitchFamily="66" charset="0"/>
              </a:rPr>
              <a:t>hari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niyaon</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wala</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siyang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iniwang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nalabi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kundi</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kaniyang</a:t>
            </a:r>
            <a:r>
              <a:rPr lang="en-US" sz="1600" b="1" dirty="0">
                <a:solidFill>
                  <a:schemeClr val="accent5">
                    <a:lumMod val="75000"/>
                  </a:schemeClr>
                </a:solidFill>
                <a:latin typeface="Comic Sans MS" panose="030F0702030302020204" pitchFamily="66" charset="0"/>
              </a:rPr>
              <a:t> </a:t>
            </a:r>
            <a:r>
              <a:rPr lang="en-US" sz="1600" b="1" dirty="0" err="1">
                <a:solidFill>
                  <a:schemeClr val="accent5">
                    <a:lumMod val="75000"/>
                  </a:schemeClr>
                </a:solidFill>
                <a:latin typeface="Comic Sans MS" panose="030F0702030302020204" pitchFamily="66" charset="0"/>
              </a:rPr>
              <a:t>lubos</a:t>
            </a:r>
            <a:r>
              <a:rPr lang="en-US" sz="1600" b="1" dirty="0">
                <a:solidFill>
                  <a:schemeClr val="accent5">
                    <a:lumMod val="75000"/>
                  </a:schemeClr>
                </a:solidFill>
                <a:latin typeface="Comic Sans MS" panose="030F0702030302020204" pitchFamily="66" charset="0"/>
              </a:rPr>
              <a:t> na </a:t>
            </a:r>
            <a:r>
              <a:rPr lang="en-US" sz="1600" b="1" dirty="0" err="1">
                <a:solidFill>
                  <a:schemeClr val="accent5">
                    <a:lumMod val="75000"/>
                  </a:schemeClr>
                </a:solidFill>
                <a:latin typeface="Comic Sans MS" panose="030F0702030302020204" pitchFamily="66" charset="0"/>
              </a:rPr>
              <a:t>nilipol</a:t>
            </a:r>
            <a:r>
              <a:rPr lang="en-US" sz="1600" b="1" dirty="0">
                <a:solidFill>
                  <a:schemeClr val="accent5">
                    <a:lumMod val="75000"/>
                  </a:schemeClr>
                </a:solidFill>
                <a:latin typeface="Comic Sans MS" panose="030F0702030302020204" pitchFamily="66" charset="0"/>
              </a:rPr>
              <a:t> ang lahat na </a:t>
            </a:r>
            <a:r>
              <a:rPr lang="en-US" sz="1600" b="1" dirty="0" err="1">
                <a:solidFill>
                  <a:schemeClr val="accent5">
                    <a:lumMod val="75000"/>
                  </a:schemeClr>
                </a:solidFill>
                <a:latin typeface="Comic Sans MS" panose="030F0702030302020204" pitchFamily="66" charset="0"/>
              </a:rPr>
              <a:t>humihinga</a:t>
            </a:r>
            <a:r>
              <a:rPr lang="en-US" sz="1600" b="1" dirty="0">
                <a:solidFill>
                  <a:schemeClr val="accent5">
                    <a:lumMod val="75000"/>
                  </a:schemeClr>
                </a:solidFill>
                <a:latin typeface="Comic Sans MS" panose="030F0702030302020204" pitchFamily="66" charset="0"/>
              </a:rPr>
              <a:t>, gaya ng </a:t>
            </a:r>
            <a:r>
              <a:rPr lang="en-US" sz="1600" b="1" dirty="0" err="1">
                <a:solidFill>
                  <a:schemeClr val="accent5">
                    <a:lumMod val="75000"/>
                  </a:schemeClr>
                </a:solidFill>
                <a:latin typeface="Comic Sans MS" panose="030F0702030302020204" pitchFamily="66" charset="0"/>
              </a:rPr>
              <a:t>iniutos</a:t>
            </a:r>
            <a:r>
              <a:rPr lang="en-US" sz="1600" b="1" dirty="0">
                <a:solidFill>
                  <a:schemeClr val="accent5">
                    <a:lumMod val="75000"/>
                  </a:schemeClr>
                </a:solidFill>
                <a:latin typeface="Comic Sans MS" panose="030F0702030302020204" pitchFamily="66" charset="0"/>
              </a:rPr>
              <a:t> ng </a:t>
            </a:r>
            <a:r>
              <a:rPr lang="en-US" sz="1600" b="1" dirty="0" err="1">
                <a:solidFill>
                  <a:schemeClr val="accent5">
                    <a:lumMod val="75000"/>
                  </a:schemeClr>
                </a:solidFill>
                <a:latin typeface="Comic Sans MS" panose="030F0702030302020204" pitchFamily="66" charset="0"/>
              </a:rPr>
              <a:t>Panginoon</a:t>
            </a:r>
            <a:r>
              <a:rPr lang="en-US" sz="1600" b="1" dirty="0">
                <a:solidFill>
                  <a:schemeClr val="accent5">
                    <a:lumMod val="75000"/>
                  </a:schemeClr>
                </a:solidFill>
                <a:latin typeface="Comic Sans MS" panose="030F0702030302020204" pitchFamily="66" charset="0"/>
              </a:rPr>
              <a:t> ng Dios ng Israel</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(Josue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3" y="1702825"/>
            <a:ext cx="6518246" cy="1015663"/>
          </a:xfrm>
          <a:prstGeom prst="rect">
            <a:avLst/>
          </a:prstGeom>
          <a:noFill/>
        </p:spPr>
        <p:txBody>
          <a:bodyPr wrap="square" rtlCol="0">
            <a:spAutoFit/>
          </a:bodyPr>
          <a:lstStyle/>
          <a:p>
            <a:pPr>
              <a:spcBef>
                <a:spcPts val="600"/>
              </a:spcBef>
            </a:pPr>
            <a:r>
              <a:rPr lang="en" sz="2000" b="1" dirty="0"/>
              <a:t>Ang buong teritoryo ng Canaan ay idineklara nang sinumpa, yun ay, itinakda na sa pagkawasak. Bawat nabubuhay ay papatayin (Deut . 20:16-18; Josh.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157547300"/>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en" sz="2000" b="1" dirty="0"/>
              <a:t>Sa harap ng Dios, ang mga Canaaneo at mga Israelita ay tinitingnan na pantay: walang kinikilingan. Ang kaibahan lang ay pinili ng iba na magpatuloy sa pagrebelde sa Dios, habang pumili ang iba na sumunod sa Kanya.</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en" sz="2000" b="1" dirty="0"/>
              <a:t>Gayunpaman, may mga eksepsyon:</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spcBef>
                <a:spcPts val="600"/>
              </a:spcBef>
            </a:pPr>
            <a:r>
              <a:rPr lang="en" sz="2000" b="1" dirty="0"/>
              <a:t>Ngayon, ang desisyon ay nasa atin din. Pag dumating si Jesus, maliligtas tayo o mapapahamak ng ating sariling pagpili.</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234542" y="63797"/>
            <a:ext cx="6989507" cy="646331"/>
          </a:xfrm>
          <a:prstGeom prst="rect">
            <a:avLst/>
          </a:prstGeom>
          <a:noFill/>
        </p:spPr>
        <p:txBody>
          <a:bodyPr wrap="square">
            <a:spAutoFit/>
          </a:bodyPr>
          <a:lstStyle/>
          <a:p>
            <a:pPr algn="ctr"/>
            <a:r>
              <a:rPr lang="en" sz="36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HANAPIN ANG KAPAYAPAAN</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32400"/>
            <a:ext cx="6925407" cy="646331"/>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Akin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namang</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gagawin</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na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iyong</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mga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pinuno</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ang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kapayapaan</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ang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iyong</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mga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maniningil</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ay </a:t>
            </a:r>
            <a:r>
              <a:rPr lang="en-US" b="1" dirty="0" err="1">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katuwiran</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(Isaias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298644" y="1242074"/>
            <a:ext cx="6925406" cy="1015663"/>
          </a:xfrm>
          <a:prstGeom prst="rect">
            <a:avLst/>
          </a:prstGeom>
          <a:noFill/>
        </p:spPr>
        <p:txBody>
          <a:bodyPr wrap="square" rtlCol="0">
            <a:spAutoFit/>
          </a:bodyPr>
          <a:lstStyle/>
          <a:p>
            <a:pPr>
              <a:spcBef>
                <a:spcPts val="600"/>
              </a:spcBef>
            </a:pPr>
            <a:r>
              <a:rPr lang="en" sz="2000" b="1" dirty="0"/>
              <a:t>Tinawag si Jesus na “Prinsipe ng Kapayapaan” (Isaias 9:6). Naparito Siya upang magdala ng kapayapaan (Juan 14:27; Isaias 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3312" y="3371319"/>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4067" y="3371320"/>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8479" y="5146672"/>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53093" y="5146673"/>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2246769"/>
          </a:xfrm>
          <a:prstGeom prst="rect">
            <a:avLst/>
          </a:prstGeom>
          <a:noFill/>
        </p:spPr>
        <p:txBody>
          <a:bodyPr wrap="square">
            <a:spAutoFit/>
          </a:bodyPr>
          <a:lstStyle/>
          <a:p>
            <a:pPr>
              <a:spcBef>
                <a:spcPts val="600"/>
              </a:spcBef>
            </a:pPr>
            <a:r>
              <a:rPr lang="en" sz="2000" b="1" dirty="0"/>
              <a:t>N</a:t>
            </a:r>
            <a:r>
              <a:rPr lang="en-PH" sz="2000" b="1" dirty="0"/>
              <a:t>a</a:t>
            </a:r>
            <a:r>
              <a:rPr lang="en" sz="2000" b="1" dirty="0"/>
              <a:t>ng sinakop ng hukbo ng Siria ang Dothan upang hulihin si propeta Eliseo, hindi nya hiniling sa Dios na palibutan sila ng hukbo ng langit at patayin ang mga taga Siria. Sa halip, hiniling nya na madala ang mga nabulag na taga Siria sa Samaria, para magkaroon ng kapayapaan ang dalawang naglalabanang bansa (2 Kings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9" y="144045"/>
            <a:ext cx="5109414"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730614" y="480928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806018" y="1988598"/>
            <a:ext cx="6664810" cy="1323439"/>
          </a:xfrm>
          <a:prstGeom prst="rect">
            <a:avLst/>
          </a:prstGeom>
          <a:noFill/>
        </p:spPr>
        <p:txBody>
          <a:bodyPr wrap="square">
            <a:spAutoFit/>
          </a:bodyPr>
          <a:lstStyle/>
          <a:p>
            <a:pPr>
              <a:spcBef>
                <a:spcPts val="600"/>
              </a:spcBef>
            </a:pPr>
            <a:r>
              <a:rPr lang="en" sz="2000" b="1" dirty="0"/>
              <a:t>                                                Ngunit hanggang matupad ang kanyang kaharian ng kapayapaan, nananatili tayo sa teritoryong nasa giyera, lubog sa pansanlibutang labanan sa pagitan ng mabuti at masama.</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73137"/>
            <a:ext cx="5933312" cy="1015663"/>
          </a:xfrm>
          <a:prstGeom prst="rect">
            <a:avLst/>
          </a:prstGeom>
          <a:noFill/>
        </p:spPr>
        <p:txBody>
          <a:bodyPr wrap="square">
            <a:spAutoFit/>
          </a:bodyPr>
          <a:lstStyle/>
          <a:p>
            <a:pPr>
              <a:spcBef>
                <a:spcPts val="600"/>
              </a:spcBef>
            </a:pPr>
            <a:r>
              <a:rPr lang="en" sz="2000" b="1" dirty="0"/>
              <a:t>Ito ay halimbawa ng itinuro sa atin ni Jesus: na palaging humanap ng kapayapaan sa tunggalian. </a:t>
            </a:r>
            <a:r>
              <a:rPr lang="en-PH" sz="2000" b="1" dirty="0"/>
              <a:t>T</a:t>
            </a:r>
            <a:r>
              <a:rPr lang="en" sz="2000" b="1" dirty="0"/>
              <a:t>alunin ng mabuti ang masama (Rom.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893647"/>
          </a:xfrm>
          <a:prstGeom prst="rect">
            <a:avLst/>
          </a:prstGeom>
          <a:noFill/>
        </p:spPr>
        <p:txBody>
          <a:bodyPr wrap="square">
            <a:spAutoFit/>
          </a:bodyPr>
          <a:lstStyle/>
          <a:p>
            <a:pPr>
              <a:spcBef>
                <a:spcPts val="600"/>
              </a:spcBef>
            </a:pPr>
            <a:r>
              <a:rPr lang="en" sz="2400" b="1" dirty="0">
                <a:solidFill>
                  <a:srgbClr val="11471E"/>
                </a:solidFill>
                <a:latin typeface="Constantia" panose="02030602050306030303" pitchFamily="18" charset="0"/>
              </a:rPr>
              <a:t>“</a:t>
            </a:r>
            <a:r>
              <a:rPr lang="en-US" sz="2400" b="1" dirty="0">
                <a:solidFill>
                  <a:srgbClr val="11471E"/>
                </a:solidFill>
                <a:latin typeface="Constantia" panose="02030602050306030303" pitchFamily="18" charset="0"/>
              </a:rPr>
              <a:t>Ang </a:t>
            </a:r>
            <a:r>
              <a:rPr lang="en-US" sz="2400" b="1" dirty="0" err="1">
                <a:solidFill>
                  <a:srgbClr val="11471E"/>
                </a:solidFill>
                <a:latin typeface="Constantia" panose="02030602050306030303" pitchFamily="18" charset="0"/>
              </a:rPr>
              <a:t>lubos</a:t>
            </a:r>
            <a:r>
              <a:rPr lang="en-US" sz="2400" b="1" dirty="0">
                <a:solidFill>
                  <a:srgbClr val="11471E"/>
                </a:solidFill>
                <a:latin typeface="Constantia" panose="02030602050306030303" pitchFamily="18" charset="0"/>
              </a:rPr>
              <a:t> na </a:t>
            </a:r>
            <a:r>
              <a:rPr lang="en-US" sz="2400" b="1" dirty="0" err="1">
                <a:solidFill>
                  <a:srgbClr val="11471E"/>
                </a:solidFill>
                <a:latin typeface="Constantia" panose="02030602050306030303" pitchFamily="18" charset="0"/>
              </a:rPr>
              <a:t>pagpuksa</a:t>
            </a:r>
            <a:r>
              <a:rPr lang="en-US" sz="2400" b="1" dirty="0">
                <a:solidFill>
                  <a:srgbClr val="11471E"/>
                </a:solidFill>
                <a:latin typeface="Constantia" panose="02030602050306030303" pitchFamily="18" charset="0"/>
              </a:rPr>
              <a:t> sa mga </a:t>
            </a:r>
            <a:r>
              <a:rPr lang="en-US" sz="2400" b="1" dirty="0" err="1">
                <a:solidFill>
                  <a:srgbClr val="11471E"/>
                </a:solidFill>
                <a:latin typeface="Constantia" panose="02030602050306030303" pitchFamily="18" charset="0"/>
              </a:rPr>
              <a:t>taga</a:t>
            </a:r>
            <a:r>
              <a:rPr lang="en-US" sz="2400" b="1" dirty="0">
                <a:solidFill>
                  <a:srgbClr val="11471E"/>
                </a:solidFill>
                <a:latin typeface="Constantia" panose="02030602050306030303" pitchFamily="18" charset="0"/>
              </a:rPr>
              <a:t> Jerico ay isa </a:t>
            </a:r>
            <a:r>
              <a:rPr lang="en-US" sz="2400" b="1" dirty="0" err="1">
                <a:solidFill>
                  <a:srgbClr val="11471E"/>
                </a:solidFill>
                <a:latin typeface="Constantia" panose="02030602050306030303" pitchFamily="18" charset="0"/>
              </a:rPr>
              <a:t>lamang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katuparan</a:t>
            </a:r>
            <a:r>
              <a:rPr lang="en-US" sz="2400" b="1" dirty="0">
                <a:solidFill>
                  <a:srgbClr val="11471E"/>
                </a:solidFill>
                <a:latin typeface="Constantia" panose="02030602050306030303" pitchFamily="18" charset="0"/>
              </a:rPr>
              <a:t> ng </a:t>
            </a:r>
            <a:r>
              <a:rPr lang="en-US" sz="2400" b="1" dirty="0" err="1">
                <a:solidFill>
                  <a:srgbClr val="11471E"/>
                </a:solidFill>
                <a:latin typeface="Constantia" panose="02030602050306030303" pitchFamily="18" charset="0"/>
              </a:rPr>
              <a:t>utos</a:t>
            </a:r>
            <a:r>
              <a:rPr lang="en-US" sz="2400" b="1" dirty="0">
                <a:solidFill>
                  <a:srgbClr val="11471E"/>
                </a:solidFill>
                <a:latin typeface="Constantia" panose="02030602050306030303" pitchFamily="18" charset="0"/>
              </a:rPr>
              <a:t> na </a:t>
            </a:r>
            <a:r>
              <a:rPr lang="en-US" sz="2400" b="1" dirty="0" err="1">
                <a:solidFill>
                  <a:srgbClr val="11471E"/>
                </a:solidFill>
                <a:latin typeface="Constantia" panose="02030602050306030303" pitchFamily="18" charset="0"/>
              </a:rPr>
              <a:t>ibinigay</a:t>
            </a:r>
            <a:r>
              <a:rPr lang="en-US" sz="2400" b="1" dirty="0">
                <a:solidFill>
                  <a:srgbClr val="11471E"/>
                </a:solidFill>
                <a:latin typeface="Constantia" panose="02030602050306030303" pitchFamily="18" charset="0"/>
              </a:rPr>
              <a:t> kay Moises </a:t>
            </a:r>
            <a:r>
              <a:rPr lang="en-US" sz="2400" b="1" dirty="0" err="1">
                <a:solidFill>
                  <a:srgbClr val="11471E"/>
                </a:solidFill>
                <a:latin typeface="Constantia" panose="02030602050306030303" pitchFamily="18" charset="0"/>
              </a:rPr>
              <a:t>tungkol</a:t>
            </a:r>
            <a:r>
              <a:rPr lang="en-US" sz="2400" b="1" dirty="0">
                <a:solidFill>
                  <a:srgbClr val="11471E"/>
                </a:solidFill>
                <a:latin typeface="Constantia" panose="02030602050306030303" pitchFamily="18" charset="0"/>
              </a:rPr>
              <a:t> sa mga </a:t>
            </a:r>
            <a:r>
              <a:rPr lang="en-US" sz="2400" b="1" dirty="0" err="1">
                <a:solidFill>
                  <a:srgbClr val="11471E"/>
                </a:solidFill>
                <a:latin typeface="Constantia" panose="02030602050306030303" pitchFamily="18" charset="0"/>
              </a:rPr>
              <a:t>naninirahan</a:t>
            </a:r>
            <a:r>
              <a:rPr lang="en-US" sz="2400" b="1" dirty="0">
                <a:solidFill>
                  <a:srgbClr val="11471E"/>
                </a:solidFill>
                <a:latin typeface="Constantia" panose="02030602050306030303" pitchFamily="18" charset="0"/>
              </a:rPr>
              <a:t> sa Canaan[...] </a:t>
            </a:r>
            <a:r>
              <a:rPr lang="pt-BR" sz="2400" b="1" dirty="0">
                <a:solidFill>
                  <a:srgbClr val="11471E"/>
                </a:solidFill>
                <a:latin typeface="Constantia" panose="02030602050306030303" pitchFamily="18" charset="0"/>
              </a:rPr>
              <a:t>Para sa marami ang mga utos na ito ay tila </a:t>
            </a:r>
            <a:r>
              <a:rPr lang="en-US" sz="2400" b="1" dirty="0" err="1">
                <a:solidFill>
                  <a:srgbClr val="11471E"/>
                </a:solidFill>
                <a:latin typeface="Constantia" panose="02030602050306030303" pitchFamily="18" charset="0"/>
              </a:rPr>
              <a:t>labag</a:t>
            </a:r>
            <a:r>
              <a:rPr lang="en-US" sz="2400" b="1" dirty="0">
                <a:solidFill>
                  <a:srgbClr val="11471E"/>
                </a:solidFill>
                <a:latin typeface="Constantia" panose="02030602050306030303" pitchFamily="18" charset="0"/>
              </a:rPr>
              <a:t> sa </a:t>
            </a:r>
            <a:r>
              <a:rPr lang="en-US" sz="2400" b="1" dirty="0" err="1">
                <a:solidFill>
                  <a:srgbClr val="11471E"/>
                </a:solidFill>
                <a:latin typeface="Constantia" panose="02030602050306030303" pitchFamily="18" charset="0"/>
              </a:rPr>
              <a:t>espiritu</a:t>
            </a:r>
            <a:r>
              <a:rPr lang="en-US" sz="2400" b="1" dirty="0">
                <a:solidFill>
                  <a:srgbClr val="11471E"/>
                </a:solidFill>
                <a:latin typeface="Constantia" panose="02030602050306030303" pitchFamily="18" charset="0"/>
              </a:rPr>
              <a:t> ng </a:t>
            </a:r>
            <a:r>
              <a:rPr lang="en-US" sz="2400" b="1" dirty="0" err="1">
                <a:solidFill>
                  <a:srgbClr val="11471E"/>
                </a:solidFill>
                <a:latin typeface="Constantia" panose="02030602050306030303" pitchFamily="18" charset="0"/>
              </a:rPr>
              <a:t>pag-ibig</a:t>
            </a:r>
            <a:r>
              <a:rPr lang="en-US" sz="2400" b="1" dirty="0">
                <a:solidFill>
                  <a:srgbClr val="11471E"/>
                </a:solidFill>
                <a:latin typeface="Constantia" panose="02030602050306030303" pitchFamily="18" charset="0"/>
              </a:rPr>
              <a:t> at </a:t>
            </a:r>
            <a:r>
              <a:rPr lang="en-US" sz="2400" b="1" dirty="0" err="1">
                <a:solidFill>
                  <a:srgbClr val="11471E"/>
                </a:solidFill>
                <a:latin typeface="Constantia" panose="02030602050306030303" pitchFamily="18" charset="0"/>
              </a:rPr>
              <a:t>kaawaang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ipinag-uutos</a:t>
            </a:r>
            <a:r>
              <a:rPr lang="en-US" sz="2400" b="1" dirty="0">
                <a:solidFill>
                  <a:srgbClr val="11471E"/>
                </a:solidFill>
                <a:latin typeface="Constantia" panose="02030602050306030303" pitchFamily="18" charset="0"/>
              </a:rPr>
              <a:t> sa ibang </a:t>
            </a:r>
            <a:r>
              <a:rPr lang="en-US" sz="2400" b="1" dirty="0" err="1">
                <a:solidFill>
                  <a:srgbClr val="11471E"/>
                </a:solidFill>
                <a:latin typeface="Constantia" panose="02030602050306030303" pitchFamily="18" charset="0"/>
              </a:rPr>
              <a:t>bahagi</a:t>
            </a:r>
            <a:r>
              <a:rPr lang="en-US" sz="2400" b="1" dirty="0">
                <a:solidFill>
                  <a:srgbClr val="11471E"/>
                </a:solidFill>
                <a:latin typeface="Constantia" panose="02030602050306030303" pitchFamily="18" charset="0"/>
              </a:rPr>
              <a:t> ng Biblia, </a:t>
            </a:r>
            <a:r>
              <a:rPr lang="en-US" sz="2400" b="1" dirty="0" err="1">
                <a:solidFill>
                  <a:srgbClr val="11471E"/>
                </a:solidFill>
                <a:latin typeface="Constantia" panose="02030602050306030303" pitchFamily="18" charset="0"/>
              </a:rPr>
              <a:t>subalit</a:t>
            </a:r>
            <a:r>
              <a:rPr lang="en-US" sz="2400" b="1" dirty="0">
                <a:solidFill>
                  <a:srgbClr val="11471E"/>
                </a:solidFill>
                <a:latin typeface="Constantia" panose="02030602050306030303" pitchFamily="18" charset="0"/>
              </a:rPr>
              <a:t> ang </a:t>
            </a:r>
            <a:r>
              <a:rPr lang="en-US" sz="2400" b="1" dirty="0" err="1">
                <a:solidFill>
                  <a:srgbClr val="11471E"/>
                </a:solidFill>
                <a:latin typeface="Constantia" panose="02030602050306030303" pitchFamily="18" charset="0"/>
              </a:rPr>
              <a:t>totoo</a:t>
            </a:r>
            <a:r>
              <a:rPr lang="en-US" sz="2400" b="1" dirty="0">
                <a:solidFill>
                  <a:srgbClr val="11471E"/>
                </a:solidFill>
                <a:latin typeface="Constantia" panose="02030602050306030303" pitchFamily="18" charset="0"/>
              </a:rPr>
              <a:t> ang mga </a:t>
            </a:r>
            <a:r>
              <a:rPr lang="en-US" sz="2400" b="1" dirty="0" err="1">
                <a:solidFill>
                  <a:srgbClr val="11471E"/>
                </a:solidFill>
                <a:latin typeface="Constantia" panose="02030602050306030303" pitchFamily="18" charset="0"/>
              </a:rPr>
              <a:t>iyon</a:t>
            </a:r>
            <a:r>
              <a:rPr lang="en-US" sz="2400" b="1" dirty="0">
                <a:solidFill>
                  <a:srgbClr val="11471E"/>
                </a:solidFill>
                <a:latin typeface="Constantia" panose="02030602050306030303" pitchFamily="18" charset="0"/>
              </a:rPr>
              <a:t> ay </a:t>
            </a:r>
            <a:r>
              <a:rPr lang="en-US" sz="2400" b="1" dirty="0" err="1">
                <a:solidFill>
                  <a:srgbClr val="11471E"/>
                </a:solidFill>
                <a:latin typeface="Constantia" panose="02030602050306030303" pitchFamily="18" charset="0"/>
              </a:rPr>
              <a:t>hatol</a:t>
            </a:r>
            <a:r>
              <a:rPr lang="en-US" sz="2400" b="1" dirty="0">
                <a:solidFill>
                  <a:srgbClr val="11471E"/>
                </a:solidFill>
                <a:latin typeface="Constantia" panose="02030602050306030303" pitchFamily="18" charset="0"/>
              </a:rPr>
              <a:t> ng </a:t>
            </a:r>
            <a:r>
              <a:rPr lang="en-US" sz="2400" b="1" dirty="0" err="1">
                <a:solidFill>
                  <a:srgbClr val="11471E"/>
                </a:solidFill>
                <a:latin typeface="Constantia" panose="02030602050306030303" pitchFamily="18" charset="0"/>
              </a:rPr>
              <a:t>walang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hanggang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karunungan</a:t>
            </a:r>
            <a:r>
              <a:rPr lang="en-US" sz="2400" b="1" dirty="0">
                <a:solidFill>
                  <a:srgbClr val="11471E"/>
                </a:solidFill>
                <a:latin typeface="Constantia" panose="02030602050306030303" pitchFamily="18" charset="0"/>
              </a:rPr>
              <a:t> at </a:t>
            </a:r>
            <a:r>
              <a:rPr lang="en-US" sz="2400" b="1" dirty="0" err="1">
                <a:solidFill>
                  <a:srgbClr val="11471E"/>
                </a:solidFill>
                <a:latin typeface="Constantia" panose="02030602050306030303" pitchFamily="18" charset="0"/>
              </a:rPr>
              <a:t>kabutihan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Itatatag</a:t>
            </a:r>
            <a:r>
              <a:rPr lang="en-US" sz="2400" b="1" dirty="0">
                <a:solidFill>
                  <a:srgbClr val="11471E"/>
                </a:solidFill>
                <a:latin typeface="Constantia" panose="02030602050306030303" pitchFamily="18" charset="0"/>
              </a:rPr>
              <a:t> na ng Dios ang Israel sa Canaan, </a:t>
            </a:r>
            <a:r>
              <a:rPr lang="en-US" sz="2400" b="1" dirty="0" err="1">
                <a:solidFill>
                  <a:srgbClr val="11471E"/>
                </a:solidFill>
                <a:latin typeface="Constantia" panose="02030602050306030303" pitchFamily="18" charset="0"/>
              </a:rPr>
              <a:t>upang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magbangon</a:t>
            </a:r>
            <a:r>
              <a:rPr lang="en-US" sz="2400" b="1" dirty="0">
                <a:solidFill>
                  <a:srgbClr val="11471E"/>
                </a:solidFill>
                <a:latin typeface="Constantia" panose="02030602050306030303" pitchFamily="18" charset="0"/>
              </a:rPr>
              <a:t> sa </a:t>
            </a:r>
            <a:r>
              <a:rPr lang="en-US" sz="2400" b="1" dirty="0" err="1">
                <a:solidFill>
                  <a:srgbClr val="11471E"/>
                </a:solidFill>
                <a:latin typeface="Constantia" panose="02030602050306030303" pitchFamily="18" charset="0"/>
              </a:rPr>
              <a:t>kanila</a:t>
            </a:r>
            <a:r>
              <a:rPr lang="en-US" sz="2400" b="1" dirty="0">
                <a:solidFill>
                  <a:srgbClr val="11471E"/>
                </a:solidFill>
                <a:latin typeface="Constantia" panose="02030602050306030303" pitchFamily="18" charset="0"/>
              </a:rPr>
              <a:t> ng isang bayan at </a:t>
            </a:r>
            <a:r>
              <a:rPr lang="en-US" sz="2400" b="1" dirty="0" err="1">
                <a:solidFill>
                  <a:srgbClr val="11471E"/>
                </a:solidFill>
                <a:latin typeface="Constantia" panose="02030602050306030303" pitchFamily="18" charset="0"/>
              </a:rPr>
              <a:t>pamahalaan</a:t>
            </a:r>
            <a:r>
              <a:rPr lang="en-US" sz="2400" b="1" dirty="0">
                <a:solidFill>
                  <a:srgbClr val="11471E"/>
                </a:solidFill>
                <a:latin typeface="Constantia" panose="02030602050306030303" pitchFamily="18" charset="0"/>
              </a:rPr>
              <a:t> na </a:t>
            </a:r>
            <a:r>
              <a:rPr lang="en-US" sz="2400" b="1" dirty="0" err="1">
                <a:solidFill>
                  <a:srgbClr val="11471E"/>
                </a:solidFill>
                <a:latin typeface="Constantia" panose="02030602050306030303" pitchFamily="18" charset="0"/>
              </a:rPr>
              <a:t>magiging</a:t>
            </a:r>
            <a:r>
              <a:rPr lang="en-US" sz="2400" b="1" dirty="0">
                <a:solidFill>
                  <a:srgbClr val="11471E"/>
                </a:solidFill>
                <a:latin typeface="Constantia" panose="02030602050306030303" pitchFamily="18" charset="0"/>
              </a:rPr>
              <a:t> isang </a:t>
            </a:r>
            <a:r>
              <a:rPr lang="en-US" sz="2400" b="1" dirty="0" err="1">
                <a:solidFill>
                  <a:srgbClr val="11471E"/>
                </a:solidFill>
                <a:latin typeface="Constantia" panose="02030602050306030303" pitchFamily="18" charset="0"/>
              </a:rPr>
              <a:t>pagpapahayag</a:t>
            </a:r>
            <a:r>
              <a:rPr lang="en-US" sz="2400" b="1" dirty="0">
                <a:solidFill>
                  <a:srgbClr val="11471E"/>
                </a:solidFill>
                <a:latin typeface="Constantia" panose="02030602050306030303" pitchFamily="18" charset="0"/>
              </a:rPr>
              <a:t> ng Kanyang </a:t>
            </a:r>
            <a:r>
              <a:rPr lang="en-US" sz="2400" b="1" dirty="0" err="1">
                <a:solidFill>
                  <a:srgbClr val="11471E"/>
                </a:solidFill>
                <a:latin typeface="Constantia" panose="02030602050306030303" pitchFamily="18" charset="0"/>
              </a:rPr>
              <a:t>kaharian</a:t>
            </a:r>
            <a:r>
              <a:rPr lang="en-US" sz="2400" b="1" dirty="0">
                <a:solidFill>
                  <a:srgbClr val="11471E"/>
                </a:solidFill>
                <a:latin typeface="Constantia" panose="02030602050306030303" pitchFamily="18" charset="0"/>
              </a:rPr>
              <a:t> sa </a:t>
            </a:r>
            <a:r>
              <a:rPr lang="en-US" sz="2400" b="1" dirty="0" err="1">
                <a:solidFill>
                  <a:srgbClr val="11471E"/>
                </a:solidFill>
                <a:latin typeface="Constantia" panose="02030602050306030303" pitchFamily="18" charset="0"/>
              </a:rPr>
              <a:t>lupa</a:t>
            </a:r>
            <a:r>
              <a:rPr lang="en-US" sz="2400" b="1" dirty="0">
                <a:solidFill>
                  <a:srgbClr val="11471E"/>
                </a:solidFill>
                <a:latin typeface="Constantia" panose="02030602050306030303" pitchFamily="18" charset="0"/>
              </a:rPr>
              <a:t>. Hindi </a:t>
            </a:r>
            <a:r>
              <a:rPr lang="en-US" sz="2400" b="1" dirty="0" err="1">
                <a:solidFill>
                  <a:srgbClr val="11471E"/>
                </a:solidFill>
                <a:latin typeface="Constantia" panose="02030602050306030303" pitchFamily="18" charset="0"/>
              </a:rPr>
              <a:t>lamang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sila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magiging</a:t>
            </a:r>
            <a:r>
              <a:rPr lang="en-US" sz="2400" b="1" dirty="0">
                <a:solidFill>
                  <a:srgbClr val="11471E"/>
                </a:solidFill>
                <a:latin typeface="Constantia" panose="02030602050306030303" pitchFamily="18" charset="0"/>
              </a:rPr>
              <a:t> pawang </a:t>
            </a:r>
            <a:r>
              <a:rPr lang="en-US" sz="2400" b="1" dirty="0" err="1">
                <a:solidFill>
                  <a:srgbClr val="11471E"/>
                </a:solidFill>
                <a:latin typeface="Constantia" panose="02030602050306030303" pitchFamily="18" charset="0"/>
              </a:rPr>
              <a:t>tagapagmana</a:t>
            </a:r>
            <a:r>
              <a:rPr lang="en-US" sz="2400" b="1" dirty="0">
                <a:solidFill>
                  <a:srgbClr val="11471E"/>
                </a:solidFill>
                <a:latin typeface="Constantia" panose="02030602050306030303" pitchFamily="18" charset="0"/>
              </a:rPr>
              <a:t> ng </a:t>
            </a:r>
            <a:r>
              <a:rPr lang="en-US" sz="2400" b="1" dirty="0" err="1">
                <a:solidFill>
                  <a:srgbClr val="11471E"/>
                </a:solidFill>
                <a:latin typeface="Constantia" panose="02030602050306030303" pitchFamily="18" charset="0"/>
              </a:rPr>
              <a:t>tunay</a:t>
            </a:r>
            <a:r>
              <a:rPr lang="en-US" sz="2400" b="1" dirty="0">
                <a:solidFill>
                  <a:srgbClr val="11471E"/>
                </a:solidFill>
                <a:latin typeface="Constantia" panose="02030602050306030303" pitchFamily="18" charset="0"/>
              </a:rPr>
              <a:t> na </a:t>
            </a:r>
            <a:r>
              <a:rPr lang="en-US" sz="2400" b="1" dirty="0" err="1">
                <a:solidFill>
                  <a:srgbClr val="11471E"/>
                </a:solidFill>
                <a:latin typeface="Constantia" panose="02030602050306030303" pitchFamily="18" charset="0"/>
              </a:rPr>
              <a:t>relihiyon</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kundi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upang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magpalaganap</a:t>
            </a:r>
            <a:r>
              <a:rPr lang="en-US" sz="2400" b="1" dirty="0">
                <a:solidFill>
                  <a:srgbClr val="11471E"/>
                </a:solidFill>
                <a:latin typeface="Constantia" panose="02030602050306030303" pitchFamily="18" charset="0"/>
              </a:rPr>
              <a:t> ng mga </a:t>
            </a:r>
            <a:r>
              <a:rPr lang="en-US" sz="2400" b="1" dirty="0" err="1">
                <a:solidFill>
                  <a:srgbClr val="11471E"/>
                </a:solidFill>
                <a:latin typeface="Constantia" panose="02030602050306030303" pitchFamily="18" charset="0"/>
              </a:rPr>
              <a:t>prinsipyo</a:t>
            </a:r>
            <a:r>
              <a:rPr lang="en-US" sz="2400" b="1" dirty="0">
                <a:solidFill>
                  <a:srgbClr val="11471E"/>
                </a:solidFill>
                <a:latin typeface="Constantia" panose="02030602050306030303" pitchFamily="18" charset="0"/>
              </a:rPr>
              <a:t> noon sa </a:t>
            </a:r>
            <a:r>
              <a:rPr lang="en-US" sz="2400" b="1" dirty="0" err="1">
                <a:solidFill>
                  <a:srgbClr val="11471E"/>
                </a:solidFill>
                <a:latin typeface="Constantia" panose="02030602050306030303" pitchFamily="18" charset="0"/>
              </a:rPr>
              <a:t>buong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mundo</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Inihulog</a:t>
            </a:r>
            <a:r>
              <a:rPr lang="en-US" sz="2400" b="1" dirty="0">
                <a:solidFill>
                  <a:srgbClr val="11471E"/>
                </a:solidFill>
                <a:latin typeface="Constantia" panose="02030602050306030303" pitchFamily="18" charset="0"/>
              </a:rPr>
              <a:t> ng mga </a:t>
            </a:r>
            <a:r>
              <a:rPr lang="en-US" sz="2400" b="1" dirty="0" err="1">
                <a:solidFill>
                  <a:srgbClr val="11471E"/>
                </a:solidFill>
                <a:latin typeface="Constantia" panose="02030602050306030303" pitchFamily="18" charset="0"/>
              </a:rPr>
              <a:t>Canaanita</a:t>
            </a:r>
            <a:r>
              <a:rPr lang="en-US" sz="2400" b="1" dirty="0">
                <a:solidFill>
                  <a:srgbClr val="11471E"/>
                </a:solidFill>
                <a:latin typeface="Constantia" panose="02030602050306030303" pitchFamily="18" charset="0"/>
              </a:rPr>
              <a:t> ang </a:t>
            </a:r>
            <a:r>
              <a:rPr lang="en-US" sz="2400" b="1" dirty="0" err="1">
                <a:solidFill>
                  <a:srgbClr val="11471E"/>
                </a:solidFill>
                <a:latin typeface="Constantia" panose="02030602050306030303" pitchFamily="18" charset="0"/>
              </a:rPr>
              <a:t>kanilang</a:t>
            </a:r>
            <a:r>
              <a:rPr lang="en-US" sz="2400" b="1" dirty="0">
                <a:solidFill>
                  <a:srgbClr val="11471E"/>
                </a:solidFill>
                <a:latin typeface="Constantia" panose="02030602050306030303" pitchFamily="18" charset="0"/>
              </a:rPr>
              <a:t> mga </a:t>
            </a:r>
            <a:r>
              <a:rPr lang="en-US" sz="2400" b="1" dirty="0" err="1">
                <a:solidFill>
                  <a:srgbClr val="11471E"/>
                </a:solidFill>
                <a:latin typeface="Constantia" panose="02030602050306030303" pitchFamily="18" charset="0"/>
              </a:rPr>
              <a:t>sarili</a:t>
            </a:r>
            <a:r>
              <a:rPr lang="en-US" sz="2400" b="1" dirty="0">
                <a:solidFill>
                  <a:srgbClr val="11471E"/>
                </a:solidFill>
                <a:latin typeface="Constantia" panose="02030602050306030303" pitchFamily="18" charset="0"/>
              </a:rPr>
              <a:t> sa </a:t>
            </a:r>
            <a:r>
              <a:rPr lang="en-US" sz="2400" b="1" dirty="0" err="1">
                <a:solidFill>
                  <a:srgbClr val="11471E"/>
                </a:solidFill>
                <a:latin typeface="Constantia" panose="02030602050306030303" pitchFamily="18" charset="0"/>
              </a:rPr>
              <a:t>pinakamarumi</a:t>
            </a:r>
            <a:r>
              <a:rPr lang="en-US" sz="2400" b="1" dirty="0">
                <a:solidFill>
                  <a:srgbClr val="11471E"/>
                </a:solidFill>
                <a:latin typeface="Constantia" panose="02030602050306030303" pitchFamily="18" charset="0"/>
              </a:rPr>
              <a:t> at </a:t>
            </a:r>
            <a:r>
              <a:rPr lang="en-US" sz="2400" b="1" dirty="0" err="1">
                <a:solidFill>
                  <a:srgbClr val="11471E"/>
                </a:solidFill>
                <a:latin typeface="Constantia" panose="02030602050306030303" pitchFamily="18" charset="0"/>
              </a:rPr>
              <a:t>pinaka</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napakabababang</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hindi</a:t>
            </a:r>
            <a:r>
              <a:rPr lang="en-US" sz="2400" b="1" dirty="0">
                <a:solidFill>
                  <a:srgbClr val="11471E"/>
                </a:solidFill>
                <a:latin typeface="Constantia" panose="02030602050306030303" pitchFamily="18" charset="0"/>
              </a:rPr>
              <a:t> </a:t>
            </a:r>
            <a:r>
              <a:rPr lang="en-US" sz="2400" b="1" dirty="0" err="1">
                <a:solidFill>
                  <a:srgbClr val="11471E"/>
                </a:solidFill>
                <a:latin typeface="Constantia" panose="02030602050306030303" pitchFamily="18" charset="0"/>
              </a:rPr>
              <a:t>pagkilala</a:t>
            </a:r>
            <a:r>
              <a:rPr lang="en-US" sz="2400" b="1" dirty="0">
                <a:solidFill>
                  <a:srgbClr val="11471E"/>
                </a:solidFill>
                <a:latin typeface="Constantia" panose="02030602050306030303" pitchFamily="18" charset="0"/>
              </a:rPr>
              <a:t> sa Dios, at </a:t>
            </a:r>
            <a:r>
              <a:rPr lang="en-US" sz="2400" b="1" dirty="0" err="1">
                <a:solidFill>
                  <a:srgbClr val="11471E"/>
                </a:solidFill>
                <a:latin typeface="Constantia" panose="02030602050306030303" pitchFamily="18" charset="0"/>
              </a:rPr>
              <a:t>kinakailangang</a:t>
            </a:r>
            <a:r>
              <a:rPr lang="en-US" sz="2400" b="1" dirty="0">
                <a:solidFill>
                  <a:srgbClr val="11471E"/>
                </a:solidFill>
                <a:latin typeface="Constantia" panose="02030602050306030303" pitchFamily="18" charset="0"/>
              </a:rPr>
              <a:t> ang </a:t>
            </a:r>
            <a:r>
              <a:rPr lang="en-US" sz="2400" b="1" dirty="0" err="1">
                <a:solidFill>
                  <a:srgbClr val="11471E"/>
                </a:solidFill>
                <a:latin typeface="Constantia" panose="02030602050306030303" pitchFamily="18" charset="0"/>
              </a:rPr>
              <a:t>lupain</a:t>
            </a:r>
            <a:r>
              <a:rPr lang="en-US" sz="2400" b="1" dirty="0">
                <a:solidFill>
                  <a:srgbClr val="11471E"/>
                </a:solidFill>
                <a:latin typeface="Constantia" panose="02030602050306030303" pitchFamily="18" charset="0"/>
              </a:rPr>
              <a:t> ay </a:t>
            </a:r>
            <a:r>
              <a:rPr lang="en-US" sz="2400" b="1" dirty="0" err="1">
                <a:solidFill>
                  <a:srgbClr val="11471E"/>
                </a:solidFill>
                <a:latin typeface="Constantia" panose="02030602050306030303" pitchFamily="18" charset="0"/>
              </a:rPr>
              <a:t>malinis</a:t>
            </a:r>
            <a:r>
              <a:rPr lang="en-US" sz="2400" b="1" dirty="0">
                <a:solidFill>
                  <a:srgbClr val="11471E"/>
                </a:solidFill>
                <a:latin typeface="Constantia" panose="02030602050306030303" pitchFamily="18" charset="0"/>
              </a:rPr>
              <a:t> sa lahat ng </a:t>
            </a:r>
            <a:r>
              <a:rPr lang="en-US" sz="2400" b="1" dirty="0" err="1">
                <a:solidFill>
                  <a:srgbClr val="11471E"/>
                </a:solidFill>
                <a:latin typeface="Constantia" panose="02030602050306030303" pitchFamily="18" charset="0"/>
              </a:rPr>
              <a:t>tiyak</a:t>
            </a:r>
            <a:r>
              <a:rPr lang="en-US" sz="2400" b="1" dirty="0">
                <a:solidFill>
                  <a:srgbClr val="11471E"/>
                </a:solidFill>
                <a:latin typeface="Constantia" panose="02030602050306030303" pitchFamily="18" charset="0"/>
              </a:rPr>
              <a:t> na </a:t>
            </a:r>
            <a:r>
              <a:rPr lang="en-US" sz="2400" b="1" dirty="0" err="1">
                <a:solidFill>
                  <a:srgbClr val="11471E"/>
                </a:solidFill>
                <a:latin typeface="Constantia" panose="02030602050306030303" pitchFamily="18" charset="0"/>
              </a:rPr>
              <a:t>makahahadlang</a:t>
            </a:r>
            <a:r>
              <a:rPr lang="en-US" sz="2400" b="1" dirty="0">
                <a:solidFill>
                  <a:srgbClr val="11471E"/>
                </a:solidFill>
                <a:latin typeface="Constantia" panose="02030602050306030303" pitchFamily="18" charset="0"/>
              </a:rPr>
              <a:t> sa </a:t>
            </a:r>
            <a:r>
              <a:rPr lang="en-US" sz="2400" b="1" dirty="0" err="1">
                <a:solidFill>
                  <a:srgbClr val="11471E"/>
                </a:solidFill>
                <a:latin typeface="Constantia" panose="02030602050306030303" pitchFamily="18" charset="0"/>
              </a:rPr>
              <a:t>mabiyayang</a:t>
            </a:r>
            <a:r>
              <a:rPr lang="en-US" sz="2400" b="1" dirty="0">
                <a:solidFill>
                  <a:srgbClr val="11471E"/>
                </a:solidFill>
                <a:latin typeface="Constantia" panose="02030602050306030303" pitchFamily="18" charset="0"/>
              </a:rPr>
              <a:t> mga </a:t>
            </a:r>
            <a:r>
              <a:rPr lang="en-US" sz="2400" b="1" dirty="0" err="1">
                <a:solidFill>
                  <a:srgbClr val="11471E"/>
                </a:solidFill>
                <a:latin typeface="Constantia" panose="02030602050306030303" pitchFamily="18" charset="0"/>
              </a:rPr>
              <a:t>layunin</a:t>
            </a:r>
            <a:r>
              <a:rPr lang="en-US" sz="2400" b="1" dirty="0">
                <a:solidFill>
                  <a:srgbClr val="11471E"/>
                </a:solidFill>
                <a:latin typeface="Constantia" panose="02030602050306030303" pitchFamily="18" charset="0"/>
              </a:rPr>
              <a:t> ng Dios</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7915062" y="6519446"/>
            <a:ext cx="4124784" cy="338554"/>
          </a:xfrm>
          <a:prstGeom prst="rect">
            <a:avLst/>
          </a:prstGeom>
          <a:noFill/>
        </p:spPr>
        <p:txBody>
          <a:bodyPr wrap="none" rtlCol="0">
            <a:spAutoFit/>
          </a:bodyPr>
          <a:lstStyle/>
          <a:p>
            <a:pPr algn="r"/>
            <a:r>
              <a:rPr lang="en" sz="1600" b="1" dirty="0">
                <a:solidFill>
                  <a:srgbClr val="11471E"/>
                </a:solidFill>
              </a:rPr>
              <a:t>EGW (Patriarka at mga Propeta, p. 542,543)</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932</TotalTime>
  <Words>1241</Words>
  <Application>Microsoft Office PowerPoint</Application>
  <PresentationFormat>Panorámica</PresentationFormat>
  <Paragraphs>52</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2025-10-06T14:35:36Z</dcterms:created>
  <dcterms:modified xsi:type="dcterms:W3CDTF">2025-10-26T14:27:49Z</dcterms:modified>
</cp:coreProperties>
</file>