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04/11/2025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extLst>
      <p:ext uri="{BB962C8B-B14F-4D97-AF65-F5344CB8AC3E}">
        <p14:creationId xmlns:p14="http://schemas.microsoft.com/office/powerpoint/2010/main"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04/11/2025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04/11/2025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896100" y="565265"/>
            <a:ext cx="4828065" cy="4247317"/>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en" sz="5400" b="1" dirty="0">
                <a:ln w="9525">
                  <a:noFill/>
                  <a:prstDash val="solid"/>
                </a:ln>
                <a:solidFill>
                  <a:srgbClr val="AC503C"/>
                </a:solidFill>
                <a:effectLst>
                  <a:outerShdw blurRad="12700" dist="38100" dir="2700000" algn="tl" rotWithShape="0">
                    <a:srgbClr val="87832A"/>
                  </a:outerShdw>
                </a:effectLst>
              </a:rPr>
              <a:t>SUKDULANG KATAPATAN: PAGSAMBA SA LUGAR NG LABANAN</a:t>
            </a: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en" sz="1600" b="1" dirty="0">
                <a:solidFill>
                  <a:srgbClr val="797525"/>
                </a:solidFill>
              </a:rPr>
              <a:t>Aralin 7 para sa ika-15 ng Nobyembre, 2025</a:t>
            </a: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899973" y="196107"/>
            <a:ext cx="8242998" cy="193899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000" b="1" dirty="0">
                <a:ln/>
                <a:solidFill>
                  <a:srgbClr val="8B5299"/>
                </a:solidFill>
                <a:effectLst>
                  <a:outerShdw blurRad="38100" dist="38100" dir="2700000" algn="tl">
                    <a:schemeClr val="accent3">
                      <a:lumMod val="60000"/>
                      <a:lumOff val="40000"/>
                    </a:schemeClr>
                  </a:outerShdw>
                </a:effectLst>
              </a:rPr>
              <a:t>ISANG ESPESYAL NA LUGAR NG PAGSAMBA</a:t>
            </a: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0"/>
            <a:ext cx="12192000" cy="769441"/>
          </a:xfrm>
          <a:prstGeom prst="rect">
            <a:avLst/>
          </a:prstGeom>
          <a:noFill/>
        </p:spPr>
        <p:txBody>
          <a:bodyPr wrap="square">
            <a:spAutoFit/>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PAGTATAYO NG SANTUARYO</a:t>
            </a:r>
          </a:p>
        </p:txBody>
      </p:sp>
      <p:sp>
        <p:nvSpPr>
          <p:cNvPr id="4" name="CuadroTexto 3">
            <a:extLst>
              <a:ext uri="{FF2B5EF4-FFF2-40B4-BE49-F238E27FC236}">
                <a16:creationId xmlns:a16="http://schemas.microsoft.com/office/drawing/2014/main" id="{49D7992A-F478-2F95-E88A-722153034FB9}"/>
              </a:ext>
            </a:extLst>
          </p:cNvPr>
          <p:cNvSpPr txBox="1"/>
          <p:nvPr/>
        </p:nvSpPr>
        <p:spPr>
          <a:xfrm>
            <a:off x="1056402" y="641712"/>
            <a:ext cx="10260346" cy="646331"/>
          </a:xfrm>
          <a:prstGeom prst="rect">
            <a:avLst/>
          </a:prstGeom>
          <a:noFill/>
        </p:spPr>
        <p:txBody>
          <a:bodyPr wrap="square">
            <a:spAutoFit/>
          </a:bodyPr>
          <a:lstStyle/>
          <a:p>
            <a:pPr algn="ct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ang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buong</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kapisanan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ng mga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anak</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ni</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Israel ay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nagpupulong</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sa Silo,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itinayo</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ang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tabernakulo</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ng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kapisanan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doon: at ang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lupain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ay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sumuko</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sa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harap</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nila</a:t>
            </a: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(Josue 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631216"/>
          </a:xfrm>
          <a:prstGeom prst="rect">
            <a:avLst/>
          </a:prstGeom>
          <a:noFill/>
        </p:spPr>
        <p:txBody>
          <a:bodyPr wrap="square" rtlCol="0">
            <a:spAutoFit/>
          </a:bodyPr>
          <a:lstStyle/>
          <a:p>
            <a:pPr>
              <a:spcBef>
                <a:spcPts val="600"/>
              </a:spcBef>
            </a:pPr>
            <a:r>
              <a:rPr lang="en" sz="2000" b="1" dirty="0"/>
              <a:t>Ang lupain ay nalupig ng Israel. A</a:t>
            </a:r>
            <a:r>
              <a:rPr lang="en-PH" sz="2000" b="1" dirty="0"/>
              <a:t>n</a:t>
            </a:r>
            <a:r>
              <a:rPr lang="en" sz="2000" b="1" dirty="0"/>
              <a:t>g teritoryo ay hinati sa mga prominenteng tribu, bagaman pitong tribu pa ang hindi nakakatanggap ng kanilang bahagi. Ang mga mandirigma ng Reuben, Gad, at kalahating tribu ng Manase ay ipapadala sa kanilang pag-aari sa lampas ng Jordan.</a:t>
            </a:r>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3" y="4181902"/>
            <a:ext cx="6269010" cy="1323439"/>
          </a:xfrm>
          <a:prstGeom prst="rect">
            <a:avLst/>
          </a:prstGeom>
          <a:noFill/>
        </p:spPr>
        <p:txBody>
          <a:bodyPr wrap="square">
            <a:spAutoFit/>
          </a:bodyPr>
          <a:lstStyle/>
          <a:p>
            <a:pPr>
              <a:spcBef>
                <a:spcPts val="600"/>
              </a:spcBef>
            </a:pPr>
            <a:r>
              <a:rPr lang="en" sz="2000" b="1" dirty="0"/>
              <a:t>Ang Santurayo, bilang nakikitang tirahan ng Dios, ay bahagi ng pagkakaisa kung saan lahat ay nagkakaisa sa pagsamba. Kung wala ang presensya ng Dios, wala ring kabuluhan ang pagtangkilik ng lupain.</a:t>
            </a: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669248" y="4232730"/>
            <a:ext cx="5437912"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1015663"/>
          </a:xfrm>
          <a:prstGeom prst="rect">
            <a:avLst/>
          </a:prstGeom>
          <a:noFill/>
        </p:spPr>
        <p:txBody>
          <a:bodyPr wrap="square">
            <a:spAutoFit/>
          </a:bodyPr>
          <a:lstStyle/>
          <a:p>
            <a:pPr>
              <a:spcBef>
                <a:spcPts val="600"/>
              </a:spcBef>
            </a:pPr>
            <a:r>
              <a:rPr lang="en" sz="2000" b="1" dirty="0"/>
              <a:t>Bago naghiwahiwalay ang mga tribu, isang mahalagang gawain ang ginawa: ang pagtatayo ng Tabernakulo, ang sentro ng pagsamba ng Israel (Josue 18:1).</a:t>
            </a:r>
          </a:p>
        </p:txBody>
      </p:sp>
      <p:sp>
        <p:nvSpPr>
          <p:cNvPr id="10" name="CuadroTexto 9">
            <a:extLst>
              <a:ext uri="{FF2B5EF4-FFF2-40B4-BE49-F238E27FC236}">
                <a16:creationId xmlns:a16="http://schemas.microsoft.com/office/drawing/2014/main" id="{96788630-C3EB-EFFE-13B4-AF3C4FA13904}"/>
              </a:ext>
            </a:extLst>
          </p:cNvPr>
          <p:cNvSpPr txBox="1"/>
          <p:nvPr/>
        </p:nvSpPr>
        <p:spPr>
          <a:xfrm>
            <a:off x="84840" y="5453135"/>
            <a:ext cx="6676687" cy="1323439"/>
          </a:xfrm>
          <a:prstGeom prst="rect">
            <a:avLst/>
          </a:prstGeom>
          <a:noFill/>
        </p:spPr>
        <p:txBody>
          <a:bodyPr wrap="square">
            <a:spAutoFit/>
          </a:bodyPr>
          <a:lstStyle/>
          <a:p>
            <a:pPr>
              <a:spcBef>
                <a:spcPts val="600"/>
              </a:spcBef>
            </a:pPr>
            <a:r>
              <a:rPr lang="en" sz="2000" b="1" dirty="0"/>
              <a:t>N</a:t>
            </a:r>
            <a:r>
              <a:rPr lang="en-PH" sz="2000" b="1" dirty="0"/>
              <a:t>g</a:t>
            </a:r>
            <a:r>
              <a:rPr lang="en" sz="2000" b="1" dirty="0"/>
              <a:t>ayon, kung may mga moderno o postmodern na higanteng dapat pagtagumpayan, napakahalagang ituon natin ang ating pag-iisip sa Makalangit na Santuaryo, kung saan namamagitan si Jesus para sa atin.</a:t>
            </a: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496037" y="1099629"/>
            <a:ext cx="9280079" cy="5139869"/>
          </a:xfrm>
          <a:prstGeom prst="rect">
            <a:avLst/>
          </a:prstGeom>
          <a:noFill/>
        </p:spPr>
        <p:txBody>
          <a:bodyPr wrap="square">
            <a:spAutoFit/>
          </a:bodyPr>
          <a:lstStyle/>
          <a:p>
            <a:pPr>
              <a:spcBef>
                <a:spcPts val="600"/>
              </a:spcBef>
            </a:pPr>
            <a:r>
              <a:rPr lang="en" sz="2200" b="1" dirty="0">
                <a:latin typeface="Constantia" panose="02030602050306030303" pitchFamily="18" charset="0"/>
              </a:rPr>
              <a:t>“</a:t>
            </a:r>
            <a:r>
              <a:rPr lang="en-US" sz="2200" b="1" dirty="0">
                <a:latin typeface="Constantia" panose="02030602050306030303" pitchFamily="18" charset="0"/>
              </a:rPr>
              <a:t>Marami </a:t>
            </a:r>
            <a:r>
              <a:rPr lang="en-US" sz="2200" b="1" dirty="0" err="1">
                <a:latin typeface="Constantia" panose="02030602050306030303" pitchFamily="18" charset="0"/>
              </a:rPr>
              <a:t>nang</a:t>
            </a:r>
            <a:r>
              <a:rPr lang="en-US" sz="2200" b="1" dirty="0">
                <a:latin typeface="Constantia" panose="02030602050306030303" pitchFamily="18" charset="0"/>
              </a:rPr>
              <a:t> mga </a:t>
            </a:r>
            <a:r>
              <a:rPr lang="en-US" sz="2200" b="1" dirty="0" err="1">
                <a:latin typeface="Constantia" panose="02030602050306030303" pitchFamily="18" charset="0"/>
              </a:rPr>
              <a:t>linggo</a:t>
            </a:r>
            <a:r>
              <a:rPr lang="en-US" sz="2200" b="1" dirty="0">
                <a:latin typeface="Constantia" panose="02030602050306030303" pitchFamily="18" charset="0"/>
              </a:rPr>
              <a:t> ang </a:t>
            </a:r>
            <a:r>
              <a:rPr lang="en-US" sz="2200" b="1" dirty="0" err="1">
                <a:latin typeface="Constantia" panose="02030602050306030303" pitchFamily="18" charset="0"/>
              </a:rPr>
              <a:t>lumipas</a:t>
            </a:r>
            <a:r>
              <a:rPr lang="en-US" sz="2200" b="1" dirty="0">
                <a:latin typeface="Constantia" panose="02030602050306030303" pitchFamily="18" charset="0"/>
              </a:rPr>
              <a:t> </a:t>
            </a:r>
            <a:r>
              <a:rPr lang="en-US" sz="2200" b="1" dirty="0" err="1">
                <a:latin typeface="Constantia" panose="02030602050306030303" pitchFamily="18" charset="0"/>
              </a:rPr>
              <a:t>mula</a:t>
            </a:r>
            <a:r>
              <a:rPr lang="en-US" sz="2200" b="1" dirty="0">
                <a:latin typeface="Constantia" panose="02030602050306030303" pitchFamily="18" charset="0"/>
              </a:rPr>
              <a:t> </a:t>
            </a:r>
            <a:r>
              <a:rPr lang="en-US" sz="2200" b="1" dirty="0" err="1">
                <a:latin typeface="Constantia" panose="02030602050306030303" pitchFamily="18" charset="0"/>
              </a:rPr>
              <a:t>nang</a:t>
            </a:r>
            <a:r>
              <a:rPr lang="en-US" sz="2200" b="1" dirty="0">
                <a:latin typeface="Constantia" panose="02030602050306030303" pitchFamily="18" charset="0"/>
              </a:rPr>
              <a:t> </a:t>
            </a:r>
            <a:r>
              <a:rPr lang="en-US" sz="2200" b="1" dirty="0" err="1">
                <a:latin typeface="Constantia" panose="02030602050306030303" pitchFamily="18" charset="0"/>
              </a:rPr>
              <a:t>ibigay</a:t>
            </a:r>
            <a:r>
              <a:rPr lang="en-US" sz="2200" b="1" dirty="0">
                <a:latin typeface="Constantia" panose="02030602050306030303" pitchFamily="18" charset="0"/>
              </a:rPr>
              <a:t> </a:t>
            </a:r>
            <a:r>
              <a:rPr lang="en-US" sz="2200" b="1" dirty="0" err="1">
                <a:latin typeface="Constantia" panose="02030602050306030303" pitchFamily="18" charset="0"/>
              </a:rPr>
              <a:t>ni</a:t>
            </a:r>
            <a:r>
              <a:rPr lang="en-US" sz="2200" b="1" dirty="0">
                <a:latin typeface="Constantia" panose="02030602050306030303" pitchFamily="18" charset="0"/>
              </a:rPr>
              <a:t> Moises ang </a:t>
            </a:r>
            <a:r>
              <a:rPr lang="en-US" sz="2200" b="1" dirty="0" err="1">
                <a:latin typeface="Constantia" panose="02030602050306030303" pitchFamily="18" charset="0"/>
              </a:rPr>
              <a:t>buong</a:t>
            </a:r>
            <a:r>
              <a:rPr lang="en-US" sz="2200" b="1" dirty="0">
                <a:latin typeface="Constantia" panose="02030602050306030303" pitchFamily="18" charset="0"/>
              </a:rPr>
              <a:t> </a:t>
            </a:r>
            <a:r>
              <a:rPr lang="en-US" sz="2200" b="1" dirty="0" err="1">
                <a:latin typeface="Constantia" panose="02030602050306030303" pitchFamily="18" charset="0"/>
              </a:rPr>
              <a:t>aklat</a:t>
            </a:r>
            <a:r>
              <a:rPr lang="en-US" sz="2200" b="1" dirty="0">
                <a:latin typeface="Constantia" panose="02030602050306030303" pitchFamily="18" charset="0"/>
              </a:rPr>
              <a:t> ng </a:t>
            </a:r>
            <a:r>
              <a:rPr lang="en-US" sz="2200" b="1" dirty="0" err="1">
                <a:latin typeface="Constantia" panose="02030602050306030303" pitchFamily="18" charset="0"/>
              </a:rPr>
              <a:t>Deuteronomio</a:t>
            </a:r>
            <a:r>
              <a:rPr lang="en-US" sz="2200" b="1" dirty="0">
                <a:latin typeface="Constantia" panose="02030602050306030303" pitchFamily="18" charset="0"/>
              </a:rPr>
              <a:t> sa </a:t>
            </a:r>
            <a:r>
              <a:rPr lang="en-US" sz="2200" b="1" dirty="0" err="1">
                <a:latin typeface="Constantia" panose="02030602050306030303" pitchFamily="18" charset="0"/>
              </a:rPr>
              <a:t>pagpapahayag</a:t>
            </a:r>
            <a:r>
              <a:rPr lang="en-US" sz="2200" b="1" dirty="0">
                <a:latin typeface="Constantia" panose="02030602050306030303" pitchFamily="18" charset="0"/>
              </a:rPr>
              <a:t> sa bayan, </a:t>
            </a:r>
            <a:r>
              <a:rPr lang="en-US" sz="2200" b="1" dirty="0" err="1">
                <a:latin typeface="Constantia" panose="02030602050306030303" pitchFamily="18" charset="0"/>
              </a:rPr>
              <a:t>gano’n</a:t>
            </a:r>
            <a:r>
              <a:rPr lang="en-US" sz="2200" b="1" dirty="0">
                <a:latin typeface="Constantia" panose="02030602050306030303" pitchFamily="18" charset="0"/>
              </a:rPr>
              <a:t> pa man </a:t>
            </a:r>
            <a:r>
              <a:rPr lang="en-US" sz="2200" b="1" dirty="0" err="1">
                <a:latin typeface="Constantia" panose="02030602050306030303" pitchFamily="18" charset="0"/>
              </a:rPr>
              <a:t>ngayon</a:t>
            </a:r>
            <a:r>
              <a:rPr lang="en-US" sz="2200" b="1" dirty="0">
                <a:latin typeface="Constantia" panose="02030602050306030303" pitchFamily="18" charset="0"/>
              </a:rPr>
              <a:t> ay </a:t>
            </a:r>
            <a:r>
              <a:rPr lang="en-US" sz="2200" b="1" dirty="0" err="1">
                <a:latin typeface="Constantia" panose="02030602050306030303" pitchFamily="18" charset="0"/>
              </a:rPr>
              <a:t>muling</a:t>
            </a:r>
            <a:r>
              <a:rPr lang="en-US" sz="2200" b="1" dirty="0">
                <a:latin typeface="Constantia" panose="02030602050306030303" pitchFamily="18" charset="0"/>
              </a:rPr>
              <a:t> </a:t>
            </a:r>
            <a:r>
              <a:rPr lang="en-US" sz="2200" b="1" dirty="0" err="1">
                <a:latin typeface="Constantia" panose="02030602050306030303" pitchFamily="18" charset="0"/>
              </a:rPr>
              <a:t>binasa</a:t>
            </a:r>
            <a:r>
              <a:rPr lang="en-US" sz="2200" b="1" dirty="0">
                <a:latin typeface="Constantia" panose="02030602050306030303" pitchFamily="18" charset="0"/>
              </a:rPr>
              <a:t> </a:t>
            </a:r>
            <a:r>
              <a:rPr lang="en-US" sz="2200" b="1" dirty="0" err="1">
                <a:latin typeface="Constantia" panose="02030602050306030303" pitchFamily="18" charset="0"/>
              </a:rPr>
              <a:t>ni</a:t>
            </a:r>
            <a:r>
              <a:rPr lang="en-US" sz="2200" b="1" dirty="0">
                <a:latin typeface="Constantia" panose="02030602050306030303" pitchFamily="18" charset="0"/>
              </a:rPr>
              <a:t> Josue ang </a:t>
            </a:r>
            <a:r>
              <a:rPr lang="en-US" sz="2200" b="1" dirty="0" err="1">
                <a:latin typeface="Constantia" panose="02030602050306030303" pitchFamily="18" charset="0"/>
              </a:rPr>
              <a:t>kautusan</a:t>
            </a:r>
            <a:r>
              <a:rPr lang="en-US" sz="2200" b="1" dirty="0">
                <a:latin typeface="Constantia" panose="02030602050306030303" pitchFamily="18" charset="0"/>
              </a:rPr>
              <a:t>.”</a:t>
            </a:r>
          </a:p>
          <a:p>
            <a:pPr>
              <a:spcBef>
                <a:spcPts val="600"/>
              </a:spcBef>
            </a:pPr>
            <a:r>
              <a:rPr lang="en-US" sz="2200" b="1" dirty="0">
                <a:latin typeface="Constantia" panose="02030602050306030303" pitchFamily="18" charset="0"/>
              </a:rPr>
              <a:t>Hindi </a:t>
            </a:r>
            <a:r>
              <a:rPr lang="en-US" sz="2200" b="1" dirty="0" err="1">
                <a:latin typeface="Constantia" panose="02030602050306030303" pitchFamily="18" charset="0"/>
              </a:rPr>
              <a:t>lamang</a:t>
            </a:r>
            <a:r>
              <a:rPr lang="en-US" sz="2200" b="1" dirty="0">
                <a:latin typeface="Constantia" panose="02030602050306030303" pitchFamily="18" charset="0"/>
              </a:rPr>
              <a:t> ang mga </a:t>
            </a:r>
            <a:r>
              <a:rPr lang="en-US" sz="2200" b="1" dirty="0" err="1">
                <a:latin typeface="Constantia" panose="02030602050306030303" pitchFamily="18" charset="0"/>
              </a:rPr>
              <a:t>lalaki</a:t>
            </a:r>
            <a:r>
              <a:rPr lang="en-US" sz="2200" b="1" dirty="0">
                <a:latin typeface="Constantia" panose="02030602050306030303" pitchFamily="18" charset="0"/>
              </a:rPr>
              <a:t> ng Israel, </a:t>
            </a:r>
            <a:r>
              <a:rPr lang="en-US" sz="2200" b="1" dirty="0" err="1">
                <a:latin typeface="Constantia" panose="02030602050306030303" pitchFamily="18" charset="0"/>
              </a:rPr>
              <a:t>kundi</a:t>
            </a:r>
            <a:r>
              <a:rPr lang="en-US" sz="2200" b="1" dirty="0">
                <a:latin typeface="Constantia" panose="02030602050306030303" pitchFamily="18" charset="0"/>
              </a:rPr>
              <a:t> </a:t>
            </a:r>
            <a:r>
              <a:rPr lang="en-US" sz="2200" b="1" dirty="0" err="1">
                <a:latin typeface="Constantia" panose="02030602050306030303" pitchFamily="18" charset="0"/>
              </a:rPr>
              <a:t>pati</a:t>
            </a:r>
            <a:r>
              <a:rPr lang="en-US" sz="2200" b="1" dirty="0">
                <a:latin typeface="Constantia" panose="02030602050306030303" pitchFamily="18" charset="0"/>
              </a:rPr>
              <a:t> “ang mga </a:t>
            </a:r>
            <a:r>
              <a:rPr lang="en-US" sz="2200" b="1" dirty="0" err="1">
                <a:latin typeface="Constantia" panose="02030602050306030303" pitchFamily="18" charset="0"/>
              </a:rPr>
              <a:t>babae</a:t>
            </a:r>
            <a:r>
              <a:rPr lang="en-US" sz="2200" b="1" dirty="0">
                <a:latin typeface="Constantia" panose="02030602050306030303" pitchFamily="18" charset="0"/>
              </a:rPr>
              <a:t>, at ang mga bata” ay </a:t>
            </a:r>
            <a:r>
              <a:rPr lang="en-US" sz="2200" b="1" dirty="0" err="1">
                <a:latin typeface="Constantia" panose="02030602050306030303" pitchFamily="18" charset="0"/>
              </a:rPr>
              <a:t>nakinig</a:t>
            </a:r>
            <a:r>
              <a:rPr lang="en-US" sz="2200" b="1" dirty="0">
                <a:latin typeface="Constantia" panose="02030602050306030303" pitchFamily="18" charset="0"/>
              </a:rPr>
              <a:t> sa </a:t>
            </a:r>
            <a:r>
              <a:rPr lang="en-US" sz="2200" b="1" dirty="0" err="1">
                <a:latin typeface="Constantia" panose="02030602050306030303" pitchFamily="18" charset="0"/>
              </a:rPr>
              <a:t>pagbasa</a:t>
            </a:r>
            <a:r>
              <a:rPr lang="en-US" sz="2200" b="1" dirty="0">
                <a:latin typeface="Constantia" panose="02030602050306030303" pitchFamily="18" charset="0"/>
              </a:rPr>
              <a:t> ng </a:t>
            </a:r>
            <a:r>
              <a:rPr lang="en-US" sz="2200" b="1" dirty="0" err="1">
                <a:latin typeface="Constantia" panose="02030602050306030303" pitchFamily="18" charset="0"/>
              </a:rPr>
              <a:t>kautusan</a:t>
            </a:r>
            <a:r>
              <a:rPr lang="en-US" sz="2200" b="1" dirty="0">
                <a:latin typeface="Constantia" panose="02030602050306030303" pitchFamily="18" charset="0"/>
              </a:rPr>
              <a:t>; </a:t>
            </a:r>
            <a:r>
              <a:rPr lang="en-US" sz="2200" b="1" dirty="0" err="1">
                <a:latin typeface="Constantia" panose="02030602050306030303" pitchFamily="18" charset="0"/>
              </a:rPr>
              <a:t>sapagkat</a:t>
            </a:r>
            <a:r>
              <a:rPr lang="en-US" sz="2200" b="1" dirty="0">
                <a:latin typeface="Constantia" panose="02030602050306030303" pitchFamily="18" charset="0"/>
              </a:rPr>
              <a:t> </a:t>
            </a:r>
            <a:r>
              <a:rPr lang="en-US" sz="2200" b="1" dirty="0" err="1">
                <a:latin typeface="Constantia" panose="02030602050306030303" pitchFamily="18" charset="0"/>
              </a:rPr>
              <a:t>mahalaga</a:t>
            </a:r>
            <a:r>
              <a:rPr lang="en-US" sz="2200" b="1" dirty="0">
                <a:latin typeface="Constantia" panose="02030602050306030303" pitchFamily="18" charset="0"/>
              </a:rPr>
              <a:t> na </a:t>
            </a:r>
            <a:r>
              <a:rPr lang="en-US" sz="2200" b="1" dirty="0" err="1">
                <a:latin typeface="Constantia" panose="02030602050306030303" pitchFamily="18" charset="0"/>
              </a:rPr>
              <a:t>kanila</a:t>
            </a:r>
            <a:r>
              <a:rPr lang="en-US" sz="2200" b="1" dirty="0">
                <a:latin typeface="Constantia" panose="02030602050306030303" pitchFamily="18" charset="0"/>
              </a:rPr>
              <a:t> ring </a:t>
            </a:r>
            <a:r>
              <a:rPr lang="en-US" sz="2200" b="1" dirty="0" err="1">
                <a:latin typeface="Constantia" panose="02030602050306030303" pitchFamily="18" charset="0"/>
              </a:rPr>
              <a:t>malaman</a:t>
            </a:r>
            <a:r>
              <a:rPr lang="en-US" sz="2200" b="1" dirty="0">
                <a:latin typeface="Constantia" panose="02030602050306030303" pitchFamily="18" charset="0"/>
              </a:rPr>
              <a:t> at </a:t>
            </a:r>
            <a:r>
              <a:rPr lang="en-US" sz="2200" b="1" dirty="0" err="1">
                <a:latin typeface="Constantia" panose="02030602050306030303" pitchFamily="18" charset="0"/>
              </a:rPr>
              <a:t>isakatuparan</a:t>
            </a:r>
            <a:r>
              <a:rPr lang="en-US" sz="2200" b="1" dirty="0">
                <a:latin typeface="Constantia" panose="02030602050306030303" pitchFamily="18" charset="0"/>
              </a:rPr>
              <a:t> ang </a:t>
            </a:r>
            <a:r>
              <a:rPr lang="en-US" sz="2200" b="1" dirty="0" err="1">
                <a:latin typeface="Constantia" panose="02030602050306030303" pitchFamily="18" charset="0"/>
              </a:rPr>
              <a:t>kanilang</a:t>
            </a:r>
            <a:r>
              <a:rPr lang="en-US" sz="2200" b="1" dirty="0">
                <a:latin typeface="Constantia" panose="02030602050306030303" pitchFamily="18" charset="0"/>
              </a:rPr>
              <a:t> </a:t>
            </a:r>
            <a:r>
              <a:rPr lang="en-US" sz="2200" b="1" dirty="0" err="1">
                <a:latin typeface="Constantia" panose="02030602050306030303" pitchFamily="18" charset="0"/>
              </a:rPr>
              <a:t>tungkulin</a:t>
            </a:r>
            <a:r>
              <a:rPr lang="en-US" sz="2200" b="1" dirty="0">
                <a:latin typeface="Constantia" panose="02030602050306030303" pitchFamily="18" charset="0"/>
              </a:rPr>
              <a:t>. […]</a:t>
            </a:r>
          </a:p>
          <a:p>
            <a:pPr>
              <a:spcBef>
                <a:spcPts val="600"/>
              </a:spcBef>
            </a:pPr>
            <a:r>
              <a:rPr lang="en-US" sz="2200" b="1" dirty="0">
                <a:latin typeface="Constantia" panose="02030602050306030303" pitchFamily="18" charset="0"/>
              </a:rPr>
              <a:t>Ang </a:t>
            </a:r>
            <a:r>
              <a:rPr lang="en-US" sz="2200" b="1" dirty="0" err="1">
                <a:latin typeface="Constantia" panose="02030602050306030303" pitchFamily="18" charset="0"/>
              </a:rPr>
              <a:t>bawat</a:t>
            </a:r>
            <a:r>
              <a:rPr lang="en-US" sz="2200" b="1" dirty="0">
                <a:latin typeface="Constantia" panose="02030602050306030303" pitchFamily="18" charset="0"/>
              </a:rPr>
              <a:t> </a:t>
            </a:r>
            <a:r>
              <a:rPr lang="en-US" sz="2200" b="1" dirty="0" err="1">
                <a:latin typeface="Constantia" panose="02030602050306030303" pitchFamily="18" charset="0"/>
              </a:rPr>
              <a:t>kapitulo</a:t>
            </a:r>
            <a:r>
              <a:rPr lang="en-US" sz="2200" b="1" dirty="0">
                <a:latin typeface="Constantia" panose="02030602050306030303" pitchFamily="18" charset="0"/>
              </a:rPr>
              <a:t> at </a:t>
            </a:r>
            <a:r>
              <a:rPr lang="en-US" sz="2200" b="1" dirty="0" err="1">
                <a:latin typeface="Constantia" panose="02030602050306030303" pitchFamily="18" charset="0"/>
              </a:rPr>
              <a:t>bawat</a:t>
            </a:r>
            <a:r>
              <a:rPr lang="en-US" sz="2200" b="1" dirty="0">
                <a:latin typeface="Constantia" panose="02030602050306030303" pitchFamily="18" charset="0"/>
              </a:rPr>
              <a:t> </a:t>
            </a:r>
            <a:r>
              <a:rPr lang="en-US" sz="2200" b="1" dirty="0" err="1">
                <a:latin typeface="Constantia" panose="02030602050306030303" pitchFamily="18" charset="0"/>
              </a:rPr>
              <a:t>talata</a:t>
            </a:r>
            <a:r>
              <a:rPr lang="en-US" sz="2200" b="1" dirty="0">
                <a:latin typeface="Constantia" panose="02030602050306030303" pitchFamily="18" charset="0"/>
              </a:rPr>
              <a:t> ng Biblia ay isang </a:t>
            </a:r>
            <a:r>
              <a:rPr lang="en-US" sz="2200" b="1" dirty="0" err="1">
                <a:latin typeface="Constantia" panose="02030602050306030303" pitchFamily="18" charset="0"/>
              </a:rPr>
              <a:t>pakikipagugnayan</a:t>
            </a:r>
            <a:r>
              <a:rPr lang="en-US" sz="2200" b="1" dirty="0">
                <a:latin typeface="Constantia" panose="02030602050306030303" pitchFamily="18" charset="0"/>
              </a:rPr>
              <a:t> sa </a:t>
            </a:r>
            <a:r>
              <a:rPr lang="en-US" sz="2200" b="1" dirty="0" err="1">
                <a:latin typeface="Constantia" panose="02030602050306030303" pitchFamily="18" charset="0"/>
              </a:rPr>
              <a:t>tao</a:t>
            </a:r>
            <a:r>
              <a:rPr lang="en-US" sz="2200" b="1" dirty="0">
                <a:latin typeface="Constantia" panose="02030602050306030303" pitchFamily="18" charset="0"/>
              </a:rPr>
              <a:t> </a:t>
            </a:r>
            <a:r>
              <a:rPr lang="en-US" sz="2200" b="1" dirty="0" err="1">
                <a:latin typeface="Constantia" panose="02030602050306030303" pitchFamily="18" charset="0"/>
              </a:rPr>
              <a:t>mula</a:t>
            </a:r>
            <a:r>
              <a:rPr lang="en-US" sz="2200" b="1" dirty="0">
                <a:latin typeface="Constantia" panose="02030602050306030303" pitchFamily="18" charset="0"/>
              </a:rPr>
              <a:t> sa Dios. </a:t>
            </a:r>
            <a:r>
              <a:rPr lang="en-US" sz="2200" b="1" dirty="0" err="1">
                <a:latin typeface="Constantia" panose="02030602050306030303" pitchFamily="18" charset="0"/>
              </a:rPr>
              <a:t>Kinakailangang</a:t>
            </a:r>
            <a:r>
              <a:rPr lang="en-US" sz="2200" b="1" dirty="0">
                <a:latin typeface="Constantia" panose="02030602050306030303" pitchFamily="18" charset="0"/>
              </a:rPr>
              <a:t> </a:t>
            </a:r>
            <a:r>
              <a:rPr lang="en-US" sz="2200" b="1" dirty="0" err="1">
                <a:latin typeface="Constantia" panose="02030602050306030303" pitchFamily="18" charset="0"/>
              </a:rPr>
              <a:t>itali</a:t>
            </a:r>
            <a:r>
              <a:rPr lang="en-US" sz="2200" b="1" dirty="0">
                <a:latin typeface="Constantia" panose="02030602050306030303" pitchFamily="18" charset="0"/>
              </a:rPr>
              <a:t> natin ang mga </a:t>
            </a:r>
            <a:r>
              <a:rPr lang="en-US" sz="2200" b="1" dirty="0" err="1">
                <a:latin typeface="Constantia" panose="02030602050306030303" pitchFamily="18" charset="0"/>
              </a:rPr>
              <a:t>itinuturo</a:t>
            </a:r>
            <a:r>
              <a:rPr lang="en-US" sz="2200" b="1" dirty="0">
                <a:latin typeface="Constantia" panose="02030602050306030303" pitchFamily="18" charset="0"/>
              </a:rPr>
              <a:t> noon na parang mga </a:t>
            </a:r>
            <a:r>
              <a:rPr lang="en-US" sz="2200" b="1" dirty="0" err="1">
                <a:latin typeface="Constantia" panose="02030602050306030303" pitchFamily="18" charset="0"/>
              </a:rPr>
              <a:t>tanda</a:t>
            </a:r>
            <a:r>
              <a:rPr lang="en-US" sz="2200" b="1" dirty="0">
                <a:latin typeface="Constantia" panose="02030602050306030303" pitchFamily="18" charset="0"/>
              </a:rPr>
              <a:t> sa </a:t>
            </a:r>
            <a:r>
              <a:rPr lang="en-US" sz="2200" b="1" dirty="0" err="1">
                <a:latin typeface="Constantia" panose="02030602050306030303" pitchFamily="18" charset="0"/>
              </a:rPr>
              <a:t>ating</a:t>
            </a:r>
            <a:r>
              <a:rPr lang="en-US" sz="2200" b="1" dirty="0">
                <a:latin typeface="Constantia" panose="02030602050306030303" pitchFamily="18" charset="0"/>
              </a:rPr>
              <a:t> mga </a:t>
            </a:r>
            <a:r>
              <a:rPr lang="en-US" sz="2200" b="1" dirty="0" err="1">
                <a:latin typeface="Constantia" panose="02030602050306030303" pitchFamily="18" charset="0"/>
              </a:rPr>
              <a:t>kamay</a:t>
            </a:r>
            <a:r>
              <a:rPr lang="en-US" sz="2200" b="1" dirty="0">
                <a:latin typeface="Constantia" panose="02030602050306030303" pitchFamily="18" charset="0"/>
              </a:rPr>
              <a:t>, at </a:t>
            </a:r>
            <a:r>
              <a:rPr lang="en-US" sz="2200" b="1" dirty="0" err="1">
                <a:latin typeface="Constantia" panose="02030602050306030303" pitchFamily="18" charset="0"/>
              </a:rPr>
              <a:t>bilang</a:t>
            </a:r>
            <a:r>
              <a:rPr lang="en-US" sz="2200" b="1" dirty="0">
                <a:latin typeface="Constantia" panose="02030602050306030303" pitchFamily="18" charset="0"/>
              </a:rPr>
              <a:t> mga </a:t>
            </a:r>
            <a:r>
              <a:rPr lang="en-US" sz="2200" b="1" dirty="0" err="1">
                <a:latin typeface="Constantia" panose="02030602050306030303" pitchFamily="18" charset="0"/>
              </a:rPr>
              <a:t>tanda</a:t>
            </a:r>
            <a:r>
              <a:rPr lang="en-US" sz="2200" b="1" dirty="0">
                <a:latin typeface="Constantia" panose="02030602050306030303" pitchFamily="18" charset="0"/>
              </a:rPr>
              <a:t> sa </a:t>
            </a:r>
            <a:r>
              <a:rPr lang="en-US" sz="2200" b="1" dirty="0" err="1">
                <a:latin typeface="Constantia" panose="02030602050306030303" pitchFamily="18" charset="0"/>
              </a:rPr>
              <a:t>pagitan</a:t>
            </a:r>
            <a:r>
              <a:rPr lang="en-US" sz="2200" b="1" dirty="0">
                <a:latin typeface="Constantia" panose="02030602050306030303" pitchFamily="18" charset="0"/>
              </a:rPr>
              <a:t> ng </a:t>
            </a:r>
            <a:r>
              <a:rPr lang="en-US" sz="2200" b="1" dirty="0" err="1">
                <a:latin typeface="Constantia" panose="02030602050306030303" pitchFamily="18" charset="0"/>
              </a:rPr>
              <a:t>ating</a:t>
            </a:r>
            <a:r>
              <a:rPr lang="en-US" sz="2200" b="1" dirty="0">
                <a:latin typeface="Constantia" panose="02030602050306030303" pitchFamily="18" charset="0"/>
              </a:rPr>
              <a:t> mga </a:t>
            </a:r>
            <a:r>
              <a:rPr lang="en-US" sz="2200" b="1" dirty="0" err="1">
                <a:latin typeface="Constantia" panose="02030602050306030303" pitchFamily="18" charset="0"/>
              </a:rPr>
              <a:t>mata</a:t>
            </a:r>
            <a:r>
              <a:rPr lang="en-US" sz="2200" b="1" dirty="0">
                <a:latin typeface="Constantia" panose="02030602050306030303" pitchFamily="18" charset="0"/>
              </a:rPr>
              <a:t>. Kung </a:t>
            </a:r>
            <a:r>
              <a:rPr lang="en-US" sz="2200" b="1" dirty="0" err="1">
                <a:latin typeface="Constantia" panose="02030602050306030303" pitchFamily="18" charset="0"/>
              </a:rPr>
              <a:t>pag-aaralan</a:t>
            </a:r>
            <a:r>
              <a:rPr lang="en-US" sz="2200" b="1" dirty="0">
                <a:latin typeface="Constantia" panose="02030602050306030303" pitchFamily="18" charset="0"/>
              </a:rPr>
              <a:t> at </a:t>
            </a:r>
            <a:r>
              <a:rPr lang="en-US" sz="2200" b="1" dirty="0" err="1">
                <a:latin typeface="Constantia" panose="02030602050306030303" pitchFamily="18" charset="0"/>
              </a:rPr>
              <a:t>susundan</a:t>
            </a:r>
            <a:r>
              <a:rPr lang="en-US" sz="2200" b="1" dirty="0">
                <a:latin typeface="Constantia" panose="02030602050306030303" pitchFamily="18" charset="0"/>
              </a:rPr>
              <a:t>, </a:t>
            </a:r>
            <a:r>
              <a:rPr lang="en-US" sz="2200" b="1" dirty="0" err="1">
                <a:latin typeface="Constantia" panose="02030602050306030303" pitchFamily="18" charset="0"/>
              </a:rPr>
              <a:t>aakayin</a:t>
            </a:r>
            <a:r>
              <a:rPr lang="en-US" sz="2200" b="1" dirty="0">
                <a:latin typeface="Constantia" panose="02030602050306030303" pitchFamily="18" charset="0"/>
              </a:rPr>
              <a:t> noon ang bayan ng Dios, kung </a:t>
            </a:r>
            <a:r>
              <a:rPr lang="en-US" sz="2200" b="1" dirty="0" err="1">
                <a:latin typeface="Constantia" panose="02030602050306030303" pitchFamily="18" charset="0"/>
              </a:rPr>
              <a:t>paanong</a:t>
            </a:r>
            <a:r>
              <a:rPr lang="en-US" sz="2200" b="1" dirty="0">
                <a:latin typeface="Constantia" panose="02030602050306030303" pitchFamily="18" charset="0"/>
              </a:rPr>
              <a:t> </a:t>
            </a:r>
            <a:r>
              <a:rPr lang="en-US" sz="2200" b="1" dirty="0" err="1">
                <a:latin typeface="Constantia" panose="02030602050306030303" pitchFamily="18" charset="0"/>
              </a:rPr>
              <a:t>inakay</a:t>
            </a:r>
            <a:r>
              <a:rPr lang="en-US" sz="2200" b="1" dirty="0">
                <a:latin typeface="Constantia" panose="02030602050306030303" pitchFamily="18" charset="0"/>
              </a:rPr>
              <a:t> ang mga </a:t>
            </a:r>
            <a:r>
              <a:rPr lang="en-US" sz="2200" b="1" dirty="0" err="1">
                <a:latin typeface="Constantia" panose="02030602050306030303" pitchFamily="18" charset="0"/>
              </a:rPr>
              <a:t>Israelita</a:t>
            </a:r>
            <a:r>
              <a:rPr lang="en-US" sz="2200" b="1" dirty="0">
                <a:latin typeface="Constantia" panose="02030602050306030303" pitchFamily="18" charset="0"/>
              </a:rPr>
              <a:t>, sa </a:t>
            </a:r>
            <a:r>
              <a:rPr lang="en-US" sz="2200" b="1" dirty="0" err="1">
                <a:latin typeface="Constantia" panose="02030602050306030303" pitchFamily="18" charset="0"/>
              </a:rPr>
              <a:t>pamamagitan</a:t>
            </a:r>
            <a:r>
              <a:rPr lang="en-US" sz="2200" b="1" dirty="0">
                <a:latin typeface="Constantia" panose="02030602050306030303" pitchFamily="18" charset="0"/>
              </a:rPr>
              <a:t> ng </a:t>
            </a:r>
            <a:r>
              <a:rPr lang="en-US" sz="2200" b="1" dirty="0" err="1">
                <a:latin typeface="Constantia" panose="02030602050306030303" pitchFamily="18" charset="0"/>
              </a:rPr>
              <a:t>haliging</a:t>
            </a:r>
            <a:r>
              <a:rPr lang="en-US" sz="2200" b="1" dirty="0">
                <a:latin typeface="Constantia" panose="02030602050306030303" pitchFamily="18" charset="0"/>
              </a:rPr>
              <a:t> </a:t>
            </a:r>
            <a:r>
              <a:rPr lang="en-US" sz="2200" b="1" dirty="0" err="1">
                <a:latin typeface="Constantia" panose="02030602050306030303" pitchFamily="18" charset="0"/>
              </a:rPr>
              <a:t>ulap</a:t>
            </a:r>
            <a:r>
              <a:rPr lang="en-US" sz="2200" b="1" dirty="0">
                <a:latin typeface="Constantia" panose="02030602050306030303" pitchFamily="18" charset="0"/>
              </a:rPr>
              <a:t> kung </a:t>
            </a:r>
            <a:r>
              <a:rPr lang="en-US" sz="2200" b="1" dirty="0" err="1">
                <a:latin typeface="Constantia" panose="02030602050306030303" pitchFamily="18" charset="0"/>
              </a:rPr>
              <a:t>araw</a:t>
            </a:r>
            <a:r>
              <a:rPr lang="en-US" sz="2200" b="1" dirty="0">
                <a:latin typeface="Constantia" panose="02030602050306030303" pitchFamily="18" charset="0"/>
              </a:rPr>
              <a:t>, at </a:t>
            </a:r>
            <a:r>
              <a:rPr lang="en-US" sz="2200" b="1" dirty="0" err="1">
                <a:latin typeface="Constantia" panose="02030602050306030303" pitchFamily="18" charset="0"/>
              </a:rPr>
              <a:t>haliging</a:t>
            </a:r>
            <a:r>
              <a:rPr lang="en-US" sz="2200" b="1" dirty="0">
                <a:latin typeface="Constantia" panose="02030602050306030303" pitchFamily="18" charset="0"/>
              </a:rPr>
              <a:t> </a:t>
            </a:r>
            <a:r>
              <a:rPr lang="en-US" sz="2200" b="1" dirty="0" err="1">
                <a:latin typeface="Constantia" panose="02030602050306030303" pitchFamily="18" charset="0"/>
              </a:rPr>
              <a:t>apoy</a:t>
            </a:r>
            <a:r>
              <a:rPr lang="en-US" sz="2200" b="1" dirty="0">
                <a:latin typeface="Constantia" panose="02030602050306030303" pitchFamily="18" charset="0"/>
              </a:rPr>
              <a:t> kung gabi.</a:t>
            </a:r>
          </a:p>
          <a:p>
            <a:pPr>
              <a:spcBef>
                <a:spcPts val="600"/>
              </a:spcBef>
            </a:pPr>
            <a:endParaRPr lang="en" sz="2200" b="1" dirty="0">
              <a:latin typeface="Constantia" panose="02030602050306030303" pitchFamily="18"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6035075" y="5580705"/>
            <a:ext cx="4741041" cy="338554"/>
          </a:xfrm>
          <a:prstGeom prst="rect">
            <a:avLst/>
          </a:prstGeom>
          <a:noFill/>
        </p:spPr>
        <p:txBody>
          <a:bodyPr wrap="none" rtlCol="0">
            <a:spAutoFit/>
          </a:bodyPr>
          <a:lstStyle/>
          <a:p>
            <a:pPr algn="r"/>
            <a:r>
              <a:rPr lang="en" sz="1600" b="1" dirty="0"/>
              <a:t>EGW (Mga Patriarka at mga Propeta, pp. 554,556)</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3998927" y="3141143"/>
            <a:ext cx="4239061" cy="353943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es-ES" sz="32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Ngunit</a:t>
            </a: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unahin</a:t>
            </a: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muna ang </a:t>
            </a:r>
            <a:r>
              <a:rPr kumimoji="0" lang="es-ES" sz="32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kaharian</a:t>
            </a: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ng Dios at </a:t>
            </a:r>
            <a:r>
              <a:rPr kumimoji="0" lang="es-ES" sz="32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Kanyang</a:t>
            </a: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kaluwalhatian</a:t>
            </a:r>
            <a:r>
              <a:rPr kumimoji="0" lang="en-U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lahat ng mga bagay na </a:t>
            </a:r>
            <a:r>
              <a:rPr kumimoji="0" lang="en-US" sz="32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ito</a:t>
            </a:r>
            <a:r>
              <a:rPr kumimoji="0" lang="en-U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ay </a:t>
            </a:r>
            <a:r>
              <a:rPr kumimoji="0" lang="en-US" sz="32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idaragdag</a:t>
            </a:r>
            <a:r>
              <a:rPr kumimoji="0" lang="en-U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sa </a:t>
            </a:r>
            <a:r>
              <a:rPr kumimoji="0" lang="en-US" sz="32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iyo</a:t>
            </a: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lang="es-ES" sz="3200" b="1" dirty="0">
                <a:ln w="12700" cmpd="sng">
                  <a:noFill/>
                  <a:prstDash val="solid"/>
                </a:ln>
                <a:solidFill>
                  <a:srgbClr val="F2601E"/>
                </a:solidFill>
                <a:latin typeface="Comic Sans MS" panose="030F0702030302020204" pitchFamily="66" charset="0"/>
              </a:rPr>
              <a:t> </a:t>
            </a: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Mateo 6:33, </a:t>
            </a:r>
            <a:r>
              <a:rPr kumimoji="0" lang="es-ES" sz="18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ESV</a:t>
            </a:r>
            <a:endPar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5791199" y="3288030"/>
            <a:ext cx="6400801"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Pagsamba bago sumakop:</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Ang pagpapanibago ng tipan (Josue 5:1-9)</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Ang Unang Paskuwa sa Canaan (Josue 5:10-12)</a:t>
            </a:r>
          </a:p>
          <a:p>
            <a:pPr>
              <a:spcBef>
                <a:spcPts val="1800"/>
              </a:spcBef>
            </a:pPr>
            <a:r>
              <a:rPr lang="en" sz="2000" dirty="0">
                <a:effectLst>
                  <a:outerShdw blurRad="38100" dist="38100" dir="2700000" algn="tl">
                    <a:srgbClr val="000000">
                      <a:alpha val="43137"/>
                    </a:srgbClr>
                  </a:outerShdw>
                </a:effectLst>
                <a:highlight>
                  <a:srgbClr val="E19EBD"/>
                </a:highlight>
              </a:rPr>
              <a:t> Pagsamba sa kabundukan:</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I</a:t>
            </a:r>
            <a:r>
              <a:rPr lang="en-PH" sz="2000" b="1" dirty="0">
                <a:solidFill>
                  <a:schemeClr val="bg1"/>
                </a:solidFill>
                <a:effectLst>
                  <a:glow rad="38100">
                    <a:srgbClr val="345E4D"/>
                  </a:glow>
                  <a:outerShdw blurRad="38100" dist="38100" dir="2700000" algn="tl">
                    <a:srgbClr val="000000">
                      <a:alpha val="43137"/>
                    </a:srgbClr>
                  </a:outerShdw>
                </a:effectLst>
              </a:rPr>
              <a:t>s</a:t>
            </a:r>
            <a:r>
              <a:rPr lang="en" sz="2000" b="1" dirty="0">
                <a:solidFill>
                  <a:schemeClr val="bg1"/>
                </a:solidFill>
                <a:effectLst>
                  <a:glow rad="38100">
                    <a:srgbClr val="345E4D"/>
                  </a:glow>
                  <a:outerShdw blurRad="38100" dist="38100" dir="2700000" algn="tl">
                    <a:srgbClr val="000000">
                      <a:alpha val="43137"/>
                    </a:srgbClr>
                  </a:outerShdw>
                </a:effectLst>
              </a:rPr>
              <a:t>ang altar sa pagsamba (Josue 8:30-31)</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Alalahanin ang kautusan (Josue 8:32-35)</a:t>
            </a:r>
          </a:p>
          <a:p>
            <a:pPr>
              <a:spcBef>
                <a:spcPts val="1800"/>
              </a:spcBef>
            </a:pPr>
            <a:r>
              <a:rPr lang="en" sz="2000" dirty="0">
                <a:effectLst>
                  <a:outerShdw blurRad="38100" dist="38100" dir="2700000" algn="tl">
                    <a:srgbClr val="000000">
                      <a:alpha val="43137"/>
                    </a:srgbClr>
                  </a:outerShdw>
                </a:effectLst>
                <a:highlight>
                  <a:srgbClr val="F39D91"/>
                </a:highlight>
              </a:rPr>
              <a:t> Isang espesyal sa lugar ng pagsamba:</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rPr>
              <a:t>Pagtatayo ng Santuaryo (Josue 18:1)</a:t>
            </a:r>
          </a:p>
        </p:txBody>
      </p:sp>
      <p:sp>
        <p:nvSpPr>
          <p:cNvPr id="3" name="CuadroTexto 2">
            <a:extLst>
              <a:ext uri="{FF2B5EF4-FFF2-40B4-BE49-F238E27FC236}">
                <a16:creationId xmlns:a16="http://schemas.microsoft.com/office/drawing/2014/main" id="{12525B60-02AC-804A-43CD-7E4E9E17616D}"/>
              </a:ext>
            </a:extLst>
          </p:cNvPr>
          <p:cNvSpPr txBox="1"/>
          <p:nvPr/>
        </p:nvSpPr>
        <p:spPr>
          <a:xfrm>
            <a:off x="190499" y="97919"/>
            <a:ext cx="9258301" cy="707886"/>
          </a:xfrm>
          <a:prstGeom prst="rect">
            <a:avLst/>
          </a:prstGeom>
          <a:noFill/>
        </p:spPr>
        <p:txBody>
          <a:bodyPr wrap="square" rtlCol="0">
            <a:spAutoFit/>
          </a:bodyPr>
          <a:lstStyle/>
          <a:p>
            <a:pPr>
              <a:spcBef>
                <a:spcPts val="600"/>
              </a:spcBef>
            </a:pPr>
            <a:r>
              <a:rPr lang="en" sz="2000" b="1" dirty="0"/>
              <a:t>Sa mahimalang pagtawid sa Jordan, natakot lahat ng mga Cananeong hari (Josue 5:1). Ang lupa ay naihanda sa agarang pagsakop.</a:t>
            </a: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200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0232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02621"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90493" y="2316916"/>
            <a:ext cx="9254275" cy="707886"/>
          </a:xfrm>
          <a:prstGeom prst="rect">
            <a:avLst/>
          </a:prstGeom>
          <a:noFill/>
        </p:spPr>
        <p:txBody>
          <a:bodyPr wrap="square">
            <a:spAutoFit/>
          </a:bodyPr>
          <a:lstStyle/>
          <a:p>
            <a:pPr>
              <a:spcBef>
                <a:spcPts val="600"/>
              </a:spcBef>
            </a:pPr>
            <a:r>
              <a:rPr lang="en" sz="2000" b="1" dirty="0"/>
              <a:t>Bago matapos ang pagsakop, naabot nila ang bagong milyahe ng pagsamba: naitayo nila ang Santuaryo sa Shiloh.</a:t>
            </a:r>
          </a:p>
        </p:txBody>
      </p:sp>
      <p:sp>
        <p:nvSpPr>
          <p:cNvPr id="9" name="CuadroTexto 8">
            <a:extLst>
              <a:ext uri="{FF2B5EF4-FFF2-40B4-BE49-F238E27FC236}">
                <a16:creationId xmlns:a16="http://schemas.microsoft.com/office/drawing/2014/main" id="{342AFE7D-65DB-AD1E-CB58-E56152DC3E13}"/>
              </a:ext>
            </a:extLst>
          </p:cNvPr>
          <p:cNvSpPr txBox="1"/>
          <p:nvPr/>
        </p:nvSpPr>
        <p:spPr>
          <a:xfrm>
            <a:off x="190493" y="1372065"/>
            <a:ext cx="9254275" cy="1015663"/>
          </a:xfrm>
          <a:prstGeom prst="rect">
            <a:avLst/>
          </a:prstGeom>
          <a:noFill/>
        </p:spPr>
        <p:txBody>
          <a:bodyPr wrap="square">
            <a:spAutoFit/>
          </a:bodyPr>
          <a:lstStyle/>
          <a:p>
            <a:pPr>
              <a:spcBef>
                <a:spcPts val="600"/>
              </a:spcBef>
            </a:pPr>
            <a:r>
              <a:rPr lang="en" sz="2000" b="1" dirty="0"/>
              <a:t>Sa gitna ng pagkobkob, nagpasya din silang huminto at magtalaga muli ng kanilang sarili sa Panginoon sa isang dakilang pagtitipon sa pagitan </a:t>
            </a:r>
            <a:r>
              <a:rPr lang="en" sz="2000" b="1"/>
              <a:t>ng mga bundok ng Ebal at </a:t>
            </a:r>
            <a:r>
              <a:rPr lang="en" sz="2000" b="1" dirty="0"/>
              <a:t>Gerizim.</a:t>
            </a:r>
          </a:p>
        </p:txBody>
      </p:sp>
      <p:sp>
        <p:nvSpPr>
          <p:cNvPr id="11" name="CuadroTexto 10">
            <a:extLst>
              <a:ext uri="{FF2B5EF4-FFF2-40B4-BE49-F238E27FC236}">
                <a16:creationId xmlns:a16="http://schemas.microsoft.com/office/drawing/2014/main" id="{2FB80A3F-C07B-9BD7-A2FE-9BE3D27E603B}"/>
              </a:ext>
            </a:extLst>
          </p:cNvPr>
          <p:cNvSpPr txBox="1"/>
          <p:nvPr/>
        </p:nvSpPr>
        <p:spPr>
          <a:xfrm>
            <a:off x="190493" y="734992"/>
            <a:ext cx="9254275" cy="707886"/>
          </a:xfrm>
          <a:prstGeom prst="rect">
            <a:avLst/>
          </a:prstGeom>
          <a:noFill/>
        </p:spPr>
        <p:txBody>
          <a:bodyPr wrap="square">
            <a:spAutoFit/>
          </a:bodyPr>
          <a:lstStyle/>
          <a:p>
            <a:pPr>
              <a:spcBef>
                <a:spcPts val="600"/>
              </a:spcBef>
            </a:pPr>
            <a:r>
              <a:rPr lang="en" sz="2000" b="1" dirty="0"/>
              <a:t>Gayunpaman, hindi ito ang prioridad ng Israel. Dapat muna silang makipag-ugnayan sa Dios.</a:t>
            </a: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69322" y="590118"/>
            <a:ext cx="822267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rgbClr val="B63D3B"/>
                </a:solidFill>
                <a:effectLst>
                  <a:outerShdw blurRad="38100" dist="38100" dir="2700000" algn="tl">
                    <a:schemeClr val="accent3">
                      <a:lumMod val="60000"/>
                      <a:lumOff val="40000"/>
                    </a:schemeClr>
                  </a:outerShdw>
                </a:effectLst>
              </a:rPr>
              <a:t>PAGSAMBA BAGO SUMAKOP</a:t>
            </a: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ANG PAGPAPANIBAGO NG TIPAN</a:t>
            </a:r>
          </a:p>
        </p:txBody>
      </p:sp>
      <p:sp>
        <p:nvSpPr>
          <p:cNvPr id="5" name="CuadroTexto 4">
            <a:extLst>
              <a:ext uri="{FF2B5EF4-FFF2-40B4-BE49-F238E27FC236}">
                <a16:creationId xmlns:a16="http://schemas.microsoft.com/office/drawing/2014/main" id="{767A6C4F-514C-C6C4-D159-CDD8901E8590}"/>
              </a:ext>
            </a:extLst>
          </p:cNvPr>
          <p:cNvSpPr txBox="1"/>
          <p:nvPr/>
        </p:nvSpPr>
        <p:spPr>
          <a:xfrm>
            <a:off x="1162050" y="657522"/>
            <a:ext cx="9867900" cy="646331"/>
          </a:xfrm>
          <a:prstGeom prst="rect">
            <a:avLst/>
          </a:prstGeom>
          <a:noFill/>
        </p:spPr>
        <p:txBody>
          <a:bodyPr wrap="square">
            <a:spAutoFit/>
          </a:bodyPr>
          <a:lstStyle/>
          <a:p>
            <a:pPr algn="ct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“Nang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panahong</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yaon</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ay sinabi ng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Panginoon</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kay Josue,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Gumawa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ka ng mga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sundang</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na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pinkiang</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bato</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tuliin</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mo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uli</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na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ikalawa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ang mga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anak</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ni</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Israel.’ ”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(Josue 5:2)</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84339" y="1520068"/>
            <a:ext cx="8306633" cy="1015663"/>
          </a:xfrm>
          <a:prstGeom prst="rect">
            <a:avLst/>
          </a:prstGeom>
          <a:noFill/>
        </p:spPr>
        <p:txBody>
          <a:bodyPr wrap="square" rtlCol="0">
            <a:spAutoFit/>
          </a:bodyPr>
          <a:lstStyle/>
          <a:p>
            <a:pPr>
              <a:spcBef>
                <a:spcPts val="600"/>
              </a:spcBef>
            </a:pPr>
            <a:r>
              <a:rPr lang="en" sz="2000" b="1" dirty="0"/>
              <a:t>Gilgal ang pangalang ibinigay sa kampo ng Israel, ang sentro ng pamunuan sa unang bahagi ng pagsakop. Anong kahalagahan ang ibinigay sa </a:t>
            </a:r>
            <a:r>
              <a:rPr lang="en" sz="2000" b="1"/>
              <a:t>pangalang ito (Josue </a:t>
            </a:r>
            <a:r>
              <a:rPr lang="en" sz="2000" b="1" dirty="0"/>
              <a:t>5:9)?</a:t>
            </a:r>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63429" y="1520068"/>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010393" y="4701349"/>
            <a:ext cx="6402055" cy="2185214"/>
          </a:xfrm>
          <a:prstGeom prst="rect">
            <a:avLst/>
          </a:prstGeom>
          <a:noFill/>
        </p:spPr>
        <p:txBody>
          <a:bodyPr wrap="square">
            <a:spAutoFit/>
          </a:bodyPr>
          <a:lstStyle/>
          <a:p>
            <a:pPr>
              <a:spcBef>
                <a:spcPts val="600"/>
              </a:spcBef>
            </a:pPr>
            <a:r>
              <a:rPr lang="en" sz="2000" b="1" dirty="0"/>
              <a:t>Sa pagpapanibago ng tipan, kailangang ulitin ang pisikal na palatandaan (Gen. 17:10). Ang gawaing ito ay pag-una sa mas mahalaga. Sa atin, ito ay halimbawa na dapat sundin: </a:t>
            </a:r>
            <a:r>
              <a:rPr lang="en" b="1" dirty="0"/>
              <a:t>“</a:t>
            </a:r>
            <a:r>
              <a:rPr lang="en-US" b="1" dirty="0" err="1"/>
              <a:t>Datapuwa't</a:t>
            </a:r>
            <a:r>
              <a:rPr lang="en-US" b="1" dirty="0"/>
              <a:t> </a:t>
            </a:r>
            <a:r>
              <a:rPr lang="en-US" b="1" dirty="0" err="1"/>
              <a:t>hanapin</a:t>
            </a:r>
            <a:r>
              <a:rPr lang="en-US" b="1" dirty="0"/>
              <a:t> </a:t>
            </a:r>
            <a:r>
              <a:rPr lang="en-US" b="1" dirty="0" err="1"/>
              <a:t>muna</a:t>
            </a:r>
            <a:r>
              <a:rPr lang="en-US" b="1" dirty="0"/>
              <a:t> </a:t>
            </a:r>
            <a:r>
              <a:rPr lang="en-US" b="1" dirty="0" err="1"/>
              <a:t>ninyo</a:t>
            </a:r>
            <a:r>
              <a:rPr lang="en-US" b="1" dirty="0"/>
              <a:t> ang </a:t>
            </a:r>
            <a:r>
              <a:rPr lang="en-US" b="1" dirty="0" err="1"/>
              <a:t>kaniyang</a:t>
            </a:r>
            <a:r>
              <a:rPr lang="en-US" b="1" dirty="0"/>
              <a:t> </a:t>
            </a:r>
            <a:r>
              <a:rPr lang="en-US" b="1" dirty="0" err="1"/>
              <a:t>kaharian</a:t>
            </a:r>
            <a:r>
              <a:rPr lang="en-US" b="1" dirty="0"/>
              <a:t>, at ang </a:t>
            </a:r>
            <a:r>
              <a:rPr lang="en-US" b="1" dirty="0" err="1"/>
              <a:t>kaniyang</a:t>
            </a:r>
            <a:r>
              <a:rPr lang="en-US" b="1" dirty="0"/>
              <a:t> </a:t>
            </a:r>
            <a:r>
              <a:rPr lang="en-US" b="1" dirty="0" err="1"/>
              <a:t>katuwiran</a:t>
            </a:r>
            <a:r>
              <a:rPr lang="en-US" b="1" dirty="0"/>
              <a:t>; at ang lahat ng mga bagay na </a:t>
            </a:r>
            <a:r>
              <a:rPr lang="en-US" b="1" dirty="0" err="1"/>
              <a:t>ito</a:t>
            </a:r>
            <a:r>
              <a:rPr lang="en-US" b="1" dirty="0"/>
              <a:t> ay pawang </a:t>
            </a:r>
            <a:r>
              <a:rPr lang="en-US" b="1" dirty="0" err="1"/>
              <a:t>idaragdag</a:t>
            </a:r>
            <a:r>
              <a:rPr lang="en-US" b="1" dirty="0"/>
              <a:t> sa </a:t>
            </a:r>
            <a:r>
              <a:rPr lang="en-US" b="1" dirty="0" err="1"/>
              <a:t>inyo</a:t>
            </a:r>
            <a:r>
              <a:rPr lang="en-US" b="1" dirty="0"/>
              <a:t>.</a:t>
            </a:r>
            <a:r>
              <a:rPr lang="en" b="1" dirty="0"/>
              <a:t>” </a:t>
            </a:r>
            <a:r>
              <a:rPr lang="en" sz="1600" b="1" dirty="0"/>
              <a:t>(Mt. 6:33).</a:t>
            </a:r>
            <a:endParaRPr lang="en" sz="2000" b="1" dirty="0"/>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2448" y="4676163"/>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161092" y="3808798"/>
            <a:ext cx="12030908" cy="1015663"/>
          </a:xfrm>
          <a:prstGeom prst="rect">
            <a:avLst/>
          </a:prstGeom>
          <a:noFill/>
        </p:spPr>
        <p:txBody>
          <a:bodyPr wrap="square">
            <a:spAutoFit/>
          </a:bodyPr>
          <a:lstStyle/>
          <a:p>
            <a:pPr>
              <a:spcBef>
                <a:spcPts val="600"/>
              </a:spcBef>
            </a:pPr>
            <a:r>
              <a:rPr lang="en" sz="2000" b="1" dirty="0"/>
              <a:t>Bago kumain sa unang Paskuwa, tinuli ang mga lalaking Israelita, dahil walang hindi tuli ang maaaring makibahagi dito (Ex. 12:48). Ngunit dahil tumanggi silang pumasok sa Canaan noong una, nasira ang tipan, at walang tuli na I</a:t>
            </a:r>
            <a:r>
              <a:rPr lang="en-PH" sz="2000" b="1" dirty="0"/>
              <a:t>s</a:t>
            </a:r>
            <a:r>
              <a:rPr lang="en" sz="2000" b="1" dirty="0"/>
              <a:t>raelita sa ilang (Josue 5:5).</a:t>
            </a: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50"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184339" y="2510545"/>
            <a:ext cx="8679090" cy="1323439"/>
          </a:xfrm>
          <a:prstGeom prst="rect">
            <a:avLst/>
          </a:prstGeom>
          <a:noFill/>
        </p:spPr>
        <p:txBody>
          <a:bodyPr wrap="square">
            <a:spAutoFit/>
          </a:bodyPr>
          <a:lstStyle/>
          <a:p>
            <a:pPr>
              <a:spcBef>
                <a:spcPts val="600"/>
              </a:spcBef>
            </a:pPr>
            <a:r>
              <a:rPr lang="en" sz="2000" b="1" dirty="0"/>
              <a:t>Bagaman mahigit nang 40 taon ang nakaraan nang umalis sila sa Ehipto, hindi parin nakakarating ang Israel sa Lupang Pangako. Ngayon ay inaapakan na nila ito. Panahon na upang alisin “ang “kahihiyan ng Ehipto” at panibaguhin ang tipan sa Dios.</a:t>
            </a: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en" sz="4400" b="1" dirty="0">
                <a:ln w="6600">
                  <a:solidFill>
                    <a:schemeClr val="accent2"/>
                  </a:solidFill>
                  <a:prstDash val="solid"/>
                </a:ln>
                <a:solidFill>
                  <a:srgbClr val="FFFFFF"/>
                </a:solidFill>
                <a:effectLst>
                  <a:outerShdw dist="38100" dir="2700000" algn="tl" rotWithShape="0">
                    <a:schemeClr val="accent2"/>
                  </a:outerShdw>
                </a:effectLst>
              </a:rPr>
              <a:t>ANG UNANG PASKUWA SA CANAAN</a:t>
            </a:r>
          </a:p>
        </p:txBody>
      </p:sp>
      <p:sp>
        <p:nvSpPr>
          <p:cNvPr id="5" name="CuadroTexto 4">
            <a:extLst>
              <a:ext uri="{FF2B5EF4-FFF2-40B4-BE49-F238E27FC236}">
                <a16:creationId xmlns:a16="http://schemas.microsoft.com/office/drawing/2014/main" id="{83618F4F-227E-49D2-3A14-9A94FF33A7C7}"/>
              </a:ext>
            </a:extLst>
          </p:cNvPr>
          <p:cNvSpPr txBox="1"/>
          <p:nvPr/>
        </p:nvSpPr>
        <p:spPr>
          <a:xfrm>
            <a:off x="681037" y="647997"/>
            <a:ext cx="10829925" cy="646331"/>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ang mga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anak</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ni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Israel ay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humantong</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sa Gilgal;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kanilang</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ipinagdiwang</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ang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paskua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nang</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ikalabing</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apat</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na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araw</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ng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buwan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sa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kinahapunan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sa mga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kapatagan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ng Jerico.</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(Josue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Ehipto</a:t>
            </a: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Canaan</a:t>
            </a: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Pagtuli at Paskuwa</a:t>
            </a: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Pagtawid sa Dagat na Pula</a:t>
            </a: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Desyerto</a:t>
            </a: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Pagtuli at Paskuwa</a:t>
            </a: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Pagtawid sa Jordan</a:t>
            </a: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65846" y="1339021"/>
            <a:ext cx="12020551" cy="646331"/>
          </a:xfrm>
          <a:prstGeom prst="rect">
            <a:avLst/>
          </a:prstGeom>
          <a:noFill/>
        </p:spPr>
        <p:txBody>
          <a:bodyPr wrap="square" rtlCol="0">
            <a:spAutoFit/>
          </a:bodyPr>
          <a:lstStyle/>
          <a:p>
            <a:pPr>
              <a:spcBef>
                <a:spcPts val="600"/>
              </a:spcBef>
            </a:pPr>
            <a:r>
              <a:rPr lang="en" b="1" dirty="0"/>
              <a:t>Mula Ehipto patungo sa  Canaan, sumunod ang Israel sa “chiastic” na proseso, inuulit ang mga pangyayari sa pabaliktad na pagkakasunod:</a:t>
            </a:r>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1" y="2931477"/>
            <a:ext cx="5842138" cy="1323439"/>
          </a:xfrm>
          <a:prstGeom prst="rect">
            <a:avLst/>
          </a:prstGeom>
          <a:noFill/>
        </p:spPr>
        <p:txBody>
          <a:bodyPr wrap="square" rtlCol="0">
            <a:spAutoFit/>
          </a:bodyPr>
          <a:lstStyle/>
          <a:p>
            <a:pPr>
              <a:spcBef>
                <a:spcPts val="600"/>
              </a:spcBef>
            </a:pPr>
            <a:r>
              <a:rPr lang="en" sz="2000" b="1" dirty="0"/>
              <a:t>Ang unang Paskuwa ay simbolo ng paglaya sa Ehipto. Ang ikalawang Paskuwa, na ipinagdiwang ng bagong henerasyon, ay simbolo ng pagkubkob nila sa Lupang Pangako.</a:t>
            </a:r>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3449" y="2850243"/>
            <a:ext cx="252668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1" y="5359965"/>
            <a:ext cx="6354131" cy="1323439"/>
          </a:xfrm>
          <a:prstGeom prst="rect">
            <a:avLst/>
          </a:prstGeom>
          <a:noFill/>
        </p:spPr>
        <p:txBody>
          <a:bodyPr wrap="square">
            <a:spAutoFit/>
          </a:bodyPr>
          <a:lstStyle/>
          <a:p>
            <a:pPr>
              <a:spcBef>
                <a:spcPts val="600"/>
              </a:spcBef>
            </a:pPr>
            <a:r>
              <a:rPr lang="en-PH" sz="2000" b="1" dirty="0"/>
              <a:t>S</a:t>
            </a:r>
            <a:r>
              <a:rPr lang="en" sz="2000" b="1" dirty="0"/>
              <a:t>ila na ngayon ay simbolo ng katawan at dugo ng ating Manunubos, na nagdala sa atin palabas ng Ehipto (iyon ay, palabas sa ating kasalanan), at nagdala sa ating sa Lupang Pangako (1 Cor. 11:23-26).</a:t>
            </a:r>
          </a:p>
        </p:txBody>
      </p:sp>
      <p:sp>
        <p:nvSpPr>
          <p:cNvPr id="23" name="CuadroTexto 22">
            <a:extLst>
              <a:ext uri="{FF2B5EF4-FFF2-40B4-BE49-F238E27FC236}">
                <a16:creationId xmlns:a16="http://schemas.microsoft.com/office/drawing/2014/main" id="{C41BB8A5-38EE-EE45-434E-65A62854F2CD}"/>
              </a:ext>
            </a:extLst>
          </p:cNvPr>
          <p:cNvSpPr txBox="1"/>
          <p:nvPr/>
        </p:nvSpPr>
        <p:spPr>
          <a:xfrm>
            <a:off x="2977186" y="4299609"/>
            <a:ext cx="6552707" cy="1015663"/>
          </a:xfrm>
          <a:prstGeom prst="rect">
            <a:avLst/>
          </a:prstGeom>
          <a:noFill/>
        </p:spPr>
        <p:txBody>
          <a:bodyPr wrap="square">
            <a:spAutoFit/>
          </a:bodyPr>
          <a:lstStyle/>
          <a:p>
            <a:pPr>
              <a:spcBef>
                <a:spcPts val="600"/>
              </a:spcBef>
            </a:pPr>
            <a:r>
              <a:rPr lang="en" sz="2000" b="1" dirty="0"/>
              <a:t>Bago siya ipako, binigyan ni Jesus ng bagong kahulugan ang ritwal na ito, na may mga bagong simbolo: ang tupa ay naging tinapay, at ang dugo ay naging alak.</a:t>
            </a:r>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229925"/>
            <a:ext cx="824299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rgbClr val="A75A2B"/>
                </a:solidFill>
                <a:effectLst>
                  <a:outerShdw blurRad="38100" dist="38100" dir="2700000" algn="tl">
                    <a:schemeClr val="accent3">
                      <a:lumMod val="60000"/>
                      <a:lumOff val="40000"/>
                    </a:schemeClr>
                  </a:outerShdw>
                </a:effectLst>
              </a:rPr>
              <a:t>PAGSAMBA SA KABUNDUKAN</a:t>
            </a: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99390"/>
            <a:ext cx="12192000"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effectLst>
              </a:rPr>
              <a:t>ISANG ALTAR SA PAGSAMBA</a:t>
            </a:r>
          </a:p>
        </p:txBody>
      </p:sp>
      <p:sp>
        <p:nvSpPr>
          <p:cNvPr id="5" name="CuadroTexto 4">
            <a:extLst>
              <a:ext uri="{FF2B5EF4-FFF2-40B4-BE49-F238E27FC236}">
                <a16:creationId xmlns:a16="http://schemas.microsoft.com/office/drawing/2014/main" id="{B8D62109-D9A0-2348-DE7B-66553A35AF11}"/>
              </a:ext>
            </a:extLst>
          </p:cNvPr>
          <p:cNvSpPr txBox="1"/>
          <p:nvPr/>
        </p:nvSpPr>
        <p:spPr>
          <a:xfrm>
            <a:off x="1970571" y="413997"/>
            <a:ext cx="8632271" cy="584775"/>
          </a:xfrm>
          <a:prstGeom prst="rect">
            <a:avLst/>
          </a:prstGeom>
          <a:noFill/>
        </p:spPr>
        <p:txBody>
          <a:bodyPr wrap="square">
            <a:spAutoFit/>
          </a:bodyPr>
          <a:lstStyle/>
          <a:p>
            <a:pPr algn="ctr"/>
            <a:r>
              <a:rPr lang="en" sz="1600"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rgbClr val="AFE6EF"/>
                </a:solidFill>
                <a:effectLst>
                  <a:outerShdw blurRad="38100" dist="38100" dir="2700000" algn="tl">
                    <a:srgbClr val="000000">
                      <a:alpha val="43137"/>
                    </a:srgbClr>
                  </a:outerShdw>
                </a:effectLst>
                <a:latin typeface="Comic Sans MS" panose="030F0702030302020204" pitchFamily="66" charset="0"/>
              </a:rPr>
              <a:t>Nang </a:t>
            </a:r>
            <a:r>
              <a:rPr lang="en-US" sz="1600" b="1" dirty="0" err="1">
                <a:solidFill>
                  <a:srgbClr val="AFE6EF"/>
                </a:solidFill>
                <a:effectLst>
                  <a:outerShdw blurRad="38100" dist="38100" dir="2700000" algn="tl">
                    <a:srgbClr val="000000">
                      <a:alpha val="43137"/>
                    </a:srgbClr>
                  </a:outerShdw>
                </a:effectLst>
                <a:latin typeface="Comic Sans MS" panose="030F0702030302020204" pitchFamily="66" charset="0"/>
              </a:rPr>
              <a:t>magkagayo'y</a:t>
            </a:r>
            <a:r>
              <a:rPr lang="en-US" sz="1600"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AFE6EF"/>
                </a:solidFill>
                <a:effectLst>
                  <a:outerShdw blurRad="38100" dist="38100" dir="2700000" algn="tl">
                    <a:srgbClr val="000000">
                      <a:alpha val="43137"/>
                    </a:srgbClr>
                  </a:outerShdw>
                </a:effectLst>
                <a:latin typeface="Comic Sans MS" panose="030F0702030302020204" pitchFamily="66" charset="0"/>
              </a:rPr>
              <a:t>ipinagtayo</a:t>
            </a:r>
            <a:r>
              <a:rPr lang="en-US" sz="1600"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AFE6EF"/>
                </a:solidFill>
                <a:effectLst>
                  <a:outerShdw blurRad="38100" dist="38100" dir="2700000" algn="tl">
                    <a:srgbClr val="000000">
                      <a:alpha val="43137"/>
                    </a:srgbClr>
                  </a:outerShdw>
                </a:effectLst>
                <a:latin typeface="Comic Sans MS" panose="030F0702030302020204" pitchFamily="66" charset="0"/>
              </a:rPr>
              <a:t>ni</a:t>
            </a:r>
            <a:r>
              <a:rPr lang="en-US" sz="1600" b="1" dirty="0">
                <a:solidFill>
                  <a:srgbClr val="AFE6EF"/>
                </a:solidFill>
                <a:effectLst>
                  <a:outerShdw blurRad="38100" dist="38100" dir="2700000" algn="tl">
                    <a:srgbClr val="000000">
                      <a:alpha val="43137"/>
                    </a:srgbClr>
                  </a:outerShdw>
                </a:effectLst>
                <a:latin typeface="Comic Sans MS" panose="030F0702030302020204" pitchFamily="66" charset="0"/>
              </a:rPr>
              <a:t> Josue ng isang </a:t>
            </a:r>
            <a:r>
              <a:rPr lang="en-US" sz="1600" b="1" dirty="0" err="1">
                <a:solidFill>
                  <a:srgbClr val="AFE6EF"/>
                </a:solidFill>
                <a:effectLst>
                  <a:outerShdw blurRad="38100" dist="38100" dir="2700000" algn="tl">
                    <a:srgbClr val="000000">
                      <a:alpha val="43137"/>
                    </a:srgbClr>
                  </a:outerShdw>
                </a:effectLst>
                <a:latin typeface="Comic Sans MS" panose="030F0702030302020204" pitchFamily="66" charset="0"/>
              </a:rPr>
              <a:t>dambana</a:t>
            </a:r>
            <a:r>
              <a:rPr lang="en-US" sz="1600" b="1" dirty="0">
                <a:solidFill>
                  <a:srgbClr val="AFE6EF"/>
                </a:solidFill>
                <a:effectLst>
                  <a:outerShdw blurRad="38100" dist="38100" dir="2700000" algn="tl">
                    <a:srgbClr val="000000">
                      <a:alpha val="43137"/>
                    </a:srgbClr>
                  </a:outerShdw>
                </a:effectLst>
                <a:latin typeface="Comic Sans MS" panose="030F0702030302020204" pitchFamily="66" charset="0"/>
              </a:rPr>
              <a:t> ang </a:t>
            </a:r>
            <a:r>
              <a:rPr lang="en-US" sz="1600" b="1" dirty="0" err="1">
                <a:solidFill>
                  <a:srgbClr val="AFE6EF"/>
                </a:solidFill>
                <a:effectLst>
                  <a:outerShdw blurRad="38100" dist="38100" dir="2700000" algn="tl">
                    <a:srgbClr val="000000">
                      <a:alpha val="43137"/>
                    </a:srgbClr>
                  </a:outerShdw>
                </a:effectLst>
                <a:latin typeface="Comic Sans MS" panose="030F0702030302020204" pitchFamily="66" charset="0"/>
              </a:rPr>
              <a:t>Panginoon</a:t>
            </a:r>
            <a:r>
              <a:rPr lang="en-US" sz="1600" b="1" dirty="0">
                <a:solidFill>
                  <a:srgbClr val="AFE6EF"/>
                </a:solidFill>
                <a:effectLst>
                  <a:outerShdw blurRad="38100" dist="38100" dir="2700000" algn="tl">
                    <a:srgbClr val="000000">
                      <a:alpha val="43137"/>
                    </a:srgbClr>
                  </a:outerShdw>
                </a:effectLst>
                <a:latin typeface="Comic Sans MS" panose="030F0702030302020204" pitchFamily="66" charset="0"/>
              </a:rPr>
              <a:t>, ang Dios ng Israel, sa </a:t>
            </a:r>
            <a:r>
              <a:rPr lang="en-US" sz="1600" b="1" dirty="0" err="1">
                <a:solidFill>
                  <a:srgbClr val="AFE6EF"/>
                </a:solidFill>
                <a:effectLst>
                  <a:outerShdw blurRad="38100" dist="38100" dir="2700000" algn="tl">
                    <a:srgbClr val="000000">
                      <a:alpha val="43137"/>
                    </a:srgbClr>
                  </a:outerShdw>
                </a:effectLst>
                <a:latin typeface="Comic Sans MS" panose="030F0702030302020204" pitchFamily="66" charset="0"/>
              </a:rPr>
              <a:t>bundok</a:t>
            </a:r>
            <a:r>
              <a:rPr lang="en-US" sz="1600" b="1" dirty="0">
                <a:solidFill>
                  <a:srgbClr val="AFE6EF"/>
                </a:solidFill>
                <a:effectLst>
                  <a:outerShdw blurRad="38100" dist="38100" dir="2700000" algn="tl">
                    <a:srgbClr val="000000">
                      <a:alpha val="43137"/>
                    </a:srgbClr>
                  </a:outerShdw>
                </a:effectLst>
                <a:latin typeface="Comic Sans MS" panose="030F0702030302020204" pitchFamily="66" charset="0"/>
              </a:rPr>
              <a:t> ng Ebal</a:t>
            </a:r>
            <a:r>
              <a:rPr lang="en" sz="1600"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 sz="1200" b="1" dirty="0">
                <a:solidFill>
                  <a:srgbClr val="AFE6EF"/>
                </a:solidFill>
                <a:effectLst>
                  <a:outerShdw blurRad="38100" dist="38100" dir="2700000" algn="tl">
                    <a:srgbClr val="000000">
                      <a:alpha val="43137"/>
                    </a:srgbClr>
                  </a:outerShdw>
                </a:effectLst>
                <a:latin typeface="Comic Sans MS" panose="030F0702030302020204" pitchFamily="66" charset="0"/>
              </a:rPr>
              <a:t>(Josue 8:30)</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074254"/>
            <a:ext cx="7568647" cy="1015663"/>
          </a:xfrm>
          <a:prstGeom prst="rect">
            <a:avLst/>
          </a:prstGeom>
          <a:noFill/>
        </p:spPr>
        <p:txBody>
          <a:bodyPr wrap="square" rtlCol="0">
            <a:spAutoFit/>
          </a:bodyPr>
          <a:lstStyle/>
          <a:p>
            <a:pPr>
              <a:spcBef>
                <a:spcPts val="600"/>
              </a:spcBef>
            </a:pPr>
            <a:r>
              <a:rPr lang="en" sz="2000" b="1" dirty="0"/>
              <a:t>Inutos ni Moises na sa pagpasok sa Canaan, ay dapat magtayo ng altar sa Bundok Ebal, at dapat magbigay ng papuri sa Dios (Deut. 27:5-7). B</a:t>
            </a:r>
            <a:r>
              <a:rPr lang="en-PH" sz="2000" b="1" dirty="0"/>
              <a:t>a</a:t>
            </a:r>
            <a:r>
              <a:rPr lang="en" sz="2000" b="1" dirty="0"/>
              <a:t>kit sa B</a:t>
            </a:r>
            <a:r>
              <a:rPr lang="en-PH" sz="2000" b="1" dirty="0"/>
              <a:t>u</a:t>
            </a:r>
            <a:r>
              <a:rPr lang="en" sz="2000" b="1" dirty="0"/>
              <a:t>ndok ng Ebal at hindi sa Gerizim?</a:t>
            </a: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023363" cy="1323439"/>
          </a:xfrm>
          <a:prstGeom prst="rect">
            <a:avLst/>
          </a:prstGeom>
          <a:noFill/>
        </p:spPr>
        <p:txBody>
          <a:bodyPr wrap="square">
            <a:spAutoFit/>
          </a:bodyPr>
          <a:lstStyle/>
          <a:p>
            <a:pPr>
              <a:spcBef>
                <a:spcPts val="600"/>
              </a:spcBef>
            </a:pPr>
            <a:r>
              <a:rPr lang="en-PH" sz="2000" b="1" dirty="0"/>
              <a:t>S</a:t>
            </a:r>
            <a:r>
              <a:rPr lang="en" sz="2000" b="1" dirty="0"/>
              <a:t>a gitna ng pagsakop, humanap ng sandali ang Israel upang makapagtalaga muli ng sarili sa Dios. Ito ay paanyaya din sa atin na gayahin ang kanilang halimbawa, pagtatalaga muli ng ating buhay sa Dios, hindi lang kanya-kanya, ngunit bilang piniling bayan ng Dios.</a:t>
            </a: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498220"/>
            <a:ext cx="4142702" cy="1938992"/>
          </a:xfrm>
          <a:prstGeom prst="rect">
            <a:avLst/>
          </a:prstGeom>
          <a:noFill/>
        </p:spPr>
        <p:txBody>
          <a:bodyPr wrap="square">
            <a:spAutoFit/>
          </a:bodyPr>
          <a:lstStyle/>
          <a:p>
            <a:pPr>
              <a:spcBef>
                <a:spcPts val="600"/>
              </a:spcBef>
            </a:pPr>
            <a:r>
              <a:rPr lang="en" sz="2000" b="1" dirty="0"/>
              <a:t>N</a:t>
            </a:r>
            <a:r>
              <a:rPr lang="en-PH" sz="2000" b="1" dirty="0"/>
              <a:t>a</a:t>
            </a:r>
            <a:r>
              <a:rPr lang="en" sz="2000" b="1" dirty="0"/>
              <a:t>ging sinumpa si Jesus para sa atin, upang tayo ay makatanggap ng pagpapala (Gal. 3:13-14). Itong altar, para sa atin, ay isang malinaw na larawan ng sakripisyo ni Jesus alang-alang sa atin.</a:t>
            </a: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397" t="4446" r="5727" b="1667"/>
          <a:stretch>
            <a:fillRect/>
          </a:stretch>
        </p:blipFill>
        <p:spPr>
          <a:xfrm>
            <a:off x="8729870" y="3683479"/>
            <a:ext cx="3331677" cy="295431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132349"/>
            <a:ext cx="7768672" cy="1323439"/>
          </a:xfrm>
          <a:prstGeom prst="rect">
            <a:avLst/>
          </a:prstGeom>
          <a:noFill/>
        </p:spPr>
        <p:txBody>
          <a:bodyPr wrap="square">
            <a:spAutoFit/>
          </a:bodyPr>
          <a:lstStyle/>
          <a:p>
            <a:pPr>
              <a:spcBef>
                <a:spcPts val="600"/>
              </a:spcBef>
            </a:pPr>
            <a:r>
              <a:rPr lang="en" sz="2000" b="1" dirty="0"/>
              <a:t>Ang altar at mga kautusan na isusulat sa isang monumento at babasahin sa bayan ay may kaugnayan sa pagpapala at </a:t>
            </a:r>
            <a:r>
              <a:rPr lang="en" sz="2000" b="1"/>
              <a:t>sumpa. (</a:t>
            </a:r>
            <a:r>
              <a:rPr lang="en" sz="2000" b="1" dirty="0"/>
              <a:t>Deut. 27:12-13). Ang pagpapala ay binigkas sa Gerizim, at ang sumpa ay sa Ebal.</a:t>
            </a: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34223" y="-36017"/>
            <a:ext cx="7659148" cy="646331"/>
          </a:xfrm>
          <a:prstGeom prst="rect">
            <a:avLst/>
          </a:prstGeom>
          <a:noFill/>
        </p:spPr>
        <p:txBody>
          <a:bodyPr wrap="square">
            <a:spAutoFit/>
            <a:scene3d>
              <a:camera prst="orthographicFront"/>
              <a:lightRig rig="threePt" dir="t"/>
            </a:scene3d>
            <a:sp3d extrusionH="57150">
              <a:bevelT h="25400" prst="softRound"/>
            </a:sp3d>
          </a:bodyPr>
          <a:lstStyle/>
          <a:p>
            <a:pPr algn="ctr"/>
            <a:r>
              <a:rPr lang="en" sz="36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rPr>
              <a:t>ALALAHANIN ANG KAUTUSAN</a:t>
            </a: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855143"/>
                </a:solidFill>
                <a:latin typeface="Comic Sans MS" panose="030F0702030302020204" pitchFamily="66" charset="0"/>
              </a:rPr>
              <a:t>“</a:t>
            </a:r>
            <a:r>
              <a:rPr lang="en-US" b="1" dirty="0">
                <a:solidFill>
                  <a:srgbClr val="855143"/>
                </a:solidFill>
                <a:latin typeface="Comic Sans MS" panose="030F0702030302020204" pitchFamily="66" charset="0"/>
              </a:rPr>
              <a:t>At </a:t>
            </a:r>
            <a:r>
              <a:rPr lang="en-US" b="1" dirty="0" err="1">
                <a:solidFill>
                  <a:srgbClr val="855143"/>
                </a:solidFill>
                <a:latin typeface="Comic Sans MS" panose="030F0702030302020204" pitchFamily="66" charset="0"/>
              </a:rPr>
              <a:t>siya'y</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sumulat</a:t>
            </a:r>
            <a:r>
              <a:rPr lang="en-US" b="1" dirty="0">
                <a:solidFill>
                  <a:srgbClr val="855143"/>
                </a:solidFill>
                <a:latin typeface="Comic Sans MS" panose="030F0702030302020204" pitchFamily="66" charset="0"/>
              </a:rPr>
              <a:t> doon sa mga </a:t>
            </a:r>
            <a:r>
              <a:rPr lang="en-US" b="1" dirty="0" err="1">
                <a:solidFill>
                  <a:srgbClr val="855143"/>
                </a:solidFill>
                <a:latin typeface="Comic Sans MS" panose="030F0702030302020204" pitchFamily="66" charset="0"/>
              </a:rPr>
              <a:t>bato</a:t>
            </a:r>
            <a:r>
              <a:rPr lang="en-US" b="1" dirty="0">
                <a:solidFill>
                  <a:srgbClr val="855143"/>
                </a:solidFill>
                <a:latin typeface="Comic Sans MS" panose="030F0702030302020204" pitchFamily="66" charset="0"/>
              </a:rPr>
              <a:t> ng isang </a:t>
            </a:r>
            <a:r>
              <a:rPr lang="en-US" b="1" dirty="0" err="1">
                <a:solidFill>
                  <a:srgbClr val="855143"/>
                </a:solidFill>
                <a:latin typeface="Comic Sans MS" panose="030F0702030302020204" pitchFamily="66" charset="0"/>
              </a:rPr>
              <a:t>salin</a:t>
            </a:r>
            <a:r>
              <a:rPr lang="en-US" b="1" dirty="0">
                <a:solidFill>
                  <a:srgbClr val="855143"/>
                </a:solidFill>
                <a:latin typeface="Comic Sans MS" panose="030F0702030302020204" pitchFamily="66" charset="0"/>
              </a:rPr>
              <a:t> ng </a:t>
            </a:r>
            <a:r>
              <a:rPr lang="en-US" b="1" dirty="0" err="1">
                <a:solidFill>
                  <a:srgbClr val="855143"/>
                </a:solidFill>
                <a:latin typeface="Comic Sans MS" panose="030F0702030302020204" pitchFamily="66" charset="0"/>
              </a:rPr>
              <a:t>kautusan</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ni</a:t>
            </a:r>
            <a:r>
              <a:rPr lang="en-US" b="1" dirty="0">
                <a:solidFill>
                  <a:srgbClr val="855143"/>
                </a:solidFill>
                <a:latin typeface="Comic Sans MS" panose="030F0702030302020204" pitchFamily="66" charset="0"/>
              </a:rPr>
              <a:t> Moises na </a:t>
            </a:r>
            <a:r>
              <a:rPr lang="en-US" b="1" dirty="0" err="1">
                <a:solidFill>
                  <a:srgbClr val="855143"/>
                </a:solidFill>
                <a:latin typeface="Comic Sans MS" panose="030F0702030302020204" pitchFamily="66" charset="0"/>
              </a:rPr>
              <a:t>kaniyang</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sinulat</a:t>
            </a:r>
            <a:r>
              <a:rPr lang="en-US" b="1" dirty="0">
                <a:solidFill>
                  <a:srgbClr val="855143"/>
                </a:solidFill>
                <a:latin typeface="Comic Sans MS" panose="030F0702030302020204" pitchFamily="66" charset="0"/>
              </a:rPr>
              <a:t>, sa </a:t>
            </a:r>
            <a:r>
              <a:rPr lang="en-US" b="1" dirty="0" err="1">
                <a:solidFill>
                  <a:srgbClr val="855143"/>
                </a:solidFill>
                <a:latin typeface="Comic Sans MS" panose="030F0702030302020204" pitchFamily="66" charset="0"/>
              </a:rPr>
              <a:t>harap</a:t>
            </a:r>
            <a:r>
              <a:rPr lang="en-US" b="1" dirty="0">
                <a:solidFill>
                  <a:srgbClr val="855143"/>
                </a:solidFill>
                <a:latin typeface="Comic Sans MS" panose="030F0702030302020204" pitchFamily="66" charset="0"/>
              </a:rPr>
              <a:t> ng mga </a:t>
            </a:r>
            <a:r>
              <a:rPr lang="en-US" b="1" dirty="0" err="1">
                <a:solidFill>
                  <a:srgbClr val="855143"/>
                </a:solidFill>
                <a:latin typeface="Comic Sans MS" panose="030F0702030302020204" pitchFamily="66" charset="0"/>
              </a:rPr>
              <a:t>anak</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ni</a:t>
            </a:r>
            <a:r>
              <a:rPr lang="en-US" b="1" dirty="0">
                <a:solidFill>
                  <a:srgbClr val="855143"/>
                </a:solidFill>
                <a:latin typeface="Comic Sans MS" panose="030F0702030302020204" pitchFamily="66" charset="0"/>
              </a:rPr>
              <a:t> Israel</a:t>
            </a:r>
            <a:r>
              <a:rPr lang="en" b="1" dirty="0">
                <a:solidFill>
                  <a:srgbClr val="855143"/>
                </a:solidFill>
                <a:latin typeface="Comic Sans MS" panose="030F0702030302020204" pitchFamily="66" charset="0"/>
              </a:rPr>
              <a:t>” </a:t>
            </a:r>
            <a:r>
              <a:rPr lang="en" sz="1400" b="1" dirty="0">
                <a:solidFill>
                  <a:srgbClr val="855143"/>
                </a:solidFill>
                <a:latin typeface="Comic Sans MS" panose="030F0702030302020204" pitchFamily="66" charset="0"/>
              </a:rPr>
              <a:t>(Josue 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3" y="1486597"/>
            <a:ext cx="6842130" cy="1631216"/>
          </a:xfrm>
          <a:prstGeom prst="rect">
            <a:avLst/>
          </a:prstGeom>
          <a:noFill/>
        </p:spPr>
        <p:txBody>
          <a:bodyPr wrap="square" rtlCol="0">
            <a:spAutoFit/>
          </a:bodyPr>
          <a:lstStyle/>
          <a:p>
            <a:pPr>
              <a:spcBef>
                <a:spcPts val="600"/>
              </a:spcBef>
            </a:pPr>
            <a:r>
              <a:rPr lang="en" sz="2000" b="1" dirty="0"/>
              <a:t>Matapos itayo ang altar sa Bundok ng Ebal, nagtayo ng mga bato si Josue at pinadikitan ito ng apog. At sinulatan nya ito ng kautusan [Deuteronomio, na kabilang ang Sampung Utos at iba pang mga batas, kasama ang mga pagpapala at mga sumpa] (Josue 8:32; Deut. 27:2-3).</a:t>
            </a: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3648" y="157452"/>
            <a:ext cx="4909848" cy="4909848"/>
          </a:xfrm>
          <a:prstGeom prst="round2DiagRect">
            <a:avLst>
              <a:gd name="adj1" fmla="val 18063"/>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96337" y="5077506"/>
            <a:ext cx="4773672" cy="1631216"/>
          </a:xfrm>
          <a:prstGeom prst="rect">
            <a:avLst/>
          </a:prstGeom>
          <a:noFill/>
        </p:spPr>
        <p:txBody>
          <a:bodyPr wrap="square">
            <a:spAutoFit/>
          </a:bodyPr>
          <a:lstStyle/>
          <a:p>
            <a:pPr>
              <a:spcBef>
                <a:spcPts val="600"/>
              </a:spcBef>
            </a:pPr>
            <a:r>
              <a:rPr lang="en" sz="2000" b="1" dirty="0"/>
              <a:t>Dagdag pa sa ating personal na pagpapanibago, ang Banal na Pagtitiponay nagbibigay din sa atin ng espesyal na sandali ng pagpapanibago bilang bayanng D</a:t>
            </a:r>
            <a:r>
              <a:rPr lang="en-PH" sz="2000" b="1" dirty="0" err="1"/>
              <a:t>i</a:t>
            </a:r>
            <a:r>
              <a:rPr lang="en" sz="2000" b="1" dirty="0"/>
              <a:t>os.</a:t>
            </a:r>
          </a:p>
        </p:txBody>
      </p:sp>
      <p:sp>
        <p:nvSpPr>
          <p:cNvPr id="11" name="CuadroTexto 10">
            <a:extLst>
              <a:ext uri="{FF2B5EF4-FFF2-40B4-BE49-F238E27FC236}">
                <a16:creationId xmlns:a16="http://schemas.microsoft.com/office/drawing/2014/main" id="{8D53CA52-0BB1-8097-3A5C-29442FF0F579}"/>
              </a:ext>
            </a:extLst>
          </p:cNvPr>
          <p:cNvSpPr txBox="1"/>
          <p:nvPr/>
        </p:nvSpPr>
        <p:spPr>
          <a:xfrm>
            <a:off x="321991" y="4461953"/>
            <a:ext cx="4345471" cy="2246769"/>
          </a:xfrm>
          <a:prstGeom prst="rect">
            <a:avLst/>
          </a:prstGeom>
          <a:noFill/>
        </p:spPr>
        <p:txBody>
          <a:bodyPr wrap="square">
            <a:spAutoFit/>
          </a:bodyPr>
          <a:lstStyle/>
          <a:p>
            <a:pPr>
              <a:spcBef>
                <a:spcPts val="600"/>
              </a:spcBef>
            </a:pPr>
            <a:r>
              <a:rPr lang="en" sz="2000" b="1" dirty="0"/>
              <a:t>Ito ay panawagan din para sa atin. B</a:t>
            </a:r>
            <a:r>
              <a:rPr lang="en-PH" sz="2000" b="1" dirty="0" err="1"/>
              <a:t>i</a:t>
            </a:r>
            <a:r>
              <a:rPr lang="en" sz="2000" b="1" dirty="0"/>
              <a:t>lang nalabi na bayan ng Dios, dapat nating panibaguhin palagi ang ating tipan sa Kanya, inaalala kung paano Nya tayo pinangunahan ng ganito kalayo at ang pagpapala na ibinigay Nya sa atin.</a:t>
            </a: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770186"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4" y="3218331"/>
            <a:ext cx="6842130" cy="1323439"/>
          </a:xfrm>
          <a:prstGeom prst="rect">
            <a:avLst/>
          </a:prstGeom>
          <a:noFill/>
        </p:spPr>
        <p:txBody>
          <a:bodyPr wrap="square">
            <a:spAutoFit/>
          </a:bodyPr>
          <a:lstStyle/>
          <a:p>
            <a:pPr>
              <a:spcBef>
                <a:spcPts val="600"/>
              </a:spcBef>
            </a:pPr>
            <a:r>
              <a:rPr lang="en" sz="2000" b="1" dirty="0"/>
              <a:t>Sa huli, binasa ang kautusan sa mga tao, hinati sa dalawa—isa sa bawat panig ng bundok (Josue 8:33-35). Sa ganitong paraan, ang tipan sa pagitan ng Dios at Kanyang bayan ay napanibago.</a:t>
            </a: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779</TotalTime>
  <Words>1398</Words>
  <Application>Microsoft Office PowerPoint</Application>
  <PresentationFormat>Panorámica</PresentationFormat>
  <Paragraphs>60</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96</cp:revision>
  <dcterms:created xsi:type="dcterms:W3CDTF">2025-10-14T06:18:54Z</dcterms:created>
  <dcterms:modified xsi:type="dcterms:W3CDTF">2025-11-04T15:40:16Z</dcterms:modified>
</cp:coreProperties>
</file>