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A996"/>
    <a:srgbClr val="D57124"/>
    <a:srgbClr val="392B81"/>
    <a:srgbClr val="7A6ACD"/>
    <a:srgbClr val="2A721C"/>
    <a:srgbClr val="44B32C"/>
    <a:srgbClr val="8480DC"/>
    <a:srgbClr val="EF7586"/>
    <a:srgbClr val="F29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72" y="1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en" sz="1800" b="1" dirty="0"/>
            <a:t>H</a:t>
          </a:r>
          <a:r>
            <a:rPr lang="en-PH" sz="1800" b="1" dirty="0" err="1"/>
            <a:t>i</a:t>
          </a:r>
          <a:r>
            <a:rPr lang="en" sz="1800" b="1" dirty="0"/>
            <a:t>ndi binabalewala ng </a:t>
          </a:r>
          <a:r>
            <a:rPr lang="en" sz="1400" b="1" dirty="0"/>
            <a:t>pananampalataya</a:t>
          </a:r>
          <a:r>
            <a:rPr lang="en" sz="1800" b="1" dirty="0"/>
            <a:t> ang katotohanan; nagbibigay ito ng ibang anggulo ng pag-unawa</a:t>
          </a:r>
          <a:endParaRPr lang="es-ES" sz="180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en" sz="2000" b="1" dirty="0"/>
            <a:t>Sa halip na magreklamo, tinawagan tayong magtiwala at magpasakop sa plano ng Dios</a:t>
          </a:r>
          <a:endParaRPr lang="es-ES" sz="200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en" sz="2000" b="1" dirty="0"/>
            <a:t>Dumarating ang mga pagpapala sa mga nananatiling buo sa Panginoon</a:t>
          </a:r>
          <a:endParaRPr lang="es-ES" sz="2000" dirty="0"/>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en" sz="1850" b="1" dirty="0"/>
            <a:t>Ang buhay sa lahat ng dimensyon ay dapat ipamuhay ayon sa mga planong itinatag ng Dios</a:t>
          </a:r>
          <a:endParaRPr lang="es-ES" sz="185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en" sz="2000" b="1" dirty="0"/>
            <a:t>M</a:t>
          </a:r>
          <a:r>
            <a:rPr lang="en-PH" sz="2000" b="1" dirty="0"/>
            <a:t>a</a:t>
          </a:r>
          <a:r>
            <a:rPr lang="en" sz="2000" b="1" dirty="0"/>
            <a:t>halagang mabuhay nng malapit sa Dios</a:t>
          </a:r>
          <a:br>
            <a:rPr lang="es-ES" sz="2000" b="1" dirty="0"/>
          </a:br>
          <a:r>
            <a:rPr lang="en" sz="2000" b="1" dirty="0"/>
            <a:t>(Aw. 84:10)</a:t>
          </a:r>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2860" rIns="15218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a:t>
          </a:r>
          <a:r>
            <a:rPr lang="en-PH" sz="1800" b="1" kern="1200" dirty="0" err="1"/>
            <a:t>i</a:t>
          </a:r>
          <a:r>
            <a:rPr lang="en" sz="1800" b="1" kern="1200" dirty="0"/>
            <a:t>ndi binabalewala ng </a:t>
          </a:r>
          <a:r>
            <a:rPr lang="en" sz="1400" b="1" kern="1200" dirty="0"/>
            <a:t>pananampalataya</a:t>
          </a:r>
          <a:r>
            <a:rPr lang="en" sz="1800" b="1" kern="1200" dirty="0"/>
            <a:t> ang katotohanan; nagbibigay ito ng ibang anggulo ng pag-unawa</a:t>
          </a:r>
          <a:endParaRPr lang="es-ES" sz="1800" kern="1200" dirty="0"/>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Sa halip na magreklamo, tinawagan tayong magtiwala at magpasakop sa plano ng Dios</a:t>
          </a:r>
          <a:endParaRPr lang="es-ES" sz="2000" kern="1200" dirty="0"/>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Dumarating ang mga pagpapala sa mga nananatiling buo sa Panginoon</a:t>
          </a:r>
          <a:endParaRPr lang="es-ES" sz="2000" kern="1200" dirty="0"/>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22325">
            <a:lnSpc>
              <a:spcPct val="90000"/>
            </a:lnSpc>
            <a:spcBef>
              <a:spcPct val="0"/>
            </a:spcBef>
            <a:spcAft>
              <a:spcPct val="35000"/>
            </a:spcAft>
            <a:buNone/>
          </a:pPr>
          <a:r>
            <a:rPr lang="en" sz="1850" b="1" kern="1200" dirty="0"/>
            <a:t>Ang buhay sa lahat ng dimensyon ay dapat ipamuhay ayon sa mga planong itinatag ng Dios</a:t>
          </a:r>
          <a:endParaRPr lang="es-ES" sz="1850" kern="1200" dirty="0"/>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M</a:t>
          </a:r>
          <a:r>
            <a:rPr lang="en-PH" sz="2000" b="1" kern="1200" dirty="0"/>
            <a:t>a</a:t>
          </a:r>
          <a:r>
            <a:rPr lang="en" sz="2000" b="1" kern="1200" dirty="0"/>
            <a:t>halagang mabuhay nng malapit sa Dios</a:t>
          </a:r>
          <a:br>
            <a:rPr lang="es-ES" sz="2000" b="1" kern="1200" dirty="0"/>
          </a:br>
          <a:r>
            <a:rPr lang="en" sz="2000" b="1" kern="1200" dirty="0"/>
            <a:t>(Aw. 84:10)</a:t>
          </a:r>
          <a:endParaRPr lang="es-ES" sz="2000" kern="1200" dirty="0"/>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5B4B6-91F2-42DD-A389-0B7662A1451C}" type="datetimeFigureOut">
              <a:rPr lang="en-PH" smtClean="0"/>
              <a:t>11/8/2025</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3E7EE-0DD3-42C6-B3AE-AFB70F341871}" type="slidenum">
              <a:rPr lang="en-PH" smtClean="0"/>
              <a:t>‹Nº›</a:t>
            </a:fld>
            <a:endParaRPr lang="en-PH"/>
          </a:p>
        </p:txBody>
      </p:sp>
    </p:spTree>
    <p:extLst>
      <p:ext uri="{BB962C8B-B14F-4D97-AF65-F5344CB8AC3E}">
        <p14:creationId xmlns:p14="http://schemas.microsoft.com/office/powerpoint/2010/main" val="304454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913E7EE-0DD3-42C6-B3AE-AFB70F341871}" type="slidenum">
              <a:rPr lang="en-PH" smtClean="0"/>
              <a:t>9</a:t>
            </a:fld>
            <a:endParaRPr lang="en-PH"/>
          </a:p>
        </p:txBody>
      </p:sp>
    </p:spTree>
    <p:extLst>
      <p:ext uri="{BB962C8B-B14F-4D97-AF65-F5344CB8AC3E}">
        <p14:creationId xmlns:p14="http://schemas.microsoft.com/office/powerpoint/2010/main" val="355249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1.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3.jpeg"/><Relationship Id="rId4" Type="http://schemas.openxmlformats.org/officeDocument/2006/relationships/image" Target="../media/image32.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accent3"/>
                </a:solidFill>
              </a:rPr>
              <a:t>MGA HIGANTE NG PANANAMPALATAY</a:t>
            </a:r>
            <a:r>
              <a:rPr lang="en" sz="4800" b="1" dirty="0">
                <a:ln/>
                <a:solidFill>
                  <a:schemeClr val="accent3"/>
                </a:solidFill>
              </a:rPr>
              <a:t>: </a:t>
            </a:r>
            <a:br>
              <a:rPr lang="es-ES" sz="4800" b="1" dirty="0">
                <a:ln/>
                <a:solidFill>
                  <a:schemeClr val="accent3"/>
                </a:solidFill>
              </a:rPr>
            </a:br>
            <a:r>
              <a:rPr lang="en" sz="4800" b="1" dirty="0">
                <a:ln/>
                <a:solidFill>
                  <a:schemeClr val="accent3"/>
                </a:solidFill>
              </a:rPr>
              <a:t>JOSUE AT CALEB</a:t>
            </a: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41857"/>
            <a:ext cx="12188951" cy="338554"/>
          </a:xfrm>
          <a:prstGeom prst="rect">
            <a:avLst/>
          </a:prstGeom>
          <a:noFill/>
        </p:spPr>
        <p:txBody>
          <a:bodyPr wrap="square" rtlCol="0">
            <a:spAutoFit/>
          </a:bodyPr>
          <a:lstStyle/>
          <a:p>
            <a:pPr algn="ctr"/>
            <a:r>
              <a:rPr lang="en" sz="1600" b="1" dirty="0">
                <a:solidFill>
                  <a:srgbClr val="7E6000"/>
                </a:solidFill>
              </a:rPr>
              <a:t>Aralin 8 para sa ika-22 ng Nobyembre, 2025</a:t>
            </a: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952875"/>
            <a:ext cx="12464715" cy="2466976"/>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83057" y="4062978"/>
            <a:ext cx="5545393" cy="2246769"/>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4800" b="1" dirty="0">
                <a:ln/>
                <a:solidFill>
                  <a:srgbClr val="9A37C9"/>
                </a:solidFill>
                <a:effectLst>
                  <a:glow rad="203200">
                    <a:srgbClr val="FFFFFF"/>
                  </a:glow>
                </a:effectLst>
              </a:rPr>
              <a:t>PAANO MAGKAROON NG </a:t>
            </a:r>
            <a:r>
              <a:rPr lang="en" sz="4400" b="1" dirty="0">
                <a:ln/>
                <a:solidFill>
                  <a:srgbClr val="9A37C9"/>
                </a:solidFill>
                <a:effectLst>
                  <a:glow rad="203200">
                    <a:srgbClr val="FFFFFF"/>
                  </a:glow>
                </a:effectLst>
              </a:rPr>
              <a:t>PANANAMPALATAYA</a:t>
            </a:r>
            <a:endParaRPr lang="en" sz="5800" b="1" dirty="0">
              <a:ln/>
              <a:solidFill>
                <a:srgbClr val="9A37C9"/>
              </a:solidFill>
              <a:effectLst>
                <a:glow rad="203200">
                  <a:srgbClr val="FFFFFF"/>
                </a:glow>
              </a:effectLst>
            </a:endParaRP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773723" y="72560"/>
            <a:ext cx="10946424" cy="1477328"/>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dirty="0">
                <a:solidFill>
                  <a:schemeClr val="bg2">
                    <a:lumMod val="60000"/>
                    <a:lumOff val="40000"/>
                  </a:schemeClr>
                </a:solidFill>
                <a:effectLst>
                  <a:glow rad="101600">
                    <a:srgbClr val="392B81"/>
                  </a:glow>
                  <a:outerShdw blurRad="38100" dist="38100" dir="2700000" algn="tl">
                    <a:srgbClr val="000000">
                      <a:alpha val="43137"/>
                    </a:srgbClr>
                  </a:outerShdw>
                </a:effectLst>
              </a:rPr>
              <a:t>“</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Kaya't</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yamang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nakukubkob</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tayo ng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makapal</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bilang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ng mga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saksi</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itabi</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namang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walang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liwag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ang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bawa't</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pasan</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ang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pagkakasalang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pumipigil</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sa atin,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ating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takbuhing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may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pagtitiis</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ang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takbuhing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inilagay</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sa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harapan</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natin, Na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masdan</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natin si Jesus na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gumawa</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sumakdal</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ng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ating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pananampalataya</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siya</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dahil</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sa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kagalakang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inilagay</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sa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harapan</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niya</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ay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nagtiis</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ng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krus</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niwalang</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bahala</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ang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kahihiyan</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at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umupo</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sa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kanan</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ng </a:t>
            </a:r>
            <a:r>
              <a:rPr lang="en-US" dirty="0" err="1">
                <a:solidFill>
                  <a:schemeClr val="bg2">
                    <a:lumMod val="60000"/>
                    <a:lumOff val="40000"/>
                  </a:schemeClr>
                </a:solidFill>
                <a:effectLst>
                  <a:glow rad="101600">
                    <a:srgbClr val="392B81"/>
                  </a:glow>
                  <a:outerShdw blurRad="38100" dist="38100" dir="2700000" algn="tl">
                    <a:srgbClr val="000000">
                      <a:alpha val="43137"/>
                    </a:srgbClr>
                  </a:outerShdw>
                </a:effectLst>
              </a:rPr>
              <a:t>luklukan</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 ng Dios</a:t>
            </a:r>
            <a:r>
              <a:rPr lang="en"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 sz="1400" dirty="0">
                <a:solidFill>
                  <a:schemeClr val="bg2">
                    <a:lumMod val="60000"/>
                    <a:lumOff val="40000"/>
                  </a:schemeClr>
                </a:solidFill>
                <a:effectLst>
                  <a:glow rad="101600">
                    <a:srgbClr val="392B81"/>
                  </a:glow>
                  <a:outerShdw blurRad="38100" dist="38100" dir="2700000" algn="tl">
                    <a:srgbClr val="000000">
                      <a:alpha val="43137"/>
                    </a:srgbClr>
                  </a:outerShdw>
                </a:effectLst>
              </a:rPr>
              <a:t>(Hebreo 12:1-2 )</a:t>
            </a:r>
            <a:endParaRPr lang="es-ES" dirty="0">
              <a:solidFill>
                <a:schemeClr val="bg2">
                  <a:lumMod val="60000"/>
                  <a:lumOff val="40000"/>
                </a:schemeClr>
              </a:solidFill>
              <a:effectLst>
                <a:glow rad="101600">
                  <a:srgbClr val="392B81"/>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09548" y="1609725"/>
            <a:ext cx="9435613" cy="646331"/>
          </a:xfrm>
          <a:prstGeom prst="rect">
            <a:avLst/>
          </a:prstGeom>
          <a:noFill/>
        </p:spPr>
        <p:txBody>
          <a:bodyPr wrap="square" rtlCol="0">
            <a:spAutoFit/>
          </a:bodyPr>
          <a:lstStyle/>
          <a:p>
            <a:pPr>
              <a:spcBef>
                <a:spcPts val="600"/>
              </a:spcBef>
            </a:pPr>
            <a:r>
              <a:rPr lang="en" b="1" dirty="0"/>
              <a:t>Ang ating ugali ay malamang sumalamin sa ating nakikita. </a:t>
            </a:r>
            <a:r>
              <a:rPr lang="en-PH" b="1" dirty="0"/>
              <a:t>M</a:t>
            </a:r>
            <a:r>
              <a:rPr lang="en" b="1" dirty="0"/>
              <a:t>ayroon pa ngang tinatawag na "mirror neurons" na nagpapalabo sa kaibahan ng pagmamasid at paggawa ng isang bagay.</a:t>
            </a: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569676"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333750"/>
            <a:ext cx="7586298" cy="1323439"/>
          </a:xfrm>
          <a:prstGeom prst="rect">
            <a:avLst/>
          </a:prstGeom>
          <a:noFill/>
        </p:spPr>
        <p:txBody>
          <a:bodyPr wrap="square">
            <a:spAutoFit/>
          </a:bodyPr>
          <a:lstStyle/>
          <a:p>
            <a:pPr>
              <a:spcBef>
                <a:spcPts val="600"/>
              </a:spcBef>
            </a:pPr>
            <a:r>
              <a:rPr lang="en" sz="2000" b="1" dirty="0"/>
              <a:t>Sa pag-aaral sa buhay ng mga tao ng pananampalataya gaya nina Caleb at Josue, natututunan nating magtiwala sa D</a:t>
            </a:r>
            <a:r>
              <a:rPr lang="en-PH" sz="2000" b="1" dirty="0" err="1"/>
              <a:t>i</a:t>
            </a:r>
            <a:r>
              <a:rPr lang="en" sz="2000" b="1" dirty="0"/>
              <a:t>os gaya nila; maging mapagpakumbaba gaya nila; magbigay ng patotoo sa katotohanan na may katapangan, gaya nila.</a:t>
            </a:r>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586198"/>
            <a:ext cx="6010127" cy="1938992"/>
          </a:xfrm>
          <a:prstGeom prst="rect">
            <a:avLst/>
          </a:prstGeom>
          <a:noFill/>
        </p:spPr>
        <p:txBody>
          <a:bodyPr wrap="square">
            <a:spAutoFit/>
          </a:bodyPr>
          <a:lstStyle/>
          <a:p>
            <a:pPr>
              <a:spcBef>
                <a:spcPts val="600"/>
              </a:spcBef>
            </a:pPr>
            <a:r>
              <a:rPr lang="en" sz="2000" b="1" dirty="0"/>
              <a:t>Ngunit paano tayo mababago? Malinaw ang Biblia: sa pagpayag sa Banal na Espiritung gumawa sa atin (2 Cor. 3:18). </a:t>
            </a:r>
            <a:r>
              <a:rPr lang="en-PH" sz="2000" b="1" dirty="0"/>
              <a:t>I</a:t>
            </a:r>
            <a:r>
              <a:rPr lang="en" sz="2000" b="1" dirty="0"/>
              <a:t>to ay aktibong gawain. Dapat nating piliing magbago at, gaya ni Caleb, gumawa. </a:t>
            </a:r>
            <a:r>
              <a:rPr lang="en-PH" sz="2000" b="1" dirty="0"/>
              <a:t>T</a:t>
            </a:r>
            <a:r>
              <a:rPr lang="en" sz="2000" b="1" dirty="0"/>
              <a:t>inawagan tayo upang maging buhay na handog para sa Dios (Rom. 12:1-2).</a:t>
            </a:r>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9" y="2313578"/>
            <a:ext cx="8318990" cy="1015663"/>
          </a:xfrm>
          <a:prstGeom prst="rect">
            <a:avLst/>
          </a:prstGeom>
          <a:noFill/>
        </p:spPr>
        <p:txBody>
          <a:bodyPr wrap="square">
            <a:spAutoFit/>
          </a:bodyPr>
          <a:lstStyle/>
          <a:p>
            <a:pPr>
              <a:spcBef>
                <a:spcPts val="600"/>
              </a:spcBef>
            </a:pPr>
            <a:r>
              <a:rPr lang="en" sz="2000" b="1" dirty="0"/>
              <a:t>Inaanyayahan tayo ng Biblia na pagmasdan ang mga halimbawa ng mga dakilang bayani ng pananampalataya, na may espesyal na atensyon kay Jesus, ang pinakadakilang halimbawa (Heb. 12:1-2).</a:t>
            </a: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24025" y="452866"/>
            <a:ext cx="10467975" cy="6078587"/>
          </a:xfrm>
          <a:prstGeom prst="rect">
            <a:avLst/>
          </a:prstGeom>
          <a:noFill/>
        </p:spPr>
        <p:txBody>
          <a:bodyPr wrap="square">
            <a:spAutoFit/>
          </a:bodyPr>
          <a:lstStyle/>
          <a:p>
            <a:pPr>
              <a:spcBef>
                <a:spcPts val="600"/>
              </a:spcBef>
            </a:pPr>
            <a:r>
              <a:rPr lang="en" sz="2400" b="1" dirty="0">
                <a:latin typeface="Constantia" panose="02030602050306030303" pitchFamily="18" charset="0"/>
              </a:rPr>
              <a:t>“N</a:t>
            </a:r>
            <a:r>
              <a:rPr lang="en-PH" sz="2400" b="1" dirty="0">
                <a:latin typeface="Constantia" panose="02030602050306030303" pitchFamily="18" charset="0"/>
              </a:rPr>
              <a:t>g</a:t>
            </a:r>
            <a:r>
              <a:rPr lang="en" sz="2400" b="1" dirty="0">
                <a:latin typeface="Constantia" panose="02030602050306030303" pitchFamily="18" charset="0"/>
              </a:rPr>
              <a:t>ayon ay kailangan natin ng mga taong lubos ang katapatan</a:t>
            </a:r>
            <a:r>
              <a:rPr lang="en-US" sz="2400" b="1" dirty="0">
                <a:latin typeface="Constantia" panose="02030602050306030303" pitchFamily="18" charset="0"/>
              </a:rPr>
              <a:t>, mga </a:t>
            </a:r>
            <a:r>
              <a:rPr lang="en-US" sz="2400" b="1" dirty="0" err="1">
                <a:latin typeface="Constantia" panose="02030602050306030303" pitchFamily="18" charset="0"/>
              </a:rPr>
              <a:t>taong</a:t>
            </a:r>
            <a:r>
              <a:rPr lang="en-US" sz="2400" b="1" dirty="0">
                <a:latin typeface="Constantia" panose="02030602050306030303" pitchFamily="18" charset="0"/>
              </a:rPr>
              <a:t> </a:t>
            </a:r>
            <a:r>
              <a:rPr lang="en-US" sz="2400" b="1" dirty="0" err="1">
                <a:latin typeface="Constantia" panose="02030602050306030303" pitchFamily="18" charset="0"/>
              </a:rPr>
              <a:t>sumusunod</a:t>
            </a:r>
            <a:r>
              <a:rPr lang="en-US" sz="2400" b="1" dirty="0">
                <a:latin typeface="Constantia" panose="02030602050306030303" pitchFamily="18" charset="0"/>
              </a:rPr>
              <a:t> ng </a:t>
            </a:r>
            <a:r>
              <a:rPr lang="en-US" sz="2400" b="1" dirty="0" err="1">
                <a:latin typeface="Constantia" panose="02030602050306030303" pitchFamily="18" charset="0"/>
              </a:rPr>
              <a:t>lubos</a:t>
            </a:r>
            <a:r>
              <a:rPr lang="en-US" sz="2400" b="1" dirty="0">
                <a:latin typeface="Constantia" panose="02030602050306030303" pitchFamily="18" charset="0"/>
              </a:rPr>
              <a:t> sa </a:t>
            </a:r>
            <a:r>
              <a:rPr lang="en-US" sz="2400" b="1" dirty="0" err="1">
                <a:latin typeface="Constantia" panose="02030602050306030303" pitchFamily="18" charset="0"/>
              </a:rPr>
              <a:t>Panginoon</a:t>
            </a:r>
            <a:r>
              <a:rPr lang="en-US" sz="2400" b="1" dirty="0">
                <a:latin typeface="Constantia" panose="02030602050306030303" pitchFamily="18" charset="0"/>
              </a:rPr>
              <a:t>, mga </a:t>
            </a:r>
            <a:r>
              <a:rPr lang="en-US" sz="2400" b="1" dirty="0" err="1">
                <a:latin typeface="Constantia" panose="02030602050306030303" pitchFamily="18" charset="0"/>
              </a:rPr>
              <a:t>taong</a:t>
            </a:r>
            <a:r>
              <a:rPr lang="en-US" sz="2400" b="1" dirty="0">
                <a:latin typeface="Constantia" panose="02030602050306030303" pitchFamily="18" charset="0"/>
              </a:rPr>
              <a:t> </a:t>
            </a:r>
            <a:r>
              <a:rPr lang="en-US" sz="2400" b="1" dirty="0" err="1">
                <a:latin typeface="Constantia" panose="02030602050306030303" pitchFamily="18" charset="0"/>
              </a:rPr>
              <a:t>hindi</a:t>
            </a:r>
            <a:r>
              <a:rPr lang="en-US" sz="2400" b="1" dirty="0">
                <a:latin typeface="Constantia" panose="02030602050306030303" pitchFamily="18" charset="0"/>
              </a:rPr>
              <a:t> </a:t>
            </a:r>
            <a:r>
              <a:rPr lang="en-US" sz="2400" b="1" dirty="0" err="1">
                <a:latin typeface="Constantia" panose="02030602050306030303" pitchFamily="18" charset="0"/>
              </a:rPr>
              <a:t>tumatahimik</a:t>
            </a:r>
            <a:r>
              <a:rPr lang="en-US" sz="2400" b="1" dirty="0">
                <a:latin typeface="Constantia" panose="02030602050306030303" pitchFamily="18" charset="0"/>
              </a:rPr>
              <a:t> kung </a:t>
            </a:r>
            <a:r>
              <a:rPr lang="en-US" sz="2400" b="1" dirty="0" err="1">
                <a:latin typeface="Constantia" panose="02030602050306030303" pitchFamily="18" charset="0"/>
              </a:rPr>
              <a:t>sila</a:t>
            </a:r>
            <a:r>
              <a:rPr lang="en-US" sz="2400" b="1" dirty="0">
                <a:latin typeface="Constantia" panose="02030602050306030303" pitchFamily="18" charset="0"/>
              </a:rPr>
              <a:t> ay </a:t>
            </a:r>
            <a:r>
              <a:rPr lang="en-US" sz="2400" b="1" dirty="0" err="1">
                <a:latin typeface="Constantia" panose="02030602050306030303" pitchFamily="18" charset="0"/>
              </a:rPr>
              <a:t>dapat</a:t>
            </a:r>
            <a:r>
              <a:rPr lang="en-US" sz="2400" b="1" dirty="0">
                <a:latin typeface="Constantia" panose="02030602050306030303" pitchFamily="18" charset="0"/>
              </a:rPr>
              <a:t> </a:t>
            </a:r>
            <a:r>
              <a:rPr lang="en-US" sz="2400" b="1" dirty="0" err="1">
                <a:latin typeface="Constantia" panose="02030602050306030303" pitchFamily="18" charset="0"/>
              </a:rPr>
              <a:t>magsalita</a:t>
            </a:r>
            <a:r>
              <a:rPr lang="en-US" sz="2400" b="1" dirty="0">
                <a:latin typeface="Constantia" panose="02030602050306030303" pitchFamily="18" charset="0"/>
              </a:rPr>
              <a:t>, na </a:t>
            </a:r>
            <a:r>
              <a:rPr lang="en-US" sz="2400" b="1" dirty="0" err="1">
                <a:latin typeface="Constantia" panose="02030602050306030303" pitchFamily="18" charset="0"/>
              </a:rPr>
              <a:t>kasing</a:t>
            </a:r>
            <a:r>
              <a:rPr lang="en-US" sz="2400" b="1" dirty="0">
                <a:latin typeface="Constantia" panose="02030602050306030303" pitchFamily="18" charset="0"/>
              </a:rPr>
              <a:t> </a:t>
            </a:r>
            <a:r>
              <a:rPr lang="en-US" sz="2400" b="1" dirty="0" err="1">
                <a:latin typeface="Constantia" panose="02030602050306030303" pitchFamily="18" charset="0"/>
              </a:rPr>
              <a:t>tibay</a:t>
            </a:r>
            <a:r>
              <a:rPr lang="en-US" sz="2400" b="1" dirty="0">
                <a:latin typeface="Constantia" panose="02030602050306030303" pitchFamily="18" charset="0"/>
              </a:rPr>
              <a:t> ng </a:t>
            </a:r>
            <a:r>
              <a:rPr lang="en-US" sz="2400" b="1" dirty="0" err="1">
                <a:latin typeface="Constantia" panose="02030602050306030303" pitchFamily="18" charset="0"/>
              </a:rPr>
              <a:t>bakal</a:t>
            </a:r>
            <a:r>
              <a:rPr lang="en-US" sz="2400" b="1" dirty="0">
                <a:latin typeface="Constantia" panose="02030602050306030303" pitchFamily="18" charset="0"/>
              </a:rPr>
              <a:t> sa </a:t>
            </a:r>
            <a:r>
              <a:rPr lang="en-US" sz="2400" b="1" dirty="0" err="1">
                <a:latin typeface="Constantia" panose="02030602050306030303" pitchFamily="18" charset="0"/>
              </a:rPr>
              <a:t>prinsipyo</a:t>
            </a:r>
            <a:r>
              <a:rPr lang="en-US" sz="2400" b="1" dirty="0">
                <a:latin typeface="Constantia" panose="02030602050306030303" pitchFamily="18" charset="0"/>
              </a:rPr>
              <a:t>, na </a:t>
            </a:r>
            <a:r>
              <a:rPr lang="en-US" sz="2400" b="1" dirty="0" err="1">
                <a:latin typeface="Constantia" panose="02030602050306030303" pitchFamily="18" charset="0"/>
              </a:rPr>
              <a:t>hindi</a:t>
            </a:r>
            <a:r>
              <a:rPr lang="en-US" sz="2400" b="1" dirty="0">
                <a:latin typeface="Constantia" panose="02030602050306030303" pitchFamily="18" charset="0"/>
              </a:rPr>
              <a:t> </a:t>
            </a:r>
            <a:r>
              <a:rPr lang="en-US" sz="2400" b="1" dirty="0" err="1">
                <a:latin typeface="Constantia" panose="02030602050306030303" pitchFamily="18" charset="0"/>
              </a:rPr>
              <a:t>naghahanap</a:t>
            </a:r>
            <a:r>
              <a:rPr lang="en-US" sz="2400" b="1" dirty="0">
                <a:latin typeface="Constantia" panose="02030602050306030303" pitchFamily="18" charset="0"/>
              </a:rPr>
              <a:t> ng </a:t>
            </a:r>
            <a:r>
              <a:rPr lang="en-US" sz="2400" b="1" dirty="0" err="1">
                <a:latin typeface="Constantia" panose="02030602050306030303" pitchFamily="18" charset="0"/>
              </a:rPr>
              <a:t>pakitang</a:t>
            </a:r>
            <a:r>
              <a:rPr lang="en-US" sz="2400" b="1" dirty="0">
                <a:latin typeface="Constantia" panose="02030602050306030303" pitchFamily="18" charset="0"/>
              </a:rPr>
              <a:t> </a:t>
            </a:r>
            <a:r>
              <a:rPr lang="en-US" sz="2400" b="1" dirty="0" err="1">
                <a:latin typeface="Constantia" panose="02030602050306030303" pitchFamily="18" charset="0"/>
              </a:rPr>
              <a:t>palabas</a:t>
            </a:r>
            <a:r>
              <a:rPr lang="en-US" sz="2400" b="1" dirty="0">
                <a:latin typeface="Constantia" panose="02030602050306030303" pitchFamily="18" charset="0"/>
              </a:rPr>
              <a:t>, </a:t>
            </a:r>
            <a:r>
              <a:rPr lang="en-US" sz="2400" b="1" dirty="0" err="1">
                <a:latin typeface="Constantia" panose="02030602050306030303" pitchFamily="18" charset="0"/>
              </a:rPr>
              <a:t>ngunit</a:t>
            </a:r>
            <a:r>
              <a:rPr lang="en-US" sz="2400" b="1" dirty="0">
                <a:latin typeface="Constantia" panose="02030602050306030303" pitchFamily="18" charset="0"/>
              </a:rPr>
              <a:t> </a:t>
            </a:r>
            <a:r>
              <a:rPr lang="en-US" sz="2400" b="1" dirty="0" err="1">
                <a:latin typeface="Constantia" panose="02030602050306030303" pitchFamily="18" charset="0"/>
              </a:rPr>
              <a:t>lumalakad</a:t>
            </a:r>
            <a:r>
              <a:rPr lang="en-US" sz="2400" b="1" dirty="0">
                <a:latin typeface="Constantia" panose="02030602050306030303" pitchFamily="18" charset="0"/>
              </a:rPr>
              <a:t> na </a:t>
            </a:r>
            <a:r>
              <a:rPr lang="en-US" sz="2400" b="1" dirty="0" err="1">
                <a:latin typeface="Constantia" panose="02030602050306030303" pitchFamily="18" charset="0"/>
              </a:rPr>
              <a:t>mababa</a:t>
            </a:r>
            <a:r>
              <a:rPr lang="en-US" sz="2400" b="1" dirty="0">
                <a:latin typeface="Constantia" panose="02030602050306030303" pitchFamily="18" charset="0"/>
              </a:rPr>
              <a:t> </a:t>
            </a:r>
            <a:r>
              <a:rPr lang="en-US" sz="2400" b="1" dirty="0" err="1">
                <a:latin typeface="Constantia" panose="02030602050306030303" pitchFamily="18" charset="0"/>
              </a:rPr>
              <a:t>kasama</a:t>
            </a:r>
            <a:r>
              <a:rPr lang="en-US" sz="2400" b="1" dirty="0">
                <a:latin typeface="Constantia" panose="02030602050306030303" pitchFamily="18" charset="0"/>
              </a:rPr>
              <a:t> ng Dios, </a:t>
            </a:r>
            <a:r>
              <a:rPr lang="en-US" sz="2400" b="1" dirty="0" err="1">
                <a:latin typeface="Constantia" panose="02030602050306030303" pitchFamily="18" charset="0"/>
              </a:rPr>
              <a:t>patyaga</a:t>
            </a:r>
            <a:r>
              <a:rPr lang="en-US" sz="2400" b="1" dirty="0">
                <a:latin typeface="Constantia" panose="02030602050306030303" pitchFamily="18" charset="0"/>
              </a:rPr>
              <a:t>, </a:t>
            </a:r>
            <a:r>
              <a:rPr lang="en-US" sz="2400" b="1" dirty="0" err="1">
                <a:latin typeface="Constantia" panose="02030602050306030303" pitchFamily="18" charset="0"/>
              </a:rPr>
              <a:t>mabait</a:t>
            </a:r>
            <a:r>
              <a:rPr lang="en-US" sz="2400" b="1" dirty="0">
                <a:latin typeface="Constantia" panose="02030602050306030303" pitchFamily="18" charset="0"/>
              </a:rPr>
              <a:t>, </a:t>
            </a:r>
            <a:r>
              <a:rPr lang="en-US" sz="2400" b="1" dirty="0" err="1">
                <a:latin typeface="Constantia" panose="02030602050306030303" pitchFamily="18" charset="0"/>
              </a:rPr>
              <a:t>mapagbigay</a:t>
            </a:r>
            <a:r>
              <a:rPr lang="en-US" sz="2400" b="1" dirty="0">
                <a:latin typeface="Constantia" panose="02030602050306030303" pitchFamily="18" charset="0"/>
              </a:rPr>
              <a:t>, </a:t>
            </a:r>
            <a:r>
              <a:rPr lang="en-US" sz="2400" b="1" dirty="0" err="1">
                <a:latin typeface="Constantia" panose="02030602050306030303" pitchFamily="18" charset="0"/>
              </a:rPr>
              <a:t>magalang</a:t>
            </a:r>
            <a:r>
              <a:rPr lang="en-US" sz="2400" b="1" dirty="0">
                <a:latin typeface="Constantia" panose="02030602050306030303" pitchFamily="18" charset="0"/>
              </a:rPr>
              <a:t> na </a:t>
            </a:r>
            <a:r>
              <a:rPr lang="en-US" sz="2400" b="1" dirty="0" err="1">
                <a:latin typeface="Constantia" panose="02030602050306030303" pitchFamily="18" charset="0"/>
              </a:rPr>
              <a:t>tao</a:t>
            </a:r>
            <a:r>
              <a:rPr lang="en-US" sz="2400" b="1" dirty="0">
                <a:latin typeface="Constantia" panose="02030602050306030303" pitchFamily="18" charset="0"/>
              </a:rPr>
              <a:t>, na </a:t>
            </a:r>
            <a:r>
              <a:rPr lang="en-US" sz="2400" b="1" dirty="0" err="1">
                <a:latin typeface="Constantia" panose="02030602050306030303" pitchFamily="18" charset="0"/>
              </a:rPr>
              <a:t>nakakaunawa</a:t>
            </a:r>
            <a:r>
              <a:rPr lang="en-US" sz="2400" b="1" dirty="0">
                <a:latin typeface="Constantia" panose="02030602050306030303" pitchFamily="18" charset="0"/>
              </a:rPr>
              <a:t> na ang </a:t>
            </a:r>
            <a:r>
              <a:rPr lang="en-US" sz="2400" b="1" dirty="0" err="1">
                <a:latin typeface="Constantia" panose="02030602050306030303" pitchFamily="18" charset="0"/>
              </a:rPr>
              <a:t>siyensya</a:t>
            </a:r>
            <a:r>
              <a:rPr lang="en-US" sz="2400" b="1" dirty="0">
                <a:latin typeface="Constantia" panose="02030602050306030303" pitchFamily="18" charset="0"/>
              </a:rPr>
              <a:t> ng </a:t>
            </a:r>
            <a:r>
              <a:rPr lang="en-US" sz="2400" b="1" dirty="0" err="1">
                <a:latin typeface="Constantia" panose="02030602050306030303" pitchFamily="18" charset="0"/>
              </a:rPr>
              <a:t>panalangin</a:t>
            </a:r>
            <a:r>
              <a:rPr lang="en-US" sz="2400" b="1" dirty="0">
                <a:latin typeface="Constantia" panose="02030602050306030303" pitchFamily="18" charset="0"/>
              </a:rPr>
              <a:t> ay </a:t>
            </a:r>
            <a:r>
              <a:rPr lang="en-US" sz="2400" b="1" dirty="0" err="1">
                <a:latin typeface="Constantia" panose="02030602050306030303" pitchFamily="18" charset="0"/>
              </a:rPr>
              <a:t>ipakita</a:t>
            </a:r>
            <a:r>
              <a:rPr lang="en-US" sz="2400" b="1" dirty="0">
                <a:latin typeface="Constantia" panose="02030602050306030303" pitchFamily="18" charset="0"/>
              </a:rPr>
              <a:t> ang </a:t>
            </a:r>
            <a:r>
              <a:rPr lang="en-US" sz="2400" b="1" dirty="0" err="1">
                <a:latin typeface="Constantia" panose="02030602050306030303" pitchFamily="18" charset="0"/>
              </a:rPr>
              <a:t>pananampalataya</a:t>
            </a:r>
            <a:r>
              <a:rPr lang="en-US" sz="2400" b="1" dirty="0">
                <a:latin typeface="Constantia" panose="02030602050306030303" pitchFamily="18" charset="0"/>
              </a:rPr>
              <a:t> at </a:t>
            </a:r>
            <a:r>
              <a:rPr lang="en-US" sz="2400" b="1" dirty="0" err="1">
                <a:latin typeface="Constantia" panose="02030602050306030303" pitchFamily="18" charset="0"/>
              </a:rPr>
              <a:t>magpapakita</a:t>
            </a:r>
            <a:r>
              <a:rPr lang="en-US" sz="2400" b="1" dirty="0">
                <a:latin typeface="Constantia" panose="02030602050306030303" pitchFamily="18" charset="0"/>
              </a:rPr>
              <a:t> ng mga </a:t>
            </a:r>
            <a:r>
              <a:rPr lang="en-US" sz="2400" b="1" dirty="0" err="1">
                <a:latin typeface="Constantia" panose="02030602050306030303" pitchFamily="18" charset="0"/>
              </a:rPr>
              <a:t>gawang</a:t>
            </a:r>
            <a:r>
              <a:rPr lang="en-US" sz="2400" b="1" dirty="0">
                <a:latin typeface="Constantia" panose="02030602050306030303" pitchFamily="18" charset="0"/>
              </a:rPr>
              <a:t> </a:t>
            </a:r>
            <a:r>
              <a:rPr lang="en-US" sz="2400" b="1" dirty="0" err="1">
                <a:latin typeface="Constantia" panose="02030602050306030303" pitchFamily="18" charset="0"/>
              </a:rPr>
              <a:t>lumuluwalhati</a:t>
            </a:r>
            <a:r>
              <a:rPr lang="en-US" sz="2400" b="1" dirty="0">
                <a:latin typeface="Constantia" panose="02030602050306030303" pitchFamily="18" charset="0"/>
              </a:rPr>
              <a:t> sa Dios at sa </a:t>
            </a:r>
            <a:r>
              <a:rPr lang="en-US" sz="2400" b="1" dirty="0" err="1">
                <a:latin typeface="Constantia" panose="02030602050306030303" pitchFamily="18" charset="0"/>
              </a:rPr>
              <a:t>ikabubuti</a:t>
            </a:r>
            <a:r>
              <a:rPr lang="en-US" sz="2400" b="1" dirty="0">
                <a:latin typeface="Constantia" panose="02030602050306030303" pitchFamily="18" charset="0"/>
              </a:rPr>
              <a:t> ng </a:t>
            </a:r>
            <a:r>
              <a:rPr lang="en-US" sz="2400" b="1" dirty="0" err="1">
                <a:latin typeface="Constantia" panose="02030602050306030303" pitchFamily="18" charset="0"/>
              </a:rPr>
              <a:t>Kanyang</a:t>
            </a:r>
            <a:r>
              <a:rPr lang="en-US" sz="2400" b="1" dirty="0">
                <a:latin typeface="Constantia" panose="02030602050306030303" pitchFamily="18" charset="0"/>
              </a:rPr>
              <a:t> bayan.... Ang </a:t>
            </a:r>
            <a:r>
              <a:rPr lang="en-US" sz="2400" b="1" dirty="0" err="1">
                <a:latin typeface="Constantia" panose="02030602050306030303" pitchFamily="18" charset="0"/>
              </a:rPr>
              <a:t>pagsunod</a:t>
            </a:r>
            <a:r>
              <a:rPr lang="en-US" sz="2400" b="1" dirty="0">
                <a:latin typeface="Constantia" panose="02030602050306030303" pitchFamily="18" charset="0"/>
              </a:rPr>
              <a:t> kay Jesus ay </a:t>
            </a:r>
            <a:r>
              <a:rPr lang="en-US" sz="2400" b="1" dirty="0" err="1">
                <a:latin typeface="Constantia" panose="02030602050306030303" pitchFamily="18" charset="0"/>
              </a:rPr>
              <a:t>nangangailangan</a:t>
            </a:r>
            <a:r>
              <a:rPr lang="en-US" sz="2400" b="1" dirty="0">
                <a:latin typeface="Constantia" panose="02030602050306030303" pitchFamily="18" charset="0"/>
              </a:rPr>
              <a:t> ng </a:t>
            </a:r>
            <a:r>
              <a:rPr lang="en-US" sz="2400" b="1" dirty="0" err="1">
                <a:latin typeface="Constantia" panose="02030602050306030303" pitchFamily="18" charset="0"/>
              </a:rPr>
              <a:t>buong</a:t>
            </a:r>
            <a:r>
              <a:rPr lang="en-US" sz="2400" b="1" dirty="0">
                <a:latin typeface="Constantia" panose="02030602050306030303" pitchFamily="18" charset="0"/>
              </a:rPr>
              <a:t> </a:t>
            </a:r>
            <a:r>
              <a:rPr lang="en-US" sz="2400" b="1" dirty="0" err="1">
                <a:latin typeface="Constantia" panose="02030602050306030303" pitchFamily="18" charset="0"/>
              </a:rPr>
              <a:t>pusong</a:t>
            </a:r>
            <a:r>
              <a:rPr lang="en-US" sz="2400" b="1" dirty="0">
                <a:latin typeface="Constantia" panose="02030602050306030303" pitchFamily="18" charset="0"/>
              </a:rPr>
              <a:t> </a:t>
            </a:r>
            <a:r>
              <a:rPr lang="en-US" sz="2400" b="1" dirty="0" err="1">
                <a:latin typeface="Constantia" panose="02030602050306030303" pitchFamily="18" charset="0"/>
              </a:rPr>
              <a:t>pagbabago</a:t>
            </a:r>
            <a:r>
              <a:rPr lang="en-US" sz="2400" b="1" dirty="0">
                <a:latin typeface="Constantia" panose="02030602050306030303" pitchFamily="18" charset="0"/>
              </a:rPr>
              <a:t> sa </a:t>
            </a:r>
            <a:r>
              <a:rPr lang="en-US" sz="2400" b="1" dirty="0" err="1">
                <a:latin typeface="Constantia" panose="02030602050306030303" pitchFamily="18" charset="0"/>
              </a:rPr>
              <a:t>simula</a:t>
            </a:r>
            <a:r>
              <a:rPr lang="en-US" sz="2400" b="1" dirty="0">
                <a:latin typeface="Constantia" panose="02030602050306030303" pitchFamily="18" charset="0"/>
              </a:rPr>
              <a:t>, at ang </a:t>
            </a:r>
            <a:r>
              <a:rPr lang="en-US" sz="2400" b="1" dirty="0" err="1">
                <a:latin typeface="Constantia" panose="02030602050306030303" pitchFamily="18" charset="0"/>
              </a:rPr>
              <a:t>pag-ulit</a:t>
            </a:r>
            <a:r>
              <a:rPr lang="en-US" sz="2400" b="1" dirty="0">
                <a:latin typeface="Constantia" panose="02030602050306030303" pitchFamily="18" charset="0"/>
              </a:rPr>
              <a:t> ng </a:t>
            </a:r>
            <a:r>
              <a:rPr lang="en-US" sz="2400" b="1" dirty="0" err="1">
                <a:latin typeface="Constantia" panose="02030602050306030303" pitchFamily="18" charset="0"/>
              </a:rPr>
              <a:t>pagbabagong</a:t>
            </a:r>
            <a:r>
              <a:rPr lang="en-US" sz="2400" b="1" dirty="0">
                <a:latin typeface="Constantia" panose="02030602050306030303" pitchFamily="18" charset="0"/>
              </a:rPr>
              <a:t> </a:t>
            </a:r>
            <a:r>
              <a:rPr lang="en-US" sz="2400" b="1" dirty="0" err="1">
                <a:latin typeface="Constantia" panose="02030602050306030303" pitchFamily="18" charset="0"/>
              </a:rPr>
              <a:t>ito</a:t>
            </a:r>
            <a:r>
              <a:rPr lang="en-US" sz="2400" b="1" dirty="0">
                <a:latin typeface="Constantia" panose="02030602050306030303" pitchFamily="18" charset="0"/>
              </a:rPr>
              <a:t> </a:t>
            </a:r>
            <a:r>
              <a:rPr lang="en-US" sz="2400" b="1" dirty="0" err="1">
                <a:latin typeface="Constantia" panose="02030602050306030303" pitchFamily="18" charset="0"/>
              </a:rPr>
              <a:t>araw-araw</a:t>
            </a:r>
            <a:r>
              <a:rPr lang="en-US" sz="2400" b="1" dirty="0">
                <a:latin typeface="Constantia" panose="02030602050306030303" pitchFamily="18" charset="0"/>
              </a:rPr>
              <a:t>.</a:t>
            </a:r>
            <a:endParaRPr lang="en" sz="2400" b="1" dirty="0">
              <a:latin typeface="Constantia" panose="02030602050306030303" pitchFamily="18" charset="0"/>
            </a:endParaRPr>
          </a:p>
          <a:p>
            <a:pPr>
              <a:spcBef>
                <a:spcPts val="600"/>
              </a:spcBef>
            </a:pPr>
            <a:r>
              <a:rPr lang="en-US" sz="2400" b="1" dirty="0">
                <a:latin typeface="Constantia" panose="02030602050306030303" pitchFamily="18" charset="0"/>
              </a:rPr>
              <a:t>Ang </a:t>
            </a:r>
            <a:r>
              <a:rPr lang="en-US" sz="2400" b="1" dirty="0" err="1">
                <a:latin typeface="Constantia" panose="02030602050306030303" pitchFamily="18" charset="0"/>
              </a:rPr>
              <a:t>pananampalataya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Caleb sa Dios ang </a:t>
            </a:r>
            <a:r>
              <a:rPr lang="en-US" sz="2400" b="1" dirty="0" err="1">
                <a:latin typeface="Constantia" panose="02030602050306030303" pitchFamily="18" charset="0"/>
              </a:rPr>
              <a:t>magpatapang</a:t>
            </a:r>
            <a:r>
              <a:rPr lang="en-US" sz="2400" b="1" dirty="0">
                <a:latin typeface="Constantia" panose="02030602050306030303" pitchFamily="18" charset="0"/>
              </a:rPr>
              <a:t> sa kanya, ang nag-</a:t>
            </a:r>
            <a:r>
              <a:rPr lang="en-US" sz="2400" b="1" dirty="0" err="1">
                <a:latin typeface="Constantia" panose="02030602050306030303" pitchFamily="18" charset="0"/>
              </a:rPr>
              <a:t>ingat</a:t>
            </a:r>
            <a:r>
              <a:rPr lang="en-US" sz="2400" b="1" dirty="0">
                <a:latin typeface="Constantia" panose="02030602050306030303" pitchFamily="18" charset="0"/>
              </a:rPr>
              <a:t> sa kanya </a:t>
            </a:r>
            <a:r>
              <a:rPr lang="en-US" sz="2400" b="1" dirty="0" err="1">
                <a:latin typeface="Constantia" panose="02030602050306030303" pitchFamily="18" charset="0"/>
              </a:rPr>
              <a:t>upang</a:t>
            </a:r>
            <a:r>
              <a:rPr lang="en-US" sz="2400" b="1" dirty="0">
                <a:latin typeface="Constantia" panose="02030602050306030303" pitchFamily="18" charset="0"/>
              </a:rPr>
              <a:t> </a:t>
            </a:r>
            <a:r>
              <a:rPr lang="en-US" sz="2400" b="1" dirty="0" err="1">
                <a:latin typeface="Constantia" panose="02030602050306030303" pitchFamily="18" charset="0"/>
              </a:rPr>
              <a:t>hindi</a:t>
            </a:r>
            <a:r>
              <a:rPr lang="en-US" sz="2400" b="1" dirty="0">
                <a:latin typeface="Constantia" panose="02030602050306030303" pitchFamily="18" charset="0"/>
              </a:rPr>
              <a:t> </a:t>
            </a:r>
            <a:r>
              <a:rPr lang="en-US" sz="2400" b="1" dirty="0" err="1">
                <a:latin typeface="Constantia" panose="02030602050306030303" pitchFamily="18" charset="0"/>
              </a:rPr>
              <a:t>matakot</a:t>
            </a:r>
            <a:r>
              <a:rPr lang="en-US" sz="2400" b="1" dirty="0">
                <a:latin typeface="Constantia" panose="02030602050306030303" pitchFamily="18" charset="0"/>
              </a:rPr>
              <a:t> sa </a:t>
            </a:r>
            <a:r>
              <a:rPr lang="en-US" sz="2400" b="1" dirty="0" err="1">
                <a:latin typeface="Constantia" panose="02030602050306030303" pitchFamily="18" charset="0"/>
              </a:rPr>
              <a:t>tao</a:t>
            </a:r>
            <a:r>
              <a:rPr lang="en-US" sz="2400" b="1" dirty="0">
                <a:latin typeface="Constantia" panose="02030602050306030303" pitchFamily="18" charset="0"/>
              </a:rPr>
              <a:t>, at </a:t>
            </a:r>
            <a:r>
              <a:rPr lang="en-US" sz="2400" b="1" dirty="0" err="1">
                <a:latin typeface="Constantia" panose="02030602050306030303" pitchFamily="18" charset="0"/>
              </a:rPr>
              <a:t>nagpatayo</a:t>
            </a:r>
            <a:r>
              <a:rPr lang="en-US" sz="2400" b="1" dirty="0">
                <a:latin typeface="Constantia" panose="02030602050306030303" pitchFamily="18" charset="0"/>
              </a:rPr>
              <a:t> sa kanya ng </a:t>
            </a:r>
            <a:r>
              <a:rPr lang="en-US" sz="2400" b="1" dirty="0" err="1">
                <a:latin typeface="Constantia" panose="02030602050306030303" pitchFamily="18" charset="0"/>
              </a:rPr>
              <a:t>matibay</a:t>
            </a:r>
            <a:r>
              <a:rPr lang="en-US" sz="2400" b="1" dirty="0">
                <a:latin typeface="Constantia" panose="02030602050306030303" pitchFamily="18" charset="0"/>
              </a:rPr>
              <a:t> at </a:t>
            </a:r>
            <a:r>
              <a:rPr lang="en-US" sz="2400" b="1" dirty="0" err="1">
                <a:latin typeface="Constantia" panose="02030602050306030303" pitchFamily="18" charset="0"/>
              </a:rPr>
              <a:t>walang</a:t>
            </a:r>
            <a:r>
              <a:rPr lang="en-US" sz="2400" b="1" dirty="0">
                <a:latin typeface="Constantia" panose="02030602050306030303" pitchFamily="18" charset="0"/>
              </a:rPr>
              <a:t> </a:t>
            </a:r>
            <a:r>
              <a:rPr lang="en-US" sz="2400" b="1" dirty="0" err="1">
                <a:latin typeface="Constantia" panose="02030602050306030303" pitchFamily="18" charset="0"/>
              </a:rPr>
              <a:t>pagmaliw</a:t>
            </a:r>
            <a:r>
              <a:rPr lang="en-US" sz="2400" b="1" dirty="0">
                <a:latin typeface="Constantia" panose="02030602050306030303" pitchFamily="18" charset="0"/>
              </a:rPr>
              <a:t> sa </a:t>
            </a:r>
            <a:r>
              <a:rPr lang="en-US" sz="2400" b="1" dirty="0" err="1">
                <a:latin typeface="Constantia" panose="02030602050306030303" pitchFamily="18" charset="0"/>
              </a:rPr>
              <a:t>pagtaguyod</a:t>
            </a:r>
            <a:r>
              <a:rPr lang="en-US" sz="2400" b="1" dirty="0">
                <a:latin typeface="Constantia" panose="02030602050306030303" pitchFamily="18" charset="0"/>
              </a:rPr>
              <a:t> sa </a:t>
            </a:r>
            <a:r>
              <a:rPr lang="en-US" sz="2400" b="1" dirty="0" err="1">
                <a:latin typeface="Constantia" panose="02030602050306030303" pitchFamily="18" charset="0"/>
              </a:rPr>
              <a:t>tama</a:t>
            </a:r>
            <a:r>
              <a:rPr lang="en-US" sz="2400" b="1" dirty="0">
                <a:latin typeface="Constantia" panose="02030602050306030303" pitchFamily="18" charset="0"/>
              </a:rPr>
              <a:t>. Sa </a:t>
            </a:r>
            <a:r>
              <a:rPr lang="en-US" sz="2400" b="1" dirty="0" err="1">
                <a:latin typeface="Constantia" panose="02030602050306030303" pitchFamily="18" charset="0"/>
              </a:rPr>
              <a:t>pagtitiwala</a:t>
            </a:r>
            <a:r>
              <a:rPr lang="en-US" sz="2400" b="1" dirty="0">
                <a:latin typeface="Constantia" panose="02030602050306030303" pitchFamily="18" charset="0"/>
              </a:rPr>
              <a:t> sa </a:t>
            </a:r>
            <a:r>
              <a:rPr lang="en-US" sz="2400" b="1" dirty="0" err="1">
                <a:latin typeface="Constantia" panose="02030602050306030303" pitchFamily="18" charset="0"/>
              </a:rPr>
              <a:t>parehong</a:t>
            </a:r>
            <a:r>
              <a:rPr lang="en-US" sz="2400" b="1" dirty="0">
                <a:latin typeface="Constantia" panose="02030602050306030303" pitchFamily="18" charset="0"/>
              </a:rPr>
              <a:t> </a:t>
            </a:r>
            <a:r>
              <a:rPr lang="en-US" sz="2400" b="1" dirty="0" err="1">
                <a:latin typeface="Constantia" panose="02030602050306030303" pitchFamily="18" charset="0"/>
              </a:rPr>
              <a:t>kapangyarihan</a:t>
            </a:r>
            <a:r>
              <a:rPr lang="en-US" sz="2400" b="1" dirty="0">
                <a:latin typeface="Constantia" panose="02030602050306030303" pitchFamily="18" charset="0"/>
              </a:rPr>
              <a:t>, sa </a:t>
            </a:r>
            <a:r>
              <a:rPr lang="en-US" sz="2400" b="1" dirty="0" err="1">
                <a:latin typeface="Constantia" panose="02030602050306030303" pitchFamily="18" charset="0"/>
              </a:rPr>
              <a:t>makapangyarihang</a:t>
            </a:r>
            <a:r>
              <a:rPr lang="en-US" sz="2400" b="1" dirty="0">
                <a:latin typeface="Constantia" panose="02030602050306030303" pitchFamily="18" charset="0"/>
              </a:rPr>
              <a:t> </a:t>
            </a:r>
            <a:r>
              <a:rPr lang="en-US" sz="2400" b="1" dirty="0" err="1">
                <a:latin typeface="Constantia" panose="02030602050306030303" pitchFamily="18" charset="0"/>
              </a:rPr>
              <a:t>Heneral</a:t>
            </a:r>
            <a:r>
              <a:rPr lang="en-US" sz="2400" b="1" dirty="0">
                <a:latin typeface="Constantia" panose="02030602050306030303" pitchFamily="18" charset="0"/>
              </a:rPr>
              <a:t> ng </a:t>
            </a:r>
            <a:r>
              <a:rPr lang="en-US" sz="2400" b="1" dirty="0" err="1">
                <a:latin typeface="Constantia" panose="02030602050306030303" pitchFamily="18" charset="0"/>
              </a:rPr>
              <a:t>hukbo</a:t>
            </a:r>
            <a:r>
              <a:rPr lang="en-US" sz="2400" b="1" dirty="0">
                <a:latin typeface="Constantia" panose="02030602050306030303" pitchFamily="18" charset="0"/>
              </a:rPr>
              <a:t> ng </a:t>
            </a:r>
            <a:r>
              <a:rPr lang="en-US" sz="2400" b="1" dirty="0" err="1">
                <a:latin typeface="Constantia" panose="02030602050306030303" pitchFamily="18" charset="0"/>
              </a:rPr>
              <a:t>langit</a:t>
            </a:r>
            <a:r>
              <a:rPr lang="en-US" sz="2400" b="1" dirty="0">
                <a:latin typeface="Constantia" panose="02030602050306030303" pitchFamily="18" charset="0"/>
              </a:rPr>
              <a:t>, ang </a:t>
            </a:r>
            <a:r>
              <a:rPr lang="en-US" sz="2400" b="1" dirty="0" err="1">
                <a:latin typeface="Constantia" panose="02030602050306030303" pitchFamily="18" charset="0"/>
              </a:rPr>
              <a:t>bawat</a:t>
            </a:r>
            <a:r>
              <a:rPr lang="en-US" sz="2400" b="1" dirty="0">
                <a:latin typeface="Constantia" panose="02030602050306030303" pitchFamily="18" charset="0"/>
              </a:rPr>
              <a:t> </a:t>
            </a:r>
            <a:r>
              <a:rPr lang="en-US" sz="2400" b="1" dirty="0" err="1">
                <a:latin typeface="Constantia" panose="02030602050306030303" pitchFamily="18" charset="0"/>
              </a:rPr>
              <a:t>tunay</a:t>
            </a:r>
            <a:r>
              <a:rPr lang="en-US" sz="2400" b="1" dirty="0">
                <a:latin typeface="Constantia" panose="02030602050306030303" pitchFamily="18" charset="0"/>
              </a:rPr>
              <a:t> na </a:t>
            </a:r>
            <a:r>
              <a:rPr lang="en-US" sz="2400" b="1" dirty="0" err="1">
                <a:latin typeface="Constantia" panose="02030602050306030303" pitchFamily="18" charset="0"/>
              </a:rPr>
              <a:t>sundalo</a:t>
            </a:r>
            <a:r>
              <a:rPr lang="en-US" sz="2400" b="1" dirty="0">
                <a:latin typeface="Constantia" panose="02030602050306030303" pitchFamily="18" charset="0"/>
              </a:rPr>
              <a:t> ng </a:t>
            </a:r>
            <a:r>
              <a:rPr lang="en-US" sz="2400" b="1" dirty="0" err="1">
                <a:latin typeface="Constantia" panose="02030602050306030303" pitchFamily="18" charset="0"/>
              </a:rPr>
              <a:t>krus</a:t>
            </a:r>
            <a:r>
              <a:rPr lang="en-US" sz="2400" b="1" dirty="0">
                <a:latin typeface="Constantia" panose="02030602050306030303" pitchFamily="18" charset="0"/>
              </a:rPr>
              <a:t> ay </a:t>
            </a:r>
            <a:r>
              <a:rPr lang="en-US" sz="2400" b="1" dirty="0" err="1">
                <a:latin typeface="Constantia" panose="02030602050306030303" pitchFamily="18" charset="0"/>
              </a:rPr>
              <a:t>makakatanggap</a:t>
            </a:r>
            <a:r>
              <a:rPr lang="en-US" sz="2400" b="1" dirty="0">
                <a:latin typeface="Constantia" panose="02030602050306030303" pitchFamily="18" charset="0"/>
              </a:rPr>
              <a:t> ng </a:t>
            </a:r>
            <a:r>
              <a:rPr lang="en-US" sz="2400" b="1" dirty="0" err="1">
                <a:latin typeface="Constantia" panose="02030602050306030303" pitchFamily="18" charset="0"/>
              </a:rPr>
              <a:t>lakas</a:t>
            </a:r>
            <a:r>
              <a:rPr lang="en-US" sz="2400" b="1" dirty="0">
                <a:latin typeface="Constantia" panose="02030602050306030303" pitchFamily="18" charset="0"/>
              </a:rPr>
              <a:t> at </a:t>
            </a:r>
            <a:r>
              <a:rPr lang="en-US" sz="2400" b="1" dirty="0" err="1">
                <a:latin typeface="Constantia" panose="02030602050306030303" pitchFamily="18" charset="0"/>
              </a:rPr>
              <a:t>tapang</a:t>
            </a:r>
            <a:r>
              <a:rPr lang="en-US" sz="2400" b="1" dirty="0">
                <a:latin typeface="Constantia" panose="02030602050306030303" pitchFamily="18" charset="0"/>
              </a:rPr>
              <a:t> </a:t>
            </a:r>
            <a:r>
              <a:rPr lang="en-US" sz="2400" b="1" dirty="0" err="1">
                <a:latin typeface="Constantia" panose="02030602050306030303" pitchFamily="18" charset="0"/>
              </a:rPr>
              <a:t>upang</a:t>
            </a:r>
            <a:r>
              <a:rPr lang="en-US" sz="2400" b="1" dirty="0">
                <a:latin typeface="Constantia" panose="02030602050306030303" pitchFamily="18" charset="0"/>
              </a:rPr>
              <a:t> </a:t>
            </a:r>
            <a:r>
              <a:rPr lang="en-US" sz="2400" b="1" dirty="0" err="1">
                <a:latin typeface="Constantia" panose="02030602050306030303" pitchFamily="18" charset="0"/>
              </a:rPr>
              <a:t>magtagumpay</a:t>
            </a:r>
            <a:r>
              <a:rPr lang="en-US" sz="2400" b="1" dirty="0">
                <a:latin typeface="Constantia" panose="02030602050306030303" pitchFamily="18" charset="0"/>
              </a:rPr>
              <a:t> sa mga </a:t>
            </a:r>
            <a:r>
              <a:rPr lang="en-US" sz="2400" b="1" dirty="0" err="1">
                <a:latin typeface="Constantia" panose="02030602050306030303" pitchFamily="18" charset="0"/>
              </a:rPr>
              <a:t>hamong</a:t>
            </a:r>
            <a:r>
              <a:rPr lang="en-US" sz="2400" b="1" dirty="0">
                <a:latin typeface="Constantia" panose="02030602050306030303" pitchFamily="18" charset="0"/>
              </a:rPr>
              <a:t> </a:t>
            </a:r>
            <a:r>
              <a:rPr lang="en-US" sz="2400" b="1" dirty="0" err="1">
                <a:latin typeface="Constantia" panose="02030602050306030303" pitchFamily="18" charset="0"/>
              </a:rPr>
              <a:t>tila</a:t>
            </a:r>
            <a:r>
              <a:rPr lang="en-US" sz="2400" b="1" dirty="0">
                <a:latin typeface="Constantia" panose="02030602050306030303" pitchFamily="18" charset="0"/>
              </a:rPr>
              <a:t> </a:t>
            </a:r>
            <a:r>
              <a:rPr lang="en-US" sz="2400" b="1" dirty="0" err="1">
                <a:latin typeface="Constantia" panose="02030602050306030303" pitchFamily="18" charset="0"/>
              </a:rPr>
              <a:t>hindi</a:t>
            </a:r>
            <a:r>
              <a:rPr lang="en-US" sz="2400" b="1" dirty="0">
                <a:latin typeface="Constantia" panose="02030602050306030303" pitchFamily="18" charset="0"/>
              </a:rPr>
              <a:t> </a:t>
            </a:r>
            <a:r>
              <a:rPr lang="en-US" sz="2400" b="1" dirty="0" err="1">
                <a:latin typeface="Constantia" panose="02030602050306030303" pitchFamily="18" charset="0"/>
              </a:rPr>
              <a:t>kakayanin</a:t>
            </a:r>
            <a:r>
              <a:rPr lang="en-US" sz="2400" b="1">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81B549FD-6580-66FC-9565-CCE56B79EE27}"/>
              </a:ext>
            </a:extLst>
          </p:cNvPr>
          <p:cNvSpPr txBox="1"/>
          <p:nvPr/>
        </p:nvSpPr>
        <p:spPr>
          <a:xfrm>
            <a:off x="7568618" y="6519446"/>
            <a:ext cx="4623382" cy="338554"/>
          </a:xfrm>
          <a:prstGeom prst="rect">
            <a:avLst/>
          </a:prstGeom>
          <a:noFill/>
        </p:spPr>
        <p:txBody>
          <a:bodyPr wrap="none" rtlCol="0">
            <a:spAutoFit/>
          </a:bodyPr>
          <a:lstStyle/>
          <a:p>
            <a:pPr algn="r"/>
            <a:r>
              <a:rPr lang="en" sz="1600" b="1" dirty="0"/>
              <a:t>EGW ( </a:t>
            </a:r>
            <a:r>
              <a:rPr lang="en" sz="1600" b="1" noProof="0" dirty="0"/>
              <a:t>Sons and Daughters of God </a:t>
            </a:r>
            <a:r>
              <a:rPr lang="en" sz="1600" b="1" dirty="0"/>
              <a:t>, July 19)</a:t>
            </a: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76428" y="175893"/>
            <a:ext cx="3752717" cy="652486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Alalahanin</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ninyo</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ang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nangagkaroon</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ng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pagpupuno</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sa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inyo</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na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siyang</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nangagsalita</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sa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inyo</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ng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salita</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ng Dios; at sa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pagdidilidili</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ng wakas ng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kanilang</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pamumuhay</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ay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inyong</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tularan</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ang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kanilang</a:t>
            </a:r>
            <a:r>
              <a:rPr kumimoji="0" lang="en-U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t>
            </a:r>
            <a:r>
              <a:rPr kumimoji="0" lang="en-US" sz="3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pananampalataya</a:t>
            </a:r>
            <a:r>
              <a:rPr kumimoji="0" lang="es-ES" sz="3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(Hebreo 13:7)</a:t>
            </a:r>
          </a:p>
        </p:txBody>
      </p:sp>
    </p:spTree>
    <p:extLst>
      <p:ext uri="{BB962C8B-B14F-4D97-AF65-F5344CB8AC3E}">
        <p14:creationId xmlns:p14="http://schemas.microsoft.com/office/powerpoint/2010/main" val="12294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033946" y="3988825"/>
            <a:ext cx="5148529"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436EBB"/>
                </a:solidFill>
              </a:rPr>
              <a:t>Ang pananampalataya ni Caleb:</a:t>
            </a:r>
          </a:p>
          <a:p>
            <a:pPr lvl="1">
              <a:spcBef>
                <a:spcPts val="600"/>
              </a:spcBef>
            </a:pPr>
            <a:r>
              <a:rPr lang="en" sz="2000" b="1" dirty="0"/>
              <a:t>Ginagawang posible ang imposible.</a:t>
            </a:r>
          </a:p>
          <a:p>
            <a:pPr lvl="1">
              <a:spcBef>
                <a:spcPts val="600"/>
              </a:spcBef>
            </a:pPr>
            <a:r>
              <a:rPr lang="en" sz="2000" b="1" dirty="0"/>
              <a:t>Ang pananampalataya ng gumagawa.</a:t>
            </a:r>
          </a:p>
          <a:p>
            <a:pPr lvl="1">
              <a:spcBef>
                <a:spcPts val="600"/>
              </a:spcBef>
            </a:pPr>
            <a:r>
              <a:rPr lang="en" sz="2000" b="1" dirty="0"/>
              <a:t>P</a:t>
            </a:r>
            <a:r>
              <a:rPr lang="en-PH" sz="2000" b="1" dirty="0"/>
              <a:t>a</a:t>
            </a:r>
            <a:r>
              <a:rPr lang="en" sz="2000" b="1" dirty="0"/>
              <a:t>gpasa sa sulo.</a:t>
            </a:r>
          </a:p>
          <a:p>
            <a:pPr>
              <a:spcBef>
                <a:spcPts val="1800"/>
              </a:spcBef>
            </a:pPr>
            <a:r>
              <a:rPr lang="en" sz="2000" b="1" dirty="0">
                <a:solidFill>
                  <a:srgbClr val="349479"/>
                </a:solidFill>
              </a:rPr>
              <a:t>Ang pananampalataya ni Josue.</a:t>
            </a:r>
          </a:p>
          <a:p>
            <a:pPr>
              <a:spcBef>
                <a:spcPts val="1800"/>
              </a:spcBef>
            </a:pPr>
            <a:r>
              <a:rPr lang="en" sz="2000" b="1" dirty="0">
                <a:solidFill>
                  <a:srgbClr val="CC5149"/>
                </a:solidFill>
              </a:rPr>
              <a:t>Paano magkaroon ng pananampalataya.</a:t>
            </a: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116771"/>
            <a:ext cx="7639050" cy="707886"/>
          </a:xfrm>
          <a:prstGeom prst="rect">
            <a:avLst/>
          </a:prstGeom>
          <a:noFill/>
        </p:spPr>
        <p:txBody>
          <a:bodyPr wrap="square" rtlCol="0">
            <a:spAutoFit/>
          </a:bodyPr>
          <a:lstStyle/>
          <a:p>
            <a:pPr>
              <a:spcBef>
                <a:spcPts val="600"/>
              </a:spcBef>
            </a:pPr>
            <a:r>
              <a:rPr lang="en" sz="2000" b="1" dirty="0"/>
              <a:t>Kilala nyo ba itong sampung tao: </a:t>
            </a:r>
            <a:r>
              <a:rPr lang="es-ES" sz="2000" b="1" dirty="0" err="1"/>
              <a:t>Shammua</a:t>
            </a:r>
            <a:r>
              <a:rPr lang="en" sz="2000" b="1" dirty="0"/>
              <a:t>, </a:t>
            </a:r>
            <a:r>
              <a:rPr lang="es-ES" sz="2000" b="1" dirty="0" err="1"/>
              <a:t>Shaphat</a:t>
            </a:r>
            <a:r>
              <a:rPr lang="en" sz="2000" b="1" dirty="0"/>
              <a:t>, Igal, Palti, </a:t>
            </a:r>
            <a:r>
              <a:rPr lang="es-ES" sz="2000" b="1" dirty="0" err="1"/>
              <a:t>Gaddiel</a:t>
            </a:r>
            <a:r>
              <a:rPr lang="en" sz="2000" b="1" dirty="0"/>
              <a:t>, </a:t>
            </a:r>
            <a:r>
              <a:rPr lang="es-ES" sz="2000" b="1" dirty="0" err="1"/>
              <a:t>Gaddi</a:t>
            </a:r>
            <a:r>
              <a:rPr lang="en" sz="2000" b="1" dirty="0"/>
              <a:t>, </a:t>
            </a:r>
            <a:r>
              <a:rPr lang="es-ES" sz="2000" b="1" dirty="0" err="1"/>
              <a:t>Ammiel</a:t>
            </a:r>
            <a:r>
              <a:rPr lang="en" sz="2000" b="1" dirty="0"/>
              <a:t>, </a:t>
            </a:r>
            <a:r>
              <a:rPr lang="es-ES" sz="2000" b="1" dirty="0" err="1"/>
              <a:t>Sethur</a:t>
            </a:r>
            <a:r>
              <a:rPr lang="en" sz="2000" b="1" dirty="0"/>
              <a:t>, Nahbi at Geuel?</a:t>
            </a: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581" y="3479135"/>
            <a:ext cx="6257663"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6581657"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6581657"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6581657"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34425"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34425"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34425" y="4821291"/>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87428" y="2663830"/>
            <a:ext cx="7630802" cy="707886"/>
          </a:xfrm>
          <a:prstGeom prst="rect">
            <a:avLst/>
          </a:prstGeom>
          <a:noFill/>
        </p:spPr>
        <p:txBody>
          <a:bodyPr wrap="square">
            <a:spAutoFit/>
          </a:bodyPr>
          <a:lstStyle/>
          <a:p>
            <a:pPr>
              <a:spcBef>
                <a:spcPts val="600"/>
              </a:spcBef>
            </a:pPr>
            <a:r>
              <a:rPr lang="en" sz="2000" b="1" dirty="0"/>
              <a:t>Paano natin magagaya ang kanilang pananampalataya at lubos na magtiwala na kayang gawin ng Dios ang imposible, gaya nila?</a:t>
            </a: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712218"/>
            <a:ext cx="7726506" cy="1015663"/>
          </a:xfrm>
          <a:prstGeom prst="rect">
            <a:avLst/>
          </a:prstGeom>
          <a:noFill/>
        </p:spPr>
        <p:txBody>
          <a:bodyPr wrap="square">
            <a:spAutoFit/>
          </a:bodyPr>
          <a:lstStyle/>
          <a:p>
            <a:pPr>
              <a:spcBef>
                <a:spcPts val="600"/>
              </a:spcBef>
            </a:pPr>
            <a:r>
              <a:rPr lang="en" sz="2000" b="1" dirty="0"/>
              <a:t>Ngunit marahil narinig nyo na itong dalawang tao: Josue at Caleb. Tumayo sila ng matibay, naniwala sa mga pangako ng Dios, at nabuhay upang makita nila itong nangyayari (Bil. 14:38).</a:t>
            </a: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8" y="760606"/>
            <a:ext cx="7639049" cy="1015663"/>
          </a:xfrm>
          <a:prstGeom prst="rect">
            <a:avLst/>
          </a:prstGeom>
          <a:noFill/>
        </p:spPr>
        <p:txBody>
          <a:bodyPr wrap="square">
            <a:spAutoFit/>
          </a:bodyPr>
          <a:lstStyle/>
          <a:p>
            <a:pPr>
              <a:spcBef>
                <a:spcPts val="600"/>
              </a:spcBef>
            </a:pPr>
            <a:r>
              <a:rPr lang="en" sz="2000" b="1" dirty="0"/>
              <a:t>Ang kanyang “katanyagan” ay binubuo ng pagdududa sa kapangyarihan ng Dios, at ito ang nagdala ng kanyang kamatayan at ng buong henerasyon. (Bil. 14:36-37).</a:t>
            </a: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272715" y="2933700"/>
            <a:ext cx="12464715" cy="250507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2755076"/>
            <a:ext cx="7177238" cy="2862322"/>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6000" b="1" dirty="0">
                <a:ln/>
                <a:solidFill>
                  <a:srgbClr val="916941"/>
                </a:solidFill>
                <a:effectLst/>
              </a:rPr>
              <a:t>ANG PANANAMPALATAYA NI CALEB</a:t>
            </a:r>
            <a:endParaRPr lang="en" sz="6000" b="1" dirty="0">
              <a:ln/>
              <a:solidFill>
                <a:srgbClr val="916941"/>
              </a:solidFill>
              <a:effectLst/>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0"/>
            <a:ext cx="12192000" cy="707886"/>
          </a:xfrm>
          <a:prstGeom prst="rect">
            <a:avLst/>
          </a:prstGeom>
          <a:noFill/>
        </p:spPr>
        <p:txBody>
          <a:bodyPr wrap="square">
            <a:spAutoFit/>
          </a:bodyPr>
          <a:lstStyle/>
          <a:p>
            <a:pPr algn="ctr"/>
            <a:r>
              <a:rPr lang="en" sz="40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GINAGAWANG POSIBLE ANG IMPOSIBLE</a:t>
            </a:r>
          </a:p>
        </p:txBody>
      </p:sp>
      <p:sp>
        <p:nvSpPr>
          <p:cNvPr id="5" name="CuadroTexto 4">
            <a:extLst>
              <a:ext uri="{FF2B5EF4-FFF2-40B4-BE49-F238E27FC236}">
                <a16:creationId xmlns:a16="http://schemas.microsoft.com/office/drawing/2014/main" id="{7EE05787-EF09-D815-A6D9-F568C81317D9}"/>
              </a:ext>
            </a:extLst>
          </p:cNvPr>
          <p:cNvSpPr txBox="1"/>
          <p:nvPr/>
        </p:nvSpPr>
        <p:spPr>
          <a:xfrm>
            <a:off x="1276350" y="657522"/>
            <a:ext cx="9639300" cy="646331"/>
          </a:xfrm>
          <a:prstGeom prst="rect">
            <a:avLst/>
          </a:prstGeom>
          <a:noFill/>
        </p:spPr>
        <p:txBody>
          <a:bodyPr wrap="square">
            <a:spAutoFit/>
          </a:bodyPr>
          <a:lstStyle/>
          <a:p>
            <a:pPr algn="ctr"/>
            <a:r>
              <a:rPr lang="en" b="1" dirty="0">
                <a:solidFill>
                  <a:schemeClr val="accent5">
                    <a:lumMod val="50000"/>
                  </a:schemeClr>
                </a:solidFill>
                <a:effectLst>
                  <a:glow rad="101600">
                    <a:srgbClr val="FFFFDD"/>
                  </a:glow>
                </a:effectLst>
                <a:latin typeface="Comic Sans MS" panose="030F0702030302020204" pitchFamily="66" charset="0"/>
              </a:rPr>
              <a:t>“</a:t>
            </a:r>
            <a:r>
              <a:rPr lang="en-US" b="1" dirty="0">
                <a:solidFill>
                  <a:schemeClr val="accent5">
                    <a:lumMod val="50000"/>
                  </a:schemeClr>
                </a:solidFill>
                <a:effectLst>
                  <a:glow rad="101600">
                    <a:srgbClr val="FFFFDD"/>
                  </a:glow>
                </a:effectLst>
                <a:latin typeface="Comic Sans MS" panose="030F0702030302020204" pitchFamily="66" charset="0"/>
              </a:rPr>
              <a:t>Gayon </a:t>
            </a:r>
            <a:r>
              <a:rPr lang="en-US" b="1" dirty="0" err="1">
                <a:solidFill>
                  <a:schemeClr val="accent5">
                    <a:lumMod val="50000"/>
                  </a:schemeClr>
                </a:solidFill>
                <a:effectLst>
                  <a:glow rad="101600">
                    <a:srgbClr val="FFFFDD"/>
                  </a:glow>
                </a:effectLst>
                <a:latin typeface="Comic Sans MS" panose="030F0702030302020204" pitchFamily="66" charset="0"/>
              </a:rPr>
              <a:t>ma'y</a:t>
            </a:r>
            <a:r>
              <a:rPr lang="en-US" b="1" dirty="0">
                <a:solidFill>
                  <a:schemeClr val="accent5">
                    <a:lumMod val="50000"/>
                  </a:schemeClr>
                </a:solidFill>
                <a:effectLst>
                  <a:glow rad="101600">
                    <a:srgbClr val="FFFFDD"/>
                  </a:glow>
                </a:effectLst>
                <a:latin typeface="Comic Sans MS" panose="030F0702030302020204" pitchFamily="66" charset="0"/>
              </a:rPr>
              <a:t> </a:t>
            </a:r>
            <a:r>
              <a:rPr lang="en-US" b="1" dirty="0" err="1">
                <a:solidFill>
                  <a:schemeClr val="accent5">
                    <a:lumMod val="50000"/>
                  </a:schemeClr>
                </a:solidFill>
                <a:effectLst>
                  <a:glow rad="101600">
                    <a:srgbClr val="FFFFDD"/>
                  </a:glow>
                </a:effectLst>
                <a:latin typeface="Comic Sans MS" panose="030F0702030302020204" pitchFamily="66" charset="0"/>
              </a:rPr>
              <a:t>pinapanglumo</a:t>
            </a:r>
            <a:r>
              <a:rPr lang="en-US" b="1" dirty="0">
                <a:solidFill>
                  <a:schemeClr val="accent5">
                    <a:lumMod val="50000"/>
                  </a:schemeClr>
                </a:solidFill>
                <a:effectLst>
                  <a:glow rad="101600">
                    <a:srgbClr val="FFFFDD"/>
                  </a:glow>
                </a:effectLst>
                <a:latin typeface="Comic Sans MS" panose="030F0702030302020204" pitchFamily="66" charset="0"/>
              </a:rPr>
              <a:t> ng mga </a:t>
            </a:r>
            <a:r>
              <a:rPr lang="en-US" b="1" dirty="0" err="1">
                <a:solidFill>
                  <a:schemeClr val="accent5">
                    <a:lumMod val="50000"/>
                  </a:schemeClr>
                </a:solidFill>
                <a:effectLst>
                  <a:glow rad="101600">
                    <a:srgbClr val="FFFFDD"/>
                  </a:glow>
                </a:effectLst>
                <a:latin typeface="Comic Sans MS" panose="030F0702030302020204" pitchFamily="66" charset="0"/>
              </a:rPr>
              <a:t>kapatid</a:t>
            </a:r>
            <a:r>
              <a:rPr lang="en-US" b="1" dirty="0">
                <a:solidFill>
                  <a:schemeClr val="accent5">
                    <a:lumMod val="50000"/>
                  </a:schemeClr>
                </a:solidFill>
                <a:effectLst>
                  <a:glow rad="101600">
                    <a:srgbClr val="FFFFDD"/>
                  </a:glow>
                </a:effectLst>
                <a:latin typeface="Comic Sans MS" panose="030F0702030302020204" pitchFamily="66" charset="0"/>
              </a:rPr>
              <a:t> na </a:t>
            </a:r>
            <a:r>
              <a:rPr lang="en-US" b="1" dirty="0" err="1">
                <a:solidFill>
                  <a:schemeClr val="accent5">
                    <a:lumMod val="50000"/>
                  </a:schemeClr>
                </a:solidFill>
                <a:effectLst>
                  <a:glow rad="101600">
                    <a:srgbClr val="FFFFDD"/>
                  </a:glow>
                </a:effectLst>
                <a:latin typeface="Comic Sans MS" panose="030F0702030302020204" pitchFamily="66" charset="0"/>
              </a:rPr>
              <a:t>kasama</a:t>
            </a:r>
            <a:r>
              <a:rPr lang="en-US" b="1" dirty="0">
                <a:solidFill>
                  <a:schemeClr val="accent5">
                    <a:lumMod val="50000"/>
                  </a:schemeClr>
                </a:solidFill>
                <a:effectLst>
                  <a:glow rad="101600">
                    <a:srgbClr val="FFFFDD"/>
                  </a:glow>
                </a:effectLst>
                <a:latin typeface="Comic Sans MS" panose="030F0702030302020204" pitchFamily="66" charset="0"/>
              </a:rPr>
              <a:t> ko ang puso ng bayan: </a:t>
            </a:r>
            <a:r>
              <a:rPr lang="en-US" b="1" dirty="0" err="1">
                <a:solidFill>
                  <a:schemeClr val="accent5">
                    <a:lumMod val="50000"/>
                  </a:schemeClr>
                </a:solidFill>
                <a:effectLst>
                  <a:glow rad="101600">
                    <a:srgbClr val="FFFFDD"/>
                  </a:glow>
                </a:effectLst>
                <a:latin typeface="Comic Sans MS" panose="030F0702030302020204" pitchFamily="66" charset="0"/>
              </a:rPr>
              <a:t>nguni't</a:t>
            </a:r>
            <a:r>
              <a:rPr lang="en-US" b="1" dirty="0">
                <a:solidFill>
                  <a:schemeClr val="accent5">
                    <a:lumMod val="50000"/>
                  </a:schemeClr>
                </a:solidFill>
                <a:effectLst>
                  <a:glow rad="101600">
                    <a:srgbClr val="FFFFDD"/>
                  </a:glow>
                </a:effectLst>
                <a:latin typeface="Comic Sans MS" panose="030F0702030302020204" pitchFamily="66" charset="0"/>
              </a:rPr>
              <a:t> </a:t>
            </a:r>
            <a:r>
              <a:rPr lang="en-US" b="1" dirty="0" err="1">
                <a:solidFill>
                  <a:schemeClr val="accent5">
                    <a:lumMod val="50000"/>
                  </a:schemeClr>
                </a:solidFill>
                <a:effectLst>
                  <a:glow rad="101600">
                    <a:srgbClr val="FFFFDD"/>
                  </a:glow>
                </a:effectLst>
                <a:latin typeface="Comic Sans MS" panose="030F0702030302020204" pitchFamily="66" charset="0"/>
              </a:rPr>
              <a:t>ako'y</a:t>
            </a:r>
            <a:r>
              <a:rPr lang="en-US" b="1" dirty="0">
                <a:solidFill>
                  <a:schemeClr val="accent5">
                    <a:lumMod val="50000"/>
                  </a:schemeClr>
                </a:solidFill>
                <a:effectLst>
                  <a:glow rad="101600">
                    <a:srgbClr val="FFFFDD"/>
                  </a:glow>
                </a:effectLst>
                <a:latin typeface="Comic Sans MS" panose="030F0702030302020204" pitchFamily="66" charset="0"/>
              </a:rPr>
              <a:t> </a:t>
            </a:r>
            <a:r>
              <a:rPr lang="en-US" b="1" dirty="0" err="1">
                <a:solidFill>
                  <a:schemeClr val="accent5">
                    <a:lumMod val="50000"/>
                  </a:schemeClr>
                </a:solidFill>
                <a:effectLst>
                  <a:glow rad="101600">
                    <a:srgbClr val="FFFFDD"/>
                  </a:glow>
                </a:effectLst>
                <a:latin typeface="Comic Sans MS" panose="030F0702030302020204" pitchFamily="66" charset="0"/>
              </a:rPr>
              <a:t>lubos</a:t>
            </a:r>
            <a:r>
              <a:rPr lang="en-US" b="1" dirty="0">
                <a:solidFill>
                  <a:schemeClr val="accent5">
                    <a:lumMod val="50000"/>
                  </a:schemeClr>
                </a:solidFill>
                <a:effectLst>
                  <a:glow rad="101600">
                    <a:srgbClr val="FFFFDD"/>
                  </a:glow>
                </a:effectLst>
                <a:latin typeface="Comic Sans MS" panose="030F0702030302020204" pitchFamily="66" charset="0"/>
              </a:rPr>
              <a:t> na </a:t>
            </a:r>
            <a:r>
              <a:rPr lang="en-US" b="1" dirty="0" err="1">
                <a:solidFill>
                  <a:schemeClr val="accent5">
                    <a:lumMod val="50000"/>
                  </a:schemeClr>
                </a:solidFill>
                <a:effectLst>
                  <a:glow rad="101600">
                    <a:srgbClr val="FFFFDD"/>
                  </a:glow>
                </a:effectLst>
                <a:latin typeface="Comic Sans MS" panose="030F0702030302020204" pitchFamily="66" charset="0"/>
              </a:rPr>
              <a:t>sumunod</a:t>
            </a:r>
            <a:r>
              <a:rPr lang="en-US" b="1" dirty="0">
                <a:solidFill>
                  <a:schemeClr val="accent5">
                    <a:lumMod val="50000"/>
                  </a:schemeClr>
                </a:solidFill>
                <a:effectLst>
                  <a:glow rad="101600">
                    <a:srgbClr val="FFFFDD"/>
                  </a:glow>
                </a:effectLst>
                <a:latin typeface="Comic Sans MS" panose="030F0702030302020204" pitchFamily="66" charset="0"/>
              </a:rPr>
              <a:t> sa </a:t>
            </a:r>
            <a:r>
              <a:rPr lang="en-US" b="1" dirty="0" err="1">
                <a:solidFill>
                  <a:schemeClr val="accent5">
                    <a:lumMod val="50000"/>
                  </a:schemeClr>
                </a:solidFill>
                <a:effectLst>
                  <a:glow rad="101600">
                    <a:srgbClr val="FFFFDD"/>
                  </a:glow>
                </a:effectLst>
                <a:latin typeface="Comic Sans MS" panose="030F0702030302020204" pitchFamily="66" charset="0"/>
              </a:rPr>
              <a:t>Panginoon</a:t>
            </a:r>
            <a:r>
              <a:rPr lang="en-US" b="1" dirty="0">
                <a:solidFill>
                  <a:schemeClr val="accent5">
                    <a:lumMod val="50000"/>
                  </a:schemeClr>
                </a:solidFill>
                <a:effectLst>
                  <a:glow rad="101600">
                    <a:srgbClr val="FFFFDD"/>
                  </a:glow>
                </a:effectLst>
                <a:latin typeface="Comic Sans MS" panose="030F0702030302020204" pitchFamily="66" charset="0"/>
              </a:rPr>
              <a:t> </a:t>
            </a:r>
            <a:r>
              <a:rPr lang="en-US" b="1" dirty="0" err="1">
                <a:solidFill>
                  <a:schemeClr val="accent5">
                    <a:lumMod val="50000"/>
                  </a:schemeClr>
                </a:solidFill>
                <a:effectLst>
                  <a:glow rad="101600">
                    <a:srgbClr val="FFFFDD"/>
                  </a:glow>
                </a:effectLst>
                <a:latin typeface="Comic Sans MS" panose="030F0702030302020204" pitchFamily="66" charset="0"/>
              </a:rPr>
              <a:t>kong</a:t>
            </a:r>
            <a:r>
              <a:rPr lang="en-US" b="1" dirty="0">
                <a:solidFill>
                  <a:schemeClr val="accent5">
                    <a:lumMod val="50000"/>
                  </a:schemeClr>
                </a:solidFill>
                <a:effectLst>
                  <a:glow rad="101600">
                    <a:srgbClr val="FFFFDD"/>
                  </a:glow>
                </a:effectLst>
                <a:latin typeface="Comic Sans MS" panose="030F0702030302020204" pitchFamily="66" charset="0"/>
              </a:rPr>
              <a:t> Dios</a:t>
            </a:r>
            <a:r>
              <a:rPr lang="en" b="1" dirty="0">
                <a:solidFill>
                  <a:schemeClr val="accent5">
                    <a:lumMod val="50000"/>
                  </a:schemeClr>
                </a:solidFill>
                <a:effectLst>
                  <a:glow rad="101600">
                    <a:srgbClr val="FFFFDD"/>
                  </a:glow>
                </a:effectLst>
                <a:latin typeface="Comic Sans MS" panose="030F0702030302020204" pitchFamily="66" charset="0"/>
              </a:rPr>
              <a:t>” </a:t>
            </a:r>
            <a:r>
              <a:rPr lang="en" sz="1400" b="1" dirty="0">
                <a:solidFill>
                  <a:schemeClr val="accent5">
                    <a:lumMod val="50000"/>
                  </a:schemeClr>
                </a:solidFill>
                <a:effectLst>
                  <a:glow rad="101600">
                    <a:srgbClr val="FFFFDD"/>
                  </a:glow>
                </a:effectLst>
                <a:latin typeface="Comic Sans MS" panose="030F0702030302020204" pitchFamily="66" charset="0"/>
              </a:rPr>
              <a:t>(Josue 14:8)</a:t>
            </a:r>
          </a:p>
        </p:txBody>
      </p:sp>
      <p:sp>
        <p:nvSpPr>
          <p:cNvPr id="6" name="CuadroTexto 5">
            <a:extLst>
              <a:ext uri="{FF2B5EF4-FFF2-40B4-BE49-F238E27FC236}">
                <a16:creationId xmlns:a16="http://schemas.microsoft.com/office/drawing/2014/main" id="{7FA5DF91-3D7F-2254-5A20-DD4E5E449213}"/>
              </a:ext>
            </a:extLst>
          </p:cNvPr>
          <p:cNvSpPr txBox="1"/>
          <p:nvPr/>
        </p:nvSpPr>
        <p:spPr>
          <a:xfrm>
            <a:off x="152398" y="1302633"/>
            <a:ext cx="6065521" cy="1938992"/>
          </a:xfrm>
          <a:prstGeom prst="rect">
            <a:avLst/>
          </a:prstGeom>
          <a:noFill/>
        </p:spPr>
        <p:txBody>
          <a:bodyPr wrap="square" rtlCol="0">
            <a:spAutoFit/>
          </a:bodyPr>
          <a:lstStyle/>
          <a:p>
            <a:pPr>
              <a:spcBef>
                <a:spcPts val="600"/>
              </a:spcBef>
            </a:pPr>
            <a:r>
              <a:rPr lang="en" sz="2000" b="1" dirty="0"/>
              <a:t>Ang kahulugan ng "Caleb" ay “aso." G</a:t>
            </a:r>
            <a:r>
              <a:rPr lang="en-PH" sz="2000" b="1" dirty="0"/>
              <a:t>a</a:t>
            </a:r>
            <a:r>
              <a:rPr lang="en" sz="2000" b="1" dirty="0"/>
              <a:t>ya ng ipinakita ng kanyang buhay, hindi niya natanggap ang pangalang iyon sa panlalait, ngunit dahil sa kanyang hindi natitinag na katapatan. S</a:t>
            </a:r>
            <a:r>
              <a:rPr lang="en-PH" sz="2000" b="1" dirty="0" err="1"/>
              <a:t>i</a:t>
            </a:r>
            <a:r>
              <a:rPr lang="en" sz="2000" b="1" dirty="0"/>
              <a:t>ya ay tapat habang ang iba ay hindi. Nanatili syang tapat sa Dios habang ang iba ay umurong.</a:t>
            </a: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6370317" y="1466291"/>
            <a:ext cx="5644087"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52398" y="5729829"/>
            <a:ext cx="6177281" cy="1015663"/>
          </a:xfrm>
          <a:prstGeom prst="rect">
            <a:avLst/>
          </a:prstGeom>
          <a:noFill/>
        </p:spPr>
        <p:txBody>
          <a:bodyPr wrap="square">
            <a:spAutoFit/>
          </a:bodyPr>
          <a:lstStyle/>
          <a:p>
            <a:pPr>
              <a:spcBef>
                <a:spcPts val="600"/>
              </a:spcBef>
            </a:pPr>
            <a:r>
              <a:rPr lang="en" sz="2000" b="1" dirty="0"/>
              <a:t>Ang kanyang halimbawa ay nagpapasigla sa atin na panatilihin ang ating pananampalataya sa Dios, na magagawang posible ang mga imposible sa atin.</a:t>
            </a:r>
          </a:p>
        </p:txBody>
      </p:sp>
      <p:sp>
        <p:nvSpPr>
          <p:cNvPr id="9" name="CuadroTexto 8">
            <a:extLst>
              <a:ext uri="{FF2B5EF4-FFF2-40B4-BE49-F238E27FC236}">
                <a16:creationId xmlns:a16="http://schemas.microsoft.com/office/drawing/2014/main" id="{CF8A3DA5-0F42-DF0D-3EEB-F80D4174753A}"/>
              </a:ext>
            </a:extLst>
          </p:cNvPr>
          <p:cNvSpPr txBox="1"/>
          <p:nvPr/>
        </p:nvSpPr>
        <p:spPr>
          <a:xfrm>
            <a:off x="152398" y="4513468"/>
            <a:ext cx="5943601" cy="1015663"/>
          </a:xfrm>
          <a:prstGeom prst="rect">
            <a:avLst/>
          </a:prstGeom>
          <a:noFill/>
        </p:spPr>
        <p:txBody>
          <a:bodyPr wrap="square">
            <a:spAutoFit/>
          </a:bodyPr>
          <a:lstStyle/>
          <a:p>
            <a:pPr>
              <a:spcBef>
                <a:spcPts val="600"/>
              </a:spcBef>
            </a:pPr>
            <a:r>
              <a:rPr lang="en" sz="2000" b="1" dirty="0"/>
              <a:t>K</a:t>
            </a:r>
            <a:r>
              <a:rPr lang="en-PH" sz="2000" b="1" dirty="0"/>
              <a:t>a</a:t>
            </a:r>
            <a:r>
              <a:rPr lang="en" sz="2000" b="1" dirty="0"/>
              <a:t>sama ni Josue (mas bata pa sa kanya), naging matibay sya sa kanyang posisyon, kahit gusto silang batuhin ng mga tao (Bil. 14:10).</a:t>
            </a:r>
          </a:p>
        </p:txBody>
      </p:sp>
      <p:sp>
        <p:nvSpPr>
          <p:cNvPr id="11" name="CuadroTexto 10">
            <a:extLst>
              <a:ext uri="{FF2B5EF4-FFF2-40B4-BE49-F238E27FC236}">
                <a16:creationId xmlns:a16="http://schemas.microsoft.com/office/drawing/2014/main" id="{7445EE05-2601-1FE7-DB8B-776F64D477FD}"/>
              </a:ext>
            </a:extLst>
          </p:cNvPr>
          <p:cNvSpPr txBox="1"/>
          <p:nvPr/>
        </p:nvSpPr>
        <p:spPr>
          <a:xfrm>
            <a:off x="111760" y="3215827"/>
            <a:ext cx="6217919" cy="1200329"/>
          </a:xfrm>
          <a:prstGeom prst="rect">
            <a:avLst/>
          </a:prstGeom>
          <a:noFill/>
        </p:spPr>
        <p:txBody>
          <a:bodyPr wrap="square">
            <a:spAutoFit/>
          </a:bodyPr>
          <a:lstStyle/>
          <a:p>
            <a:pPr>
              <a:spcBef>
                <a:spcPts val="600"/>
              </a:spcBef>
            </a:pPr>
            <a:r>
              <a:rPr lang="en" b="1" dirty="0"/>
              <a:t>N</a:t>
            </a:r>
            <a:r>
              <a:rPr lang="en-PH" b="1" dirty="0"/>
              <a:t>a</a:t>
            </a:r>
            <a:r>
              <a:rPr lang="en" b="1" dirty="0"/>
              <a:t>ng makita ng sampung espiya na imposibleng masakop ang mga syudad, at mahirap talunin ang mga higante, nakita ni Caleb na nasakop ang mga syudad at “kinain gaya ng tinapay” ang mga higante (Bil. 13:28-33; 14:6-9).</a:t>
            </a: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12321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600" dirty="0">
                <a:ln/>
                <a:solidFill>
                  <a:schemeClr val="accent5">
                    <a:lumMod val="75000"/>
                  </a:schemeClr>
                </a:solidFill>
                <a:effectLst>
                  <a:outerShdw blurRad="38100" dist="38100" dir="2700000" algn="tl">
                    <a:srgbClr val="A2A6F8"/>
                  </a:outerShdw>
                </a:effectLst>
              </a:rPr>
              <a:t>PANANAMPALATAYANG GUMAGAWA</a:t>
            </a: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457516"/>
            <a:ext cx="12191998" cy="1200329"/>
          </a:xfrm>
          <a:prstGeom prst="rect">
            <a:avLst/>
          </a:prstGeom>
          <a:noFill/>
        </p:spPr>
        <p:txBody>
          <a:bodyPr wrap="square">
            <a:spAutoFit/>
          </a:bodyPr>
          <a:lstStyle/>
          <a:p>
            <a:pPr algn="ctr"/>
            <a:r>
              <a:rPr lang="en" b="1" dirty="0">
                <a:solidFill>
                  <a:srgbClr val="124A1F"/>
                </a:solidFill>
                <a:effectLst>
                  <a:glow rad="101600">
                    <a:schemeClr val="accent2">
                      <a:lumMod val="20000"/>
                      <a:lumOff val="80000"/>
                    </a:schemeClr>
                  </a:glow>
                </a:effectLst>
                <a:latin typeface="Comic Sans MS" panose="030F0702030302020204" pitchFamily="66" charset="0"/>
              </a:rPr>
              <a:t>“</a:t>
            </a:r>
            <a:r>
              <a:rPr lang="en-US" b="1" dirty="0" err="1">
                <a:solidFill>
                  <a:srgbClr val="124A1F"/>
                </a:solidFill>
                <a:effectLst>
                  <a:glow rad="101600">
                    <a:schemeClr val="accent2">
                      <a:lumMod val="20000"/>
                      <a:lumOff val="80000"/>
                    </a:schemeClr>
                  </a:glow>
                </a:effectLst>
                <a:latin typeface="Comic Sans MS" panose="030F0702030302020204" pitchFamily="66" charset="0"/>
              </a:rPr>
              <a:t>Ngayon</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nga'y</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ibigay</a:t>
            </a:r>
            <a:r>
              <a:rPr lang="en-US" b="1" dirty="0">
                <a:solidFill>
                  <a:srgbClr val="124A1F"/>
                </a:solidFill>
                <a:effectLst>
                  <a:glow rad="101600">
                    <a:schemeClr val="accent2">
                      <a:lumMod val="20000"/>
                      <a:lumOff val="80000"/>
                    </a:schemeClr>
                  </a:glow>
                </a:effectLst>
                <a:latin typeface="Comic Sans MS" panose="030F0702030302020204" pitchFamily="66" charset="0"/>
              </a:rPr>
              <a:t> mo sa akin ang </a:t>
            </a:r>
            <a:r>
              <a:rPr lang="en-US" b="1" dirty="0" err="1">
                <a:solidFill>
                  <a:srgbClr val="124A1F"/>
                </a:solidFill>
                <a:effectLst>
                  <a:glow rad="101600">
                    <a:schemeClr val="accent2">
                      <a:lumMod val="20000"/>
                      <a:lumOff val="80000"/>
                    </a:schemeClr>
                  </a:glow>
                </a:effectLst>
                <a:latin typeface="Comic Sans MS" panose="030F0702030302020204" pitchFamily="66" charset="0"/>
              </a:rPr>
              <a:t>lupaing</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maburol</a:t>
            </a:r>
            <a:r>
              <a:rPr lang="en-US" b="1" dirty="0">
                <a:solidFill>
                  <a:srgbClr val="124A1F"/>
                </a:solidFill>
                <a:effectLst>
                  <a:glow rad="101600">
                    <a:schemeClr val="accent2">
                      <a:lumMod val="20000"/>
                      <a:lumOff val="80000"/>
                    </a:schemeClr>
                  </a:glow>
                </a:effectLst>
                <a:latin typeface="Comic Sans MS" panose="030F0702030302020204" pitchFamily="66" charset="0"/>
              </a:rPr>
              <a:t> na </a:t>
            </a:r>
            <a:r>
              <a:rPr lang="en-US" b="1" dirty="0" err="1">
                <a:solidFill>
                  <a:srgbClr val="124A1F"/>
                </a:solidFill>
                <a:effectLst>
                  <a:glow rad="101600">
                    <a:schemeClr val="accent2">
                      <a:lumMod val="20000"/>
                      <a:lumOff val="80000"/>
                    </a:schemeClr>
                  </a:glow>
                </a:effectLst>
                <a:latin typeface="Comic Sans MS" panose="030F0702030302020204" pitchFamily="66" charset="0"/>
              </a:rPr>
              <a:t>ito</a:t>
            </a:r>
            <a:r>
              <a:rPr lang="en-US" b="1" dirty="0">
                <a:solidFill>
                  <a:srgbClr val="124A1F"/>
                </a:solidFill>
                <a:effectLst>
                  <a:glow rad="101600">
                    <a:schemeClr val="accent2">
                      <a:lumMod val="20000"/>
                      <a:lumOff val="80000"/>
                    </a:schemeClr>
                  </a:glow>
                </a:effectLst>
                <a:latin typeface="Comic Sans MS" panose="030F0702030302020204" pitchFamily="66" charset="0"/>
              </a:rPr>
              <a:t> na </a:t>
            </a:r>
            <a:r>
              <a:rPr lang="en-US" b="1" dirty="0" err="1">
                <a:solidFill>
                  <a:srgbClr val="124A1F"/>
                </a:solidFill>
                <a:effectLst>
                  <a:glow rad="101600">
                    <a:schemeClr val="accent2">
                      <a:lumMod val="20000"/>
                      <a:lumOff val="80000"/>
                    </a:schemeClr>
                  </a:glow>
                </a:effectLst>
                <a:latin typeface="Comic Sans MS" panose="030F0702030302020204" pitchFamily="66" charset="0"/>
              </a:rPr>
              <a:t>sinalita</a:t>
            </a:r>
            <a:r>
              <a:rPr lang="en-US" b="1" dirty="0">
                <a:solidFill>
                  <a:srgbClr val="124A1F"/>
                </a:solidFill>
                <a:effectLst>
                  <a:glow rad="101600">
                    <a:schemeClr val="accent2">
                      <a:lumMod val="20000"/>
                      <a:lumOff val="80000"/>
                    </a:schemeClr>
                  </a:glow>
                </a:effectLst>
                <a:latin typeface="Comic Sans MS" panose="030F0702030302020204" pitchFamily="66" charset="0"/>
              </a:rPr>
              <a:t> ng </a:t>
            </a:r>
            <a:r>
              <a:rPr lang="en-US" b="1" dirty="0" err="1">
                <a:solidFill>
                  <a:srgbClr val="124A1F"/>
                </a:solidFill>
                <a:effectLst>
                  <a:glow rad="101600">
                    <a:schemeClr val="accent2">
                      <a:lumMod val="20000"/>
                      <a:lumOff val="80000"/>
                    </a:schemeClr>
                  </a:glow>
                </a:effectLst>
                <a:latin typeface="Comic Sans MS" panose="030F0702030302020204" pitchFamily="66" charset="0"/>
              </a:rPr>
              <a:t>Panginoon</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nang</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araw</a:t>
            </a:r>
            <a:r>
              <a:rPr lang="en-US" b="1" dirty="0">
                <a:solidFill>
                  <a:srgbClr val="124A1F"/>
                </a:solidFill>
                <a:effectLst>
                  <a:glow rad="101600">
                    <a:schemeClr val="accent2">
                      <a:lumMod val="20000"/>
                      <a:lumOff val="80000"/>
                    </a:schemeClr>
                  </a:glow>
                </a:effectLst>
                <a:latin typeface="Comic Sans MS" panose="030F0702030302020204" pitchFamily="66" charset="0"/>
              </a:rPr>
              <a:t> na </a:t>
            </a:r>
            <a:r>
              <a:rPr lang="en-US" b="1" dirty="0" err="1">
                <a:solidFill>
                  <a:srgbClr val="124A1F"/>
                </a:solidFill>
                <a:effectLst>
                  <a:glow rad="101600">
                    <a:schemeClr val="accent2">
                      <a:lumMod val="20000"/>
                      <a:lumOff val="80000"/>
                    </a:schemeClr>
                  </a:glow>
                </a:effectLst>
                <a:latin typeface="Comic Sans MS" panose="030F0702030302020204" pitchFamily="66" charset="0"/>
              </a:rPr>
              <a:t>yaon</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sapagka't</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iyong</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nabalitaan</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nang</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araw</a:t>
            </a:r>
            <a:r>
              <a:rPr lang="en-US" b="1" dirty="0">
                <a:solidFill>
                  <a:srgbClr val="124A1F"/>
                </a:solidFill>
                <a:effectLst>
                  <a:glow rad="101600">
                    <a:schemeClr val="accent2">
                      <a:lumMod val="20000"/>
                      <a:lumOff val="80000"/>
                    </a:schemeClr>
                  </a:glow>
                </a:effectLst>
                <a:latin typeface="Comic Sans MS" panose="030F0702030302020204" pitchFamily="66" charset="0"/>
              </a:rPr>
              <a:t> na </a:t>
            </a:r>
            <a:r>
              <a:rPr lang="en-US" b="1" dirty="0" err="1">
                <a:solidFill>
                  <a:srgbClr val="124A1F"/>
                </a:solidFill>
                <a:effectLst>
                  <a:glow rad="101600">
                    <a:schemeClr val="accent2">
                      <a:lumMod val="20000"/>
                      <a:lumOff val="80000"/>
                    </a:schemeClr>
                  </a:glow>
                </a:effectLst>
                <a:latin typeface="Comic Sans MS" panose="030F0702030302020204" pitchFamily="66" charset="0"/>
              </a:rPr>
              <a:t>yaon</a:t>
            </a:r>
            <a:r>
              <a:rPr lang="en-US" b="1" dirty="0">
                <a:solidFill>
                  <a:srgbClr val="124A1F"/>
                </a:solidFill>
                <a:effectLst>
                  <a:glow rad="101600">
                    <a:schemeClr val="accent2">
                      <a:lumMod val="20000"/>
                      <a:lumOff val="80000"/>
                    </a:schemeClr>
                  </a:glow>
                </a:effectLst>
                <a:latin typeface="Comic Sans MS" panose="030F0702030302020204" pitchFamily="66" charset="0"/>
              </a:rPr>
              <a:t> kung </a:t>
            </a:r>
            <a:r>
              <a:rPr lang="en-US" b="1" dirty="0" err="1">
                <a:solidFill>
                  <a:srgbClr val="124A1F"/>
                </a:solidFill>
                <a:effectLst>
                  <a:glow rad="101600">
                    <a:schemeClr val="accent2">
                      <a:lumMod val="20000"/>
                      <a:lumOff val="80000"/>
                    </a:schemeClr>
                  </a:glow>
                </a:effectLst>
                <a:latin typeface="Comic Sans MS" panose="030F0702030302020204" pitchFamily="66" charset="0"/>
              </a:rPr>
              <a:t>paanong</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nariyan</a:t>
            </a:r>
            <a:r>
              <a:rPr lang="en-US" b="1" dirty="0">
                <a:solidFill>
                  <a:srgbClr val="124A1F"/>
                </a:solidFill>
                <a:effectLst>
                  <a:glow rad="101600">
                    <a:schemeClr val="accent2">
                      <a:lumMod val="20000"/>
                      <a:lumOff val="80000"/>
                    </a:schemeClr>
                  </a:glow>
                </a:effectLst>
                <a:latin typeface="Comic Sans MS" panose="030F0702030302020204" pitchFamily="66" charset="0"/>
              </a:rPr>
              <a:t> ang mga </a:t>
            </a:r>
            <a:r>
              <a:rPr lang="en-US" b="1" dirty="0" err="1">
                <a:solidFill>
                  <a:srgbClr val="124A1F"/>
                </a:solidFill>
                <a:effectLst>
                  <a:glow rad="101600">
                    <a:schemeClr val="accent2">
                      <a:lumMod val="20000"/>
                      <a:lumOff val="80000"/>
                    </a:schemeClr>
                  </a:glow>
                </a:effectLst>
                <a:latin typeface="Comic Sans MS" panose="030F0702030302020204" pitchFamily="66" charset="0"/>
              </a:rPr>
              <a:t>Anaceo</a:t>
            </a:r>
            <a:r>
              <a:rPr lang="en-US" b="1" dirty="0">
                <a:solidFill>
                  <a:srgbClr val="124A1F"/>
                </a:solidFill>
                <a:effectLst>
                  <a:glow rad="101600">
                    <a:schemeClr val="accent2">
                      <a:lumMod val="20000"/>
                      <a:lumOff val="80000"/>
                    </a:schemeClr>
                  </a:glow>
                </a:effectLst>
                <a:latin typeface="Comic Sans MS" panose="030F0702030302020204" pitchFamily="66" charset="0"/>
              </a:rPr>
              <a:t>, at mga </a:t>
            </a:r>
            <a:r>
              <a:rPr lang="en-US" b="1" dirty="0" err="1">
                <a:solidFill>
                  <a:srgbClr val="124A1F"/>
                </a:solidFill>
                <a:effectLst>
                  <a:glow rad="101600">
                    <a:schemeClr val="accent2">
                      <a:lumMod val="20000"/>
                      <a:lumOff val="80000"/>
                    </a:schemeClr>
                  </a:glow>
                </a:effectLst>
                <a:latin typeface="Comic Sans MS" panose="030F0702030302020204" pitchFamily="66" charset="0"/>
              </a:rPr>
              <a:t>bayang</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malalaki</a:t>
            </a:r>
            <a:r>
              <a:rPr lang="en-US" b="1" dirty="0">
                <a:solidFill>
                  <a:srgbClr val="124A1F"/>
                </a:solidFill>
                <a:effectLst>
                  <a:glow rad="101600">
                    <a:schemeClr val="accent2">
                      <a:lumMod val="20000"/>
                      <a:lumOff val="80000"/>
                    </a:schemeClr>
                  </a:glow>
                </a:effectLst>
                <a:latin typeface="Comic Sans MS" panose="030F0702030302020204" pitchFamily="66" charset="0"/>
              </a:rPr>
              <a:t>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nakukutaan</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marahil</a:t>
            </a:r>
            <a:r>
              <a:rPr lang="en-US" b="1" dirty="0">
                <a:solidFill>
                  <a:srgbClr val="124A1F"/>
                </a:solidFill>
                <a:effectLst>
                  <a:glow rad="101600">
                    <a:schemeClr val="accent2">
                      <a:lumMod val="20000"/>
                      <a:lumOff val="80000"/>
                    </a:schemeClr>
                  </a:glow>
                </a:effectLst>
                <a:latin typeface="Comic Sans MS" panose="030F0702030302020204" pitchFamily="66" charset="0"/>
              </a:rPr>
              <a:t> ay </a:t>
            </a:r>
            <a:r>
              <a:rPr lang="en-US" b="1" dirty="0" err="1">
                <a:solidFill>
                  <a:srgbClr val="124A1F"/>
                </a:solidFill>
                <a:effectLst>
                  <a:glow rad="101600">
                    <a:schemeClr val="accent2">
                      <a:lumMod val="20000"/>
                      <a:lumOff val="80000"/>
                    </a:schemeClr>
                  </a:glow>
                </a:effectLst>
                <a:latin typeface="Comic Sans MS" panose="030F0702030302020204" pitchFamily="66" charset="0"/>
              </a:rPr>
              <a:t>sasa</a:t>
            </a:r>
            <a:r>
              <a:rPr lang="en-US" b="1" dirty="0">
                <a:solidFill>
                  <a:srgbClr val="124A1F"/>
                </a:solidFill>
                <a:effectLst>
                  <a:glow rad="101600">
                    <a:schemeClr val="accent2">
                      <a:lumMod val="20000"/>
                      <a:lumOff val="80000"/>
                    </a:schemeClr>
                  </a:glow>
                </a:effectLst>
                <a:latin typeface="Comic Sans MS" panose="030F0702030302020204" pitchFamily="66" charset="0"/>
              </a:rPr>
              <a:t> akin ang </a:t>
            </a:r>
            <a:r>
              <a:rPr lang="en-US" b="1" dirty="0" err="1">
                <a:solidFill>
                  <a:srgbClr val="124A1F"/>
                </a:solidFill>
                <a:effectLst>
                  <a:glow rad="101600">
                    <a:schemeClr val="accent2">
                      <a:lumMod val="20000"/>
                      <a:lumOff val="80000"/>
                    </a:schemeClr>
                  </a:glow>
                </a:effectLst>
                <a:latin typeface="Comic Sans MS" panose="030F0702030302020204" pitchFamily="66" charset="0"/>
              </a:rPr>
              <a:t>Panginoon</a:t>
            </a:r>
            <a:r>
              <a:rPr lang="en-US" b="1" dirty="0">
                <a:solidFill>
                  <a:srgbClr val="124A1F"/>
                </a:solidFill>
                <a:effectLst>
                  <a:glow rad="101600">
                    <a:schemeClr val="accent2">
                      <a:lumMod val="20000"/>
                      <a:lumOff val="80000"/>
                    </a:schemeClr>
                  </a:glow>
                </a:effectLst>
                <a:latin typeface="Comic Sans MS" panose="030F0702030302020204" pitchFamily="66" charset="0"/>
              </a:rPr>
              <a:t>, at akin </a:t>
            </a:r>
            <a:r>
              <a:rPr lang="en-US" b="1" dirty="0" err="1">
                <a:solidFill>
                  <a:srgbClr val="124A1F"/>
                </a:solidFill>
                <a:effectLst>
                  <a:glow rad="101600">
                    <a:schemeClr val="accent2">
                      <a:lumMod val="20000"/>
                      <a:lumOff val="80000"/>
                    </a:schemeClr>
                  </a:glow>
                </a:effectLst>
                <a:latin typeface="Comic Sans MS" panose="030F0702030302020204" pitchFamily="66" charset="0"/>
              </a:rPr>
              <a:t>silang</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maitataboy</a:t>
            </a:r>
            <a:r>
              <a:rPr lang="en-US" b="1" dirty="0">
                <a:solidFill>
                  <a:srgbClr val="124A1F"/>
                </a:solidFill>
                <a:effectLst>
                  <a:glow rad="101600">
                    <a:schemeClr val="accent2">
                      <a:lumMod val="20000"/>
                      <a:lumOff val="80000"/>
                    </a:schemeClr>
                  </a:glow>
                </a:effectLst>
                <a:latin typeface="Comic Sans MS" panose="030F0702030302020204" pitchFamily="66" charset="0"/>
              </a:rPr>
              <a:t> na gaya ng </a:t>
            </a:r>
            <a:r>
              <a:rPr lang="en-US" b="1" dirty="0" err="1">
                <a:solidFill>
                  <a:srgbClr val="124A1F"/>
                </a:solidFill>
                <a:effectLst>
                  <a:glow rad="101600">
                    <a:schemeClr val="accent2">
                      <a:lumMod val="20000"/>
                      <a:lumOff val="80000"/>
                    </a:schemeClr>
                  </a:glow>
                </a:effectLst>
                <a:latin typeface="Comic Sans MS" panose="030F0702030302020204" pitchFamily="66" charset="0"/>
              </a:rPr>
              <a:t>sinalita</a:t>
            </a:r>
            <a:r>
              <a:rPr lang="en-US" b="1" dirty="0">
                <a:solidFill>
                  <a:srgbClr val="124A1F"/>
                </a:solidFill>
                <a:effectLst>
                  <a:glow rad="101600">
                    <a:schemeClr val="accent2">
                      <a:lumMod val="20000"/>
                      <a:lumOff val="80000"/>
                    </a:schemeClr>
                  </a:glow>
                </a:effectLst>
                <a:latin typeface="Comic Sans MS" panose="030F0702030302020204" pitchFamily="66" charset="0"/>
              </a:rPr>
              <a:t> ng </a:t>
            </a:r>
            <a:r>
              <a:rPr lang="en-US" b="1" dirty="0" err="1">
                <a:solidFill>
                  <a:srgbClr val="124A1F"/>
                </a:solidFill>
                <a:effectLst>
                  <a:glow rad="101600">
                    <a:schemeClr val="accent2">
                      <a:lumMod val="20000"/>
                      <a:lumOff val="80000"/>
                    </a:schemeClr>
                  </a:glow>
                </a:effectLst>
                <a:latin typeface="Comic Sans MS" panose="030F0702030302020204" pitchFamily="66" charset="0"/>
              </a:rPr>
              <a:t>Panginoon</a:t>
            </a:r>
            <a:r>
              <a:rPr lang="en" b="1" dirty="0">
                <a:solidFill>
                  <a:srgbClr val="124A1F"/>
                </a:solidFill>
                <a:effectLst>
                  <a:glow rad="101600">
                    <a:schemeClr val="accent2">
                      <a:lumMod val="20000"/>
                      <a:lumOff val="80000"/>
                    </a:schemeClr>
                  </a:glow>
                </a:effectLst>
                <a:latin typeface="Comic Sans MS" panose="030F0702030302020204" pitchFamily="66" charset="0"/>
              </a:rPr>
              <a:t>.” </a:t>
            </a:r>
            <a:r>
              <a:rPr lang="en" sz="1400" b="1" dirty="0">
                <a:solidFill>
                  <a:srgbClr val="124A1F"/>
                </a:solidFill>
                <a:effectLst>
                  <a:glow rad="101600">
                    <a:schemeClr val="accent2">
                      <a:lumMod val="20000"/>
                      <a:lumOff val="80000"/>
                    </a:schemeClr>
                  </a:glow>
                </a:effectLst>
                <a:latin typeface="Comic Sans MS" panose="030F0702030302020204" pitchFamily="66" charset="0"/>
              </a:rPr>
              <a:t>(Josue 14:12)</a:t>
            </a:r>
            <a:endParaRPr lang="es-ES" b="1"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44878" y="1608315"/>
            <a:ext cx="5283401" cy="2554545"/>
          </a:xfrm>
          <a:prstGeom prst="rect">
            <a:avLst/>
          </a:prstGeom>
          <a:noFill/>
        </p:spPr>
        <p:txBody>
          <a:bodyPr wrap="square" rtlCol="0">
            <a:spAutoFit/>
          </a:bodyPr>
          <a:lstStyle/>
          <a:p>
            <a:pPr>
              <a:spcBef>
                <a:spcPts val="600"/>
              </a:spcBef>
            </a:pPr>
            <a:r>
              <a:rPr lang="en" sz="2000" b="1" dirty="0"/>
              <a:t>Ayon mismo kay Caleb, nang hilingan sya ng salaysay, “nagdala ako sa kanya ng report ayon sa aking pananalig” (Josue 14:7), at “sinunod ko ang Panginoon kong Dios ng buong puso” (Josue 14:8). Dahil sa kanyang katapatan, ipinangako sa kanya na mamanahin nya ang anumang matapakan nya na lupa sa pagsisiyasat (Josue 14:9).</a:t>
            </a: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8279" y="1740310"/>
            <a:ext cx="4150132"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44878" y="4185493"/>
            <a:ext cx="5283401" cy="1631216"/>
          </a:xfrm>
          <a:prstGeom prst="rect">
            <a:avLst/>
          </a:prstGeom>
          <a:noFill/>
        </p:spPr>
        <p:txBody>
          <a:bodyPr wrap="square">
            <a:spAutoFit/>
          </a:bodyPr>
          <a:lstStyle/>
          <a:p>
            <a:pPr>
              <a:spcBef>
                <a:spcPts val="600"/>
              </a:spcBef>
            </a:pPr>
            <a:r>
              <a:rPr lang="en" sz="2000" b="1" dirty="0"/>
              <a:t>Si Caleb ay 80 taong gulang nang ipinadala sya na espiya. Matapos ang limang taong pagsakop, siya ngayon ay 85 na (Jos. 14:10). </a:t>
            </a:r>
            <a:r>
              <a:rPr lang="en-PH" sz="2000" b="1" dirty="0"/>
              <a:t>M</a:t>
            </a:r>
            <a:r>
              <a:rPr lang="en" sz="2000" b="1" dirty="0"/>
              <a:t>alakas pa ang kanyang katawan at isip, at pareho parin ang kanyang iniisip (Jos. 14:11).</a:t>
            </a:r>
          </a:p>
        </p:txBody>
      </p:sp>
      <p:sp>
        <p:nvSpPr>
          <p:cNvPr id="12" name="CuadroTexto 11">
            <a:extLst>
              <a:ext uri="{FF2B5EF4-FFF2-40B4-BE49-F238E27FC236}">
                <a16:creationId xmlns:a16="http://schemas.microsoft.com/office/drawing/2014/main" id="{42C3CDEF-F815-22D7-ED27-92C87638C308}"/>
              </a:ext>
            </a:extLst>
          </p:cNvPr>
          <p:cNvSpPr txBox="1"/>
          <p:nvPr/>
        </p:nvSpPr>
        <p:spPr>
          <a:xfrm>
            <a:off x="0" y="5839342"/>
            <a:ext cx="7859455" cy="969496"/>
          </a:xfrm>
          <a:prstGeom prst="rect">
            <a:avLst/>
          </a:prstGeom>
          <a:noFill/>
        </p:spPr>
        <p:txBody>
          <a:bodyPr wrap="square">
            <a:spAutoFit/>
          </a:bodyPr>
          <a:lstStyle/>
          <a:p>
            <a:pPr>
              <a:spcBef>
                <a:spcPts val="600"/>
              </a:spcBef>
            </a:pPr>
            <a:r>
              <a:rPr lang="en" sz="1900" b="1" dirty="0"/>
              <a:t>Dumating ang panahong kukunin na ang pangako at patunayang hindi sayang ang kanyang mga salita. Sa tulong ng Dios, ay kakainin nya ang mga higante at sasakupin ang mga syudad (Josh. 14:12-14).</a:t>
            </a: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6667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PAGPASA SA SULO</a:t>
            </a:r>
          </a:p>
        </p:txBody>
      </p:sp>
      <p:sp>
        <p:nvSpPr>
          <p:cNvPr id="5" name="CuadroTexto 4">
            <a:extLst>
              <a:ext uri="{FF2B5EF4-FFF2-40B4-BE49-F238E27FC236}">
                <a16:creationId xmlns:a16="http://schemas.microsoft.com/office/drawing/2014/main" id="{24C1B747-E94D-688C-BF35-45706D405142}"/>
              </a:ext>
            </a:extLst>
          </p:cNvPr>
          <p:cNvSpPr txBox="1"/>
          <p:nvPr/>
        </p:nvSpPr>
        <p:spPr>
          <a:xfrm>
            <a:off x="369117" y="614900"/>
            <a:ext cx="8181586" cy="646331"/>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At sinabi </a:t>
            </a:r>
            <a:r>
              <a:rPr lang="en-US" b="1" dirty="0" err="1">
                <a:effectLst>
                  <a:outerShdw blurRad="38100" dist="38100" dir="2700000" algn="tl">
                    <a:srgbClr val="000000">
                      <a:alpha val="43137"/>
                    </a:srgbClr>
                  </a:outerShdw>
                </a:effectLst>
                <a:latin typeface="Comic Sans MS" panose="030F0702030302020204" pitchFamily="66" charset="0"/>
              </a:rPr>
              <a:t>ni</a:t>
            </a:r>
            <a:r>
              <a:rPr lang="en-US" b="1" dirty="0">
                <a:effectLst>
                  <a:outerShdw blurRad="38100" dist="38100" dir="2700000" algn="tl">
                    <a:srgbClr val="000000">
                      <a:alpha val="43137"/>
                    </a:srgbClr>
                  </a:outerShdw>
                </a:effectLst>
                <a:latin typeface="Comic Sans MS" panose="030F0702030302020204" pitchFamily="66" charset="0"/>
              </a:rPr>
              <a:t> Caleb, Ang </a:t>
            </a:r>
            <a:r>
              <a:rPr lang="en-US" b="1" dirty="0" err="1">
                <a:effectLst>
                  <a:outerShdw blurRad="38100" dist="38100" dir="2700000" algn="tl">
                    <a:srgbClr val="000000">
                      <a:alpha val="43137"/>
                    </a:srgbClr>
                  </a:outerShdw>
                </a:effectLst>
                <a:latin typeface="Comic Sans MS" panose="030F0702030302020204" pitchFamily="66" charset="0"/>
              </a:rPr>
              <a:t>sumakit</a:t>
            </a:r>
            <a:r>
              <a:rPr lang="en-US" b="1" dirty="0">
                <a:effectLst>
                  <a:outerShdw blurRad="38100" dist="38100" dir="2700000" algn="tl">
                    <a:srgbClr val="000000">
                      <a:alpha val="43137"/>
                    </a:srgbClr>
                  </a:outerShdw>
                </a:effectLst>
                <a:latin typeface="Comic Sans MS" panose="030F0702030302020204" pitchFamily="66" charset="0"/>
              </a:rPr>
              <a:t> sa </a:t>
            </a:r>
            <a:r>
              <a:rPr lang="en-US" b="1" dirty="0" err="1">
                <a:effectLst>
                  <a:outerShdw blurRad="38100" dist="38100" dir="2700000" algn="tl">
                    <a:srgbClr val="000000">
                      <a:alpha val="43137"/>
                    </a:srgbClr>
                  </a:outerShdw>
                </a:effectLst>
                <a:latin typeface="Comic Sans MS" panose="030F0702030302020204" pitchFamily="66" charset="0"/>
              </a:rPr>
              <a:t>Chiriath-sepher</a:t>
            </a:r>
            <a:r>
              <a:rPr lang="en-US" b="1" dirty="0">
                <a:effectLst>
                  <a:outerShdw blurRad="38100" dist="38100" dir="2700000" algn="tl">
                    <a:srgbClr val="000000">
                      <a:alpha val="43137"/>
                    </a:srgbClr>
                  </a:outerShdw>
                </a:effectLst>
                <a:latin typeface="Comic Sans MS" panose="030F0702030302020204" pitchFamily="66" charset="0"/>
              </a:rPr>
              <a:t> at </a:t>
            </a:r>
            <a:r>
              <a:rPr lang="en-US" b="1" dirty="0" err="1">
                <a:effectLst>
                  <a:outerShdw blurRad="38100" dist="38100" dir="2700000" algn="tl">
                    <a:srgbClr val="000000">
                      <a:alpha val="43137"/>
                    </a:srgbClr>
                  </a:outerShdw>
                </a:effectLst>
                <a:latin typeface="Comic Sans MS" panose="030F0702030302020204" pitchFamily="66" charset="0"/>
              </a:rPr>
              <a:t>sumakop</a:t>
            </a:r>
            <a:r>
              <a:rPr lang="en-US" b="1" dirty="0">
                <a:effectLst>
                  <a:outerShdw blurRad="38100" dist="38100" dir="2700000" algn="tl">
                    <a:srgbClr val="000000">
                      <a:alpha val="43137"/>
                    </a:srgbClr>
                  </a:outerShdw>
                </a:effectLst>
                <a:latin typeface="Comic Sans MS" panose="030F0702030302020204" pitchFamily="66" charset="0"/>
              </a:rPr>
              <a:t>, sa </a:t>
            </a:r>
            <a:r>
              <a:rPr lang="en-US" b="1" dirty="0" err="1">
                <a:effectLst>
                  <a:outerShdw blurRad="38100" dist="38100" dir="2700000" algn="tl">
                    <a:srgbClr val="000000">
                      <a:alpha val="43137"/>
                    </a:srgbClr>
                  </a:outerShdw>
                </a:effectLst>
                <a:latin typeface="Comic Sans MS" panose="030F0702030302020204" pitchFamily="66" charset="0"/>
              </a:rPr>
              <a:t>kaniya</a:t>
            </a:r>
            <a:r>
              <a:rPr lang="en-US" b="1" dirty="0">
                <a:effectLst>
                  <a:outerShdw blurRad="38100" dist="38100" dir="2700000" algn="tl">
                    <a:srgbClr val="000000">
                      <a:alpha val="43137"/>
                    </a:srgbClr>
                  </a:outerShdw>
                </a:effectLst>
                <a:latin typeface="Comic Sans MS" panose="030F0702030302020204" pitchFamily="66" charset="0"/>
              </a:rPr>
              <a:t> ko </a:t>
            </a:r>
            <a:r>
              <a:rPr lang="en-US" b="1" dirty="0" err="1">
                <a:effectLst>
                  <a:outerShdw blurRad="38100" dist="38100" dir="2700000" algn="tl">
                    <a:srgbClr val="000000">
                      <a:alpha val="43137"/>
                    </a:srgbClr>
                  </a:outerShdw>
                </a:effectLst>
                <a:latin typeface="Comic Sans MS" panose="030F0702030302020204" pitchFamily="66" charset="0"/>
              </a:rPr>
              <a:t>papagaasawahin</a:t>
            </a:r>
            <a:r>
              <a:rPr lang="en-US" b="1" dirty="0">
                <a:effectLst>
                  <a:outerShdw blurRad="38100" dist="38100" dir="2700000" algn="tl">
                    <a:srgbClr val="000000">
                      <a:alpha val="43137"/>
                    </a:srgbClr>
                  </a:outerShdw>
                </a:effectLst>
                <a:latin typeface="Comic Sans MS" panose="030F0702030302020204" pitchFamily="66" charset="0"/>
              </a:rPr>
              <a:t> si Axa na </a:t>
            </a:r>
            <a:r>
              <a:rPr lang="en-US" b="1" dirty="0" err="1">
                <a:effectLst>
                  <a:outerShdw blurRad="38100" dist="38100" dir="2700000" algn="tl">
                    <a:srgbClr val="000000">
                      <a:alpha val="43137"/>
                    </a:srgbClr>
                  </a:outerShdw>
                </a:effectLst>
                <a:latin typeface="Comic Sans MS" panose="030F0702030302020204" pitchFamily="66" charset="0"/>
              </a:rPr>
              <a:t>aking</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anak</a:t>
            </a:r>
            <a:r>
              <a:rPr lang="en-US" b="1" dirty="0">
                <a:effectLst>
                  <a:outerShdw blurRad="38100" dist="38100" dir="2700000" algn="tl">
                    <a:srgbClr val="000000">
                      <a:alpha val="43137"/>
                    </a:srgbClr>
                  </a:outerShdw>
                </a:effectLst>
                <a:latin typeface="Comic Sans MS" panose="030F0702030302020204" pitchFamily="66" charset="0"/>
              </a:rPr>
              <a:t> na </a:t>
            </a:r>
            <a:r>
              <a:rPr lang="en-US" b="1" dirty="0" err="1">
                <a:effectLst>
                  <a:outerShdw blurRad="38100" dist="38100" dir="2700000" algn="tl">
                    <a:srgbClr val="000000">
                      <a:alpha val="43137"/>
                    </a:srgbClr>
                  </a:outerShdw>
                </a:effectLst>
                <a:latin typeface="Comic Sans MS" panose="030F0702030302020204" pitchFamily="66" charset="0"/>
              </a:rPr>
              <a:t>babae</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(Josue 15:16)</a:t>
            </a:r>
            <a:endParaRPr lang="es-ES"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380619"/>
            <a:ext cx="8848726" cy="1015663"/>
          </a:xfrm>
          <a:prstGeom prst="rect">
            <a:avLst/>
          </a:prstGeom>
          <a:noFill/>
        </p:spPr>
        <p:txBody>
          <a:bodyPr wrap="square" rtlCol="0">
            <a:spAutoFit/>
          </a:bodyPr>
          <a:lstStyle/>
          <a:p>
            <a:pPr>
              <a:spcBef>
                <a:spcPts val="600"/>
              </a:spcBef>
            </a:pPr>
            <a:r>
              <a:rPr lang="en-US" sz="2000" b="1" dirty="0"/>
              <a:t>Nang </a:t>
            </a:r>
            <a:r>
              <a:rPr lang="en-US" sz="2000" b="1" dirty="0" err="1"/>
              <a:t>nasakop</a:t>
            </a:r>
            <a:r>
              <a:rPr lang="en-US" sz="2000" b="1" dirty="0"/>
              <a:t> na </a:t>
            </a:r>
            <a:r>
              <a:rPr lang="en-US" sz="2000" b="1" dirty="0" err="1"/>
              <a:t>nya</a:t>
            </a:r>
            <a:r>
              <a:rPr lang="en-US" sz="2000" b="1" dirty="0"/>
              <a:t> ang </a:t>
            </a:r>
            <a:r>
              <a:rPr lang="en-US" sz="2000" b="1" dirty="0" err="1"/>
              <a:t>bahagi</a:t>
            </a:r>
            <a:r>
              <a:rPr lang="en-US" sz="2000" b="1" dirty="0"/>
              <a:t> ng </a:t>
            </a:r>
            <a:r>
              <a:rPr lang="en-US" sz="2000" b="1" dirty="0" err="1"/>
              <a:t>teritoryong</a:t>
            </a:r>
            <a:r>
              <a:rPr lang="en-US" sz="2000" b="1" dirty="0"/>
              <a:t> </a:t>
            </a:r>
            <a:r>
              <a:rPr lang="en-US" sz="2000" b="1" dirty="0" err="1"/>
              <a:t>dapat</a:t>
            </a:r>
            <a:r>
              <a:rPr lang="en-US" sz="2000" b="1" dirty="0"/>
              <a:t> sa kanya, </a:t>
            </a:r>
            <a:r>
              <a:rPr lang="en-US" sz="2000" b="1" dirty="0" err="1"/>
              <a:t>inisip</a:t>
            </a:r>
            <a:r>
              <a:rPr lang="en-US" sz="2000" b="1" dirty="0"/>
              <a:t> </a:t>
            </a:r>
            <a:r>
              <a:rPr lang="en-US" sz="2000" b="1" dirty="0" err="1"/>
              <a:t>ni</a:t>
            </a:r>
            <a:r>
              <a:rPr lang="en-US" sz="2000" b="1" dirty="0"/>
              <a:t> Caleb ang </a:t>
            </a:r>
            <a:r>
              <a:rPr lang="en-US" sz="2000" b="1" dirty="0" err="1"/>
              <a:t>pamana</a:t>
            </a:r>
            <a:r>
              <a:rPr lang="en-US" sz="2000" b="1" dirty="0"/>
              <a:t> na </a:t>
            </a:r>
            <a:r>
              <a:rPr lang="en-US" sz="2000" b="1" dirty="0" err="1"/>
              <a:t>iiwan</a:t>
            </a:r>
            <a:r>
              <a:rPr lang="en-US" sz="2000" b="1" dirty="0"/>
              <a:t> </a:t>
            </a:r>
            <a:r>
              <a:rPr lang="en-US" sz="2000" b="1" dirty="0" err="1"/>
              <a:t>nya</a:t>
            </a:r>
            <a:r>
              <a:rPr lang="en-US" sz="2000" b="1" dirty="0"/>
              <a:t>. </a:t>
            </a:r>
            <a:r>
              <a:rPr lang="en-US" sz="2000" b="1" dirty="0" err="1"/>
              <a:t>Magpapatuloy</a:t>
            </a:r>
            <a:r>
              <a:rPr lang="en-US" sz="2000" b="1" dirty="0"/>
              <a:t> kaya ang </a:t>
            </a:r>
            <a:r>
              <a:rPr lang="en-US" sz="2000" b="1" dirty="0" err="1"/>
              <a:t>kanyangmga</a:t>
            </a:r>
            <a:r>
              <a:rPr lang="en-US" sz="2000" b="1" dirty="0"/>
              <a:t>  </a:t>
            </a:r>
            <a:r>
              <a:rPr lang="en-US" sz="2000" b="1" dirty="0" err="1"/>
              <a:t>inapo</a:t>
            </a:r>
            <a:r>
              <a:rPr lang="en-US" sz="2000" b="1" dirty="0"/>
              <a:t> as </a:t>
            </a:r>
            <a:r>
              <a:rPr lang="en-US" sz="2000" b="1" dirty="0" err="1"/>
              <a:t>pagtitiwala</a:t>
            </a:r>
            <a:r>
              <a:rPr lang="en-US" sz="2000" b="1" dirty="0"/>
              <a:t> sa Dios gaya </a:t>
            </a:r>
            <a:r>
              <a:rPr lang="en-US" sz="2000" b="1" dirty="0" err="1"/>
              <a:t>nya</a:t>
            </a:r>
            <a:r>
              <a:rPr lang="en-US" sz="2000" b="1" dirty="0"/>
              <a:t>?</a:t>
            </a:r>
            <a:endParaRPr lang="en" sz="2000" b="1" dirty="0"/>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688226" y="3382079"/>
            <a:ext cx="6379701" cy="1015663"/>
          </a:xfrm>
          <a:prstGeom prst="rect">
            <a:avLst/>
          </a:prstGeom>
          <a:noFill/>
        </p:spPr>
        <p:txBody>
          <a:bodyPr wrap="square">
            <a:spAutoFit/>
          </a:bodyPr>
          <a:lstStyle/>
          <a:p>
            <a:pPr>
              <a:spcBef>
                <a:spcPts val="600"/>
              </a:spcBef>
            </a:pPr>
            <a:r>
              <a:rPr lang="en" sz="2000" b="1" dirty="0"/>
              <a:t>Sa dahilang ito, ipinangako nya ang kamay ng kanyang anak na babae sa sinumang makalupig sa Kiriath-sepher, na tinawag ding Debir (Josue 15:15-16).</a:t>
            </a:r>
          </a:p>
        </p:txBody>
      </p:sp>
      <p:sp>
        <p:nvSpPr>
          <p:cNvPr id="14" name="CuadroTexto 13">
            <a:extLst>
              <a:ext uri="{FF2B5EF4-FFF2-40B4-BE49-F238E27FC236}">
                <a16:creationId xmlns:a16="http://schemas.microsoft.com/office/drawing/2014/main" id="{0A272FFF-AA17-09ED-7C73-8DE5E86E319E}"/>
              </a:ext>
            </a:extLst>
          </p:cNvPr>
          <p:cNvSpPr txBox="1"/>
          <p:nvPr/>
        </p:nvSpPr>
        <p:spPr>
          <a:xfrm>
            <a:off x="2184123" y="2354832"/>
            <a:ext cx="6893202" cy="1015663"/>
          </a:xfrm>
          <a:prstGeom prst="rect">
            <a:avLst/>
          </a:prstGeom>
          <a:noFill/>
        </p:spPr>
        <p:txBody>
          <a:bodyPr wrap="square">
            <a:spAutoFit/>
          </a:bodyPr>
          <a:lstStyle/>
          <a:p>
            <a:pPr>
              <a:spcBef>
                <a:spcPts val="600"/>
              </a:spcBef>
            </a:pPr>
            <a:r>
              <a:rPr lang="en" sz="2000" b="1" dirty="0"/>
              <a:t>Napatunayan nyang mapagkakatiwalaan nya ang Dios, ngayon ay nais nyang makahanap ng may kagaya nyang pananampalataya, upang maipasa nya ang sulo sa kanya.</a:t>
            </a:r>
          </a:p>
        </p:txBody>
      </p:sp>
      <p:sp>
        <p:nvSpPr>
          <p:cNvPr id="4" name="CuadroTexto 3">
            <a:extLst>
              <a:ext uri="{FF2B5EF4-FFF2-40B4-BE49-F238E27FC236}">
                <a16:creationId xmlns:a16="http://schemas.microsoft.com/office/drawing/2014/main" id="{CE047D58-A483-F830-52A6-23A9827EB4DF}"/>
              </a:ext>
            </a:extLst>
          </p:cNvPr>
          <p:cNvSpPr txBox="1"/>
          <p:nvPr/>
        </p:nvSpPr>
        <p:spPr>
          <a:xfrm>
            <a:off x="3688226" y="5436572"/>
            <a:ext cx="6306026" cy="1323439"/>
          </a:xfrm>
          <a:prstGeom prst="rect">
            <a:avLst/>
          </a:prstGeom>
          <a:noFill/>
        </p:spPr>
        <p:txBody>
          <a:bodyPr wrap="square">
            <a:spAutoFit/>
          </a:bodyPr>
          <a:lstStyle/>
          <a:p>
            <a:pPr>
              <a:spcBef>
                <a:spcPts val="600"/>
              </a:spcBef>
            </a:pPr>
            <a:r>
              <a:rPr lang="en" sz="2000" b="1" dirty="0"/>
              <a:t>Matapos maikasal kay Aksa, anak ni Caleb, pinilit nya nag kanyang ama na hayaan syang palawakin ang lugar na nasasakupan (Josue 15:18-19), ngpapatunay ito na karapatdapat syang tagapagmana ni Caleb.</a:t>
            </a:r>
          </a:p>
        </p:txBody>
      </p:sp>
      <p:sp>
        <p:nvSpPr>
          <p:cNvPr id="10" name="CuadroTexto 9">
            <a:extLst>
              <a:ext uri="{FF2B5EF4-FFF2-40B4-BE49-F238E27FC236}">
                <a16:creationId xmlns:a16="http://schemas.microsoft.com/office/drawing/2014/main" id="{761DF125-FCE1-16BC-BD6F-6F158B8686F4}"/>
              </a:ext>
            </a:extLst>
          </p:cNvPr>
          <p:cNvSpPr txBox="1"/>
          <p:nvPr/>
        </p:nvSpPr>
        <p:spPr>
          <a:xfrm>
            <a:off x="3629502" y="4409326"/>
            <a:ext cx="6546343" cy="1015663"/>
          </a:xfrm>
          <a:prstGeom prst="rect">
            <a:avLst/>
          </a:prstGeom>
          <a:noFill/>
        </p:spPr>
        <p:txBody>
          <a:bodyPr wrap="square">
            <a:spAutoFit/>
          </a:bodyPr>
          <a:lstStyle/>
          <a:p>
            <a:pPr>
              <a:spcBef>
                <a:spcPts val="600"/>
              </a:spcBef>
            </a:pPr>
            <a:r>
              <a:rPr lang="en" sz="2000" b="1" dirty="0"/>
              <a:t>Ang pamangkin nyang si Otniel ang magiting na lalaking kumobkob sa syudad, at naging kaunaunahang hukom sa Israel (Josue15:17; Hukom 3:9-11).</a:t>
            </a: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179379"/>
            <a:ext cx="12464715" cy="2878396"/>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3143147" y="2067966"/>
            <a:ext cx="8483860" cy="3139321"/>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6600" b="1" dirty="0">
                <a:ln/>
                <a:solidFill>
                  <a:srgbClr val="C15C16"/>
                </a:solidFill>
                <a:effectLst/>
              </a:rPr>
              <a:t>ANG PANANAMPALATAYA NI JOSUE</a:t>
            </a: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04059" y="1102203"/>
            <a:ext cx="2997490"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2191999" cy="646331"/>
          </a:xfrm>
          <a:prstGeom prst="rect">
            <a:avLst/>
          </a:prstGeom>
          <a:noFill/>
        </p:spPr>
        <p:txBody>
          <a:bodyPr wrap="square">
            <a:spAutoFit/>
          </a:bodyPr>
          <a:lstStyle/>
          <a:p>
            <a:pPr algn="ctr"/>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Gayon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kanilang</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tinapos</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ang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pagbabahagi</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ng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lupain</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na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pinakamana</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ayon</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sa mga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hangganan</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niyaon</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binigyan</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ng mga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anak</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ni</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Israel ng mana si Josue na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anak</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ni</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Nun sa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gitna</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nila</a:t>
            </a:r>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(Josue 19:49)</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2070873" y="936690"/>
            <a:ext cx="7534521" cy="1015663"/>
          </a:xfrm>
          <a:prstGeom prst="rect">
            <a:avLst/>
          </a:prstGeom>
          <a:noFill/>
        </p:spPr>
        <p:txBody>
          <a:bodyPr wrap="square" rtlCol="0">
            <a:spAutoFit/>
          </a:bodyPr>
          <a:lstStyle/>
          <a:p>
            <a:pPr>
              <a:spcBef>
                <a:spcPts val="600"/>
              </a:spcBef>
            </a:pPr>
            <a:r>
              <a:rPr lang="en" sz="2000" b="1" dirty="0"/>
              <a:t>Bilang kabataan, pinili ni M</a:t>
            </a:r>
            <a:r>
              <a:rPr lang="en-PH" sz="2000" b="1" dirty="0"/>
              <a:t>o</a:t>
            </a:r>
            <a:r>
              <a:rPr lang="en" sz="2000" b="1" dirty="0"/>
              <a:t>ises si Josue bilang kanyang lingkod. Napatunayan nyang siya ay masunurin, magiting, tapat, matulungin, at mapagmahal sa mga bagay ng Dios (Ex. 33:11).</a:t>
            </a: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1790166683"/>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3" y="3627954"/>
            <a:ext cx="6829427" cy="400110"/>
          </a:xfrm>
          <a:prstGeom prst="rect">
            <a:avLst/>
          </a:prstGeom>
          <a:noFill/>
        </p:spPr>
        <p:txBody>
          <a:bodyPr wrap="square">
            <a:spAutoFit/>
          </a:bodyPr>
          <a:lstStyle/>
          <a:p>
            <a:pPr>
              <a:spcBef>
                <a:spcPts val="600"/>
              </a:spcBef>
            </a:pPr>
            <a:r>
              <a:rPr lang="en" sz="2000" b="1" dirty="0"/>
              <a:t>Mula sa kanyang kwento, matututunan natin na:</a:t>
            </a: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1952353"/>
            <a:ext cx="7203786" cy="1631216"/>
          </a:xfrm>
          <a:prstGeom prst="rect">
            <a:avLst/>
          </a:prstGeom>
          <a:noFill/>
        </p:spPr>
        <p:txBody>
          <a:bodyPr wrap="square">
            <a:spAutoFit/>
          </a:bodyPr>
          <a:lstStyle/>
          <a:p>
            <a:pPr>
              <a:spcBef>
                <a:spcPts val="600"/>
              </a:spcBef>
            </a:pPr>
            <a:r>
              <a:rPr lang="en" sz="2000" b="1" dirty="0"/>
              <a:t>Nang panahon nang angkinin ang kanyang teritoryo, naghintay sya hanggang makuha ng lahat ng tribu ang kanilang mana, at pinili nya “ang bahaging natira” [Timnath-serah] (Josue 19:50), isang syudad na malapit sa Shilo, kung saan itinayo ang Santuaryo.</a:t>
            </a: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930</TotalTime>
  <Words>1453</Words>
  <Application>Microsoft Office PowerPoint</Application>
  <PresentationFormat>Panorámica</PresentationFormat>
  <Paragraphs>53</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2025-10-19T08:16:14Z</dcterms:created>
  <dcterms:modified xsi:type="dcterms:W3CDTF">2025-11-08T06:58:29Z</dcterms:modified>
</cp:coreProperties>
</file>