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en" b="1" dirty="0">
              <a:effectLst>
                <a:outerShdw blurRad="38100" dist="38100" dir="2700000" algn="tl">
                  <a:srgbClr val="000000">
                    <a:alpha val="43137"/>
                  </a:srgbClr>
                </a:outerShdw>
              </a:effectLst>
            </a:rPr>
            <a:t>Ang lupaing nawala</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en" b="1" dirty="0">
              <a:effectLst>
                <a:outerShdw blurRad="38100" dist="38100" dir="2700000" algn="tl">
                  <a:srgbClr val="000000">
                    <a:alpha val="43137"/>
                  </a:srgbClr>
                </a:outerShdw>
              </a:effectLst>
            </a:rPr>
            <a:t>Ang lupaing ibinigay ng Dios</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n" b="1" dirty="0">
              <a:effectLst>
                <a:outerShdw blurRad="38100" dist="38100" dir="2700000" algn="tl">
                  <a:srgbClr val="000000">
                    <a:alpha val="43137"/>
                  </a:srgbClr>
                </a:outerShdw>
              </a:effectLst>
            </a:rPr>
            <a:t>Sakupin ang Lupain</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n" b="1" dirty="0">
              <a:effectLst>
                <a:outerShdw blurRad="38100" dist="38100" dir="2700000" algn="tl">
                  <a:srgbClr val="000000">
                    <a:alpha val="43137"/>
                  </a:srgbClr>
                </a:outerShdw>
              </a:effectLst>
            </a:rPr>
            <a:t>Ingatan ang kaloob</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a:effectLst>
                <a:outerShdw blurRad="38100" dist="38100" dir="2700000" algn="tl">
                  <a:srgbClr val="000000">
                    <a:alpha val="43137"/>
                  </a:srgbClr>
                </a:outerShdw>
              </a:effectLst>
            </a:rPr>
            <a:t>Ang </a:t>
          </a:r>
          <a:r>
            <a:rPr lang="es-ES" b="1" dirty="0" err="1">
              <a:effectLst>
                <a:outerShdw blurRad="38100" dist="38100" dir="2700000" algn="tl">
                  <a:srgbClr val="000000">
                    <a:alpha val="43137"/>
                  </a:srgbClr>
                </a:outerShdw>
              </a:effectLst>
            </a:rPr>
            <a:t>nabawing</a:t>
          </a:r>
          <a:r>
            <a:rPr lang="es-ES" b="1" dirty="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lupain</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Ang lupaing nawala</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Ang lupaing ibinigay ng Dios</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Sakupin ang Lupain</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Ingatan ang kaloob</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Ang </a:t>
          </a:r>
          <a:r>
            <a:rPr lang="es-ES" sz="2100" b="1" kern="1200" dirty="0" err="1">
              <a:effectLst>
                <a:outerShdw blurRad="38100" dist="38100" dir="2700000" algn="tl">
                  <a:srgbClr val="000000">
                    <a:alpha val="43137"/>
                  </a:srgbClr>
                </a:outerShdw>
              </a:effectLst>
            </a:rPr>
            <a:t>nabawing</a:t>
          </a:r>
          <a:r>
            <a:rPr lang="es-ES" sz="2100" b="1" kern="1200" dirty="0">
              <a:effectLst>
                <a:outerShdw blurRad="38100" dist="38100" dir="2700000" algn="tl">
                  <a:srgbClr val="000000">
                    <a:alpha val="43137"/>
                  </a:srgbClr>
                </a:outerShdw>
              </a:effectLst>
            </a:rPr>
            <a:t> </a:t>
          </a:r>
          <a:r>
            <a:rPr lang="es-ES" sz="2100" b="1" kern="1200" dirty="0" err="1">
              <a:effectLst>
                <a:outerShdw blurRad="38100" dist="38100" dir="2700000" algn="tl">
                  <a:srgbClr val="000000">
                    <a:alpha val="43137"/>
                  </a:srgbClr>
                </a:outerShdw>
              </a:effectLst>
            </a:rPr>
            <a:t>lupain</a:t>
          </a:r>
          <a:endParaRPr lang="en"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09/11/2025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09/11/2025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09/11/2025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4400" b="1" spc="300" dirty="0">
                <a:ln/>
                <a:solidFill>
                  <a:srgbClr val="FFC000"/>
                </a:solidFill>
                <a:effectLst>
                  <a:outerShdw blurRad="38100" dist="38100" dir="2700000" algn="tl">
                    <a:srgbClr val="000000"/>
                  </a:outerShdw>
                </a:effectLst>
              </a:rPr>
              <a:t>MGA TAGAPAGMANA NG PANGAKO, </a:t>
            </a:r>
            <a:br>
              <a:rPr lang="es-ES" sz="4400" b="1" spc="300" dirty="0">
                <a:ln/>
                <a:solidFill>
                  <a:srgbClr val="FFC000"/>
                </a:solidFill>
                <a:effectLst>
                  <a:outerShdw blurRad="38100" dist="38100" dir="2700000" algn="tl">
                    <a:srgbClr val="000000"/>
                  </a:outerShdw>
                </a:effectLst>
              </a:rPr>
            </a:br>
            <a:r>
              <a:rPr lang="en" sz="4400" b="1" spc="300" dirty="0">
                <a:ln/>
                <a:solidFill>
                  <a:srgbClr val="FFC000"/>
                </a:solidFill>
                <a:effectLst>
                  <a:outerShdw blurRad="38100" dist="38100" dir="2700000" algn="tl">
                    <a:srgbClr val="000000"/>
                  </a:outerShdw>
                </a:effectLst>
              </a:rPr>
              <a:t>MGA BILANGGO NG PAG-ASA</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5778369" y="6427505"/>
            <a:ext cx="4131387" cy="338554"/>
          </a:xfrm>
          <a:prstGeom prst="rect">
            <a:avLst/>
          </a:prstGeom>
          <a:noFill/>
        </p:spPr>
        <p:txBody>
          <a:bodyPr wrap="none" rtlCol="0">
            <a:spAutoFit/>
          </a:bodyPr>
          <a:lstStyle/>
          <a:p>
            <a:pPr algn="r"/>
            <a:r>
              <a:rPr lang="en" sz="1600" b="1" dirty="0">
                <a:solidFill>
                  <a:srgbClr val="BBE4FA"/>
                </a:solidFill>
                <a:effectLst>
                  <a:outerShdw blurRad="38100" dist="38100" dir="2700000" algn="tl">
                    <a:srgbClr val="000000">
                      <a:alpha val="43137"/>
                    </a:srgbClr>
                  </a:outerShdw>
                </a:effectLst>
              </a:rPr>
              <a:t>Aralin 9 para sa ika-29 ng Nobyembre,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Mangagbalik</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kayo sa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katibayan</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kayong</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mga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bilanggo</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na may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pag-asa</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ngayo'y</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aking</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inihahayag</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na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aking</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igagawad</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sa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inyo</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na </a:t>
            </a:r>
            <a:r>
              <a:rPr kumimoji="0" lang="en-US" sz="36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makalawa</a:t>
            </a:r>
            <a:r>
              <a:rPr kumimoji="0" lang="en-U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Zaccarias</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glow rad="203200">
                    <a:schemeClr val="tx1">
                      <a:alpha val="46000"/>
                    </a:schemeClr>
                  </a:glow>
                  <a:outerShdw dist="38100" dir="2700000" algn="tl" rotWithShape="0">
                    <a:srgbClr val="E97132">
                      <a:lumMod val="50000"/>
                    </a:srgbClr>
                  </a:outerShdw>
                </a:effectLst>
                <a:uLnTx/>
                <a:uFillTx/>
                <a:latin typeface="Comic Sans MS" panose="030F0702030302020204" pitchFamily="66" charset="0"/>
                <a:ea typeface="+mn-ea"/>
                <a:cs typeface="+mn-cs"/>
              </a:rPr>
              <a:t> 9:12)</a:t>
            </a: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1483839989"/>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n"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n"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n"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n"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rtlCol="0">
            <a:spAutoFit/>
          </a:bodyPr>
          <a:lstStyle/>
          <a:p>
            <a:pPr algn="ctr"/>
            <a:r>
              <a:rPr lang="en"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en" sz="2000" b="1" dirty="0"/>
              <a:t>Karamihan sa aklat ng Josue, kabanata 13 hanggang 21, ay tumatalakay sa pagbabahagi ng lupa sa Canaan sa mga tribu ng I</a:t>
            </a:r>
            <a:r>
              <a:rPr lang="en-PH" sz="2000" b="1" dirty="0"/>
              <a:t>s</a:t>
            </a:r>
            <a:r>
              <a:rPr lang="en" sz="2000" b="1" dirty="0"/>
              <a:t>rael.</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n" sz="2000" b="1" dirty="0"/>
                <a:t>ANG 12 TRIBU NG ISRAEL</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n" sz="1400" b="1" dirty="0">
                  <a:solidFill>
                    <a:srgbClr val="108FD6"/>
                  </a:solidFill>
                </a:rPr>
                <a:t>Mediterranean Sea</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n" sz="1200" b="1" dirty="0"/>
                <a:t>ASER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n" sz="1200" b="1" dirty="0"/>
                <a:t>ZEBULON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n" sz="1200" b="1" dirty="0"/>
                <a:t>ISSACHAR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en" sz="1200" b="1" dirty="0"/>
                <a:t>NEPHTHALI</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n" sz="1200" b="1" dirty="0"/>
                <a:t>MANASSEH</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n" sz="1200" b="1" dirty="0"/>
                <a:t>MANASSEH</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n"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en" sz="1200" b="1" dirty="0"/>
                <a:t>EPHRAIM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n"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n" sz="1100" b="1" dirty="0"/>
                <a:t>BENJAMIN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n" sz="1400" b="1" dirty="0"/>
                <a:t>JUDAH</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n" sz="1400" b="1" dirty="0"/>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n" sz="1200" b="1" dirty="0"/>
                <a:t>SIMEON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en" sz="2000" b="1" dirty="0"/>
              <a:t>Ang kamatayan ni Jesus ang nagsisiguro sa atin na minana na natin ang lupaing nawala kina Adan at Eba. Gayunpaman, tayo ay “mga bihag pa ng pag-asa" sa pagtanggap nito.</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en" sz="2000" b="1" dirty="0"/>
              <a:t>Sa pagitan ng mga reperensya ng mga lugar, tao, at mga tribu, makikita natin ang lupaing minana na ng Israel, ngunit, sa parehong panahon, hindi pa nila ito lubusang naaangkin.</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ANG LUPAING NAWALA</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Kaya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pinalayas</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siya</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Panginoong</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Dios sa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halamanan</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ng Eden,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upang</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bukirin</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lupaing</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pinagkunan</a:t>
            </a:r>
            <a:r>
              <a:rPr lang="en-US" b="1" dirty="0">
                <a:solidFill>
                  <a:srgbClr val="D5DEFE"/>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D5DEFE"/>
                </a:solidFill>
                <a:effectLst>
                  <a:outerShdw blurRad="38100" dist="38100" dir="2700000" algn="tl">
                    <a:srgbClr val="000000">
                      <a:alpha val="43137"/>
                    </a:srgbClr>
                  </a:outerShdw>
                </a:effectLst>
                <a:latin typeface="Comic Sans MS" panose="030F0702030302020204" pitchFamily="66" charset="0"/>
              </a:rPr>
              <a:t>kaniya</a:t>
            </a: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(Genesis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en" sz="2000" b="1" dirty="0"/>
              <a:t>N</a:t>
            </a:r>
            <a:r>
              <a:rPr lang="en-PH" sz="2000" b="1" dirty="0"/>
              <a:t>a</a:t>
            </a:r>
            <a:r>
              <a:rPr lang="en" sz="2000" b="1" dirty="0"/>
              <a:t>ng sinuway nila ang Dios, pinaalis sila doon (Gen. 3:23). Nawala sa kanila ang pamamahala sa Lupain.</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124840"/>
            <a:ext cx="1514197" cy="2223327"/>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spcBef>
                <a:spcPts val="600"/>
              </a:spcBef>
            </a:pPr>
            <a:r>
              <a:rPr lang="en" sz="2000" b="1" dirty="0"/>
              <a:t>Itinalaga ng D</a:t>
            </a:r>
            <a:r>
              <a:rPr lang="en-PH" sz="2000" b="1" dirty="0" err="1"/>
              <a:t>i</a:t>
            </a:r>
            <a:r>
              <a:rPr lang="en" sz="2000" b="1" dirty="0"/>
              <a:t>os sina Adan at Eba na mamuno sa mundong ito (Gen. 1:27-28), at inilagay sila sa Harden ng Eden (Gen.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325230" y="5515085"/>
            <a:ext cx="6310089" cy="1323439"/>
          </a:xfrm>
          <a:prstGeom prst="rect">
            <a:avLst/>
          </a:prstGeom>
          <a:noFill/>
        </p:spPr>
        <p:txBody>
          <a:bodyPr wrap="square">
            <a:spAutoFit/>
          </a:bodyPr>
          <a:lstStyle/>
          <a:p>
            <a:pPr>
              <a:spcBef>
                <a:spcPts val="600"/>
              </a:spcBef>
            </a:pPr>
            <a:r>
              <a:rPr lang="en" sz="2000" b="1" dirty="0"/>
              <a:t>Ang pagsuway ng Israel ay nagdala sa pagbabago sa mga orihinal na plano. Nagpalaki ang Dios ng mga anak ni Abraham mula sa mga bato upang manahin ang kanyag mga pangako: tayo (Lk 3:8; Heb.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266021" y="4452773"/>
            <a:ext cx="6134406" cy="1015663"/>
          </a:xfrm>
          <a:prstGeom prst="rect">
            <a:avLst/>
          </a:prstGeom>
          <a:noFill/>
        </p:spPr>
        <p:txBody>
          <a:bodyPr wrap="square">
            <a:spAutoFit/>
          </a:bodyPr>
          <a:lstStyle/>
          <a:p>
            <a:pPr>
              <a:spcBef>
                <a:spcPts val="600"/>
              </a:spcBef>
            </a:pPr>
            <a:r>
              <a:rPr lang="en" sz="2000" b="1" dirty="0"/>
              <a:t>U</a:t>
            </a:r>
            <a:r>
              <a:rPr lang="en-PH" sz="2000" b="1" dirty="0"/>
              <a:t>n</a:t>
            </a:r>
            <a:r>
              <a:rPr lang="en" sz="2000" b="1" dirty="0"/>
              <a:t>ti-unti, ang pag-angkin ay aabot sa buong mundo, habang ang kaalaman sa Dios ay umaabot sa bawat tao at bansa (Is.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6016652" cy="1323439"/>
          </a:xfrm>
          <a:prstGeom prst="rect">
            <a:avLst/>
          </a:prstGeom>
          <a:noFill/>
        </p:spPr>
        <p:txBody>
          <a:bodyPr wrap="square">
            <a:spAutoFit/>
          </a:bodyPr>
          <a:lstStyle/>
          <a:p>
            <a:pPr>
              <a:spcBef>
                <a:spcPts val="600"/>
              </a:spcBef>
            </a:pPr>
            <a:r>
              <a:rPr lang="en" sz="2000" b="1" dirty="0"/>
              <a:t>N</a:t>
            </a:r>
            <a:r>
              <a:rPr lang="en-PH" sz="2000" b="1" dirty="0"/>
              <a:t>g</a:t>
            </a:r>
            <a:r>
              <a:rPr lang="en" sz="2000" b="1" dirty="0"/>
              <a:t>unit may plano ang Dios sa mga tao upang maibalik ang nawalang lupain. Sa unang parirala, Binigyan Nya sina Abraham, Isaac, at Jacob ng maliit na lupain: Canaan (Gen.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en" sz="4400" b="1" spc="600" dirty="0">
                <a:ln w="6600">
                  <a:solidFill>
                    <a:schemeClr val="accent5"/>
                  </a:solidFill>
                  <a:prstDash val="solid"/>
                </a:ln>
                <a:solidFill>
                  <a:srgbClr val="FFFFFF"/>
                </a:solidFill>
                <a:effectLst>
                  <a:outerShdw dist="38100" dir="2700000" algn="tl" rotWithShape="0">
                    <a:schemeClr val="accent5"/>
                  </a:outerShdw>
                </a:effectLst>
              </a:rPr>
              <a:t>ANG LUPAING IBINIGAY NG DIOS</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086766"/>
            <a:ext cx="120246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Gaya nina Adan at Eba na walang ginawa para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maging karapatdapat sa Harden ng Eden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si Abraham at kanyang ng inapo ay walang ginawa para maging karapatdapat sa Lupang Pangako. Iyon ay regalo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mula sa Dios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167397" y="614235"/>
            <a:ext cx="11857206"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Ang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lupa</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ay sa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Panginoon</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ang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buong</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narito</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ang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sanglibutan</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silang</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n-U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nagsisitahan</a:t>
            </a:r>
            <a:r>
              <a:rPr lang="en-U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dito</a:t>
            </a: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n"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(Awit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2" y="2508962"/>
            <a:ext cx="4116421" cy="3262272"/>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5" y="2030122"/>
            <a:ext cx="119630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Maikukumpara natin itong kaloob sa nirentahan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bahay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Bagaman maaaring tumira ang Israel 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Canaan, nananatiling pag-aari ng D</a:t>
            </a:r>
            <a:r>
              <a:rPr kumimoji="0" lang="en-PH" sz="2000" b="1"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os ang lupain (Awit</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Tulad sa Eden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may rentang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“babayaran”: pagsunod (Lev. 20:22). Ito talaga ay bagay 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pakikipag-ugnayan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pagmamahal</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Dios at pagsasaya sa Kanyang mga pagpapala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769398"/>
            <a:ext cx="771369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A</a:t>
            </a:r>
            <a:r>
              <a:rPr lang="en-PH" sz="2000" b="1" dirty="0">
                <a:solidFill>
                  <a:prstClr val="black"/>
                </a:solidFill>
                <a:latin typeface="Aptos" panose="02110004020202020204"/>
              </a:rPr>
              <a:t>n</a:t>
            </a:r>
            <a:r>
              <a:rPr lang="en" sz="2000" b="1" dirty="0">
                <a:solidFill>
                  <a:prstClr val="black"/>
                </a:solidFill>
                <a:latin typeface="Aptos" panose="02110004020202020204"/>
              </a:rPr>
              <a:t>g may-ari ng bahay ang nangangalaga sa pagpapanatili ng bubong, ang mga tubo, atbp. </a:t>
            </a:r>
            <a:r>
              <a:rPr lang="en-PH" sz="2000" b="1" dirty="0">
                <a:solidFill>
                  <a:prstClr val="black"/>
                </a:solidFill>
                <a:latin typeface="Aptos" panose="02110004020202020204"/>
              </a:rPr>
              <a:t>G</a:t>
            </a:r>
            <a:r>
              <a:rPr lang="en" sz="2000" b="1" dirty="0">
                <a:solidFill>
                  <a:prstClr val="black"/>
                </a:solidFill>
                <a:latin typeface="Aptos" panose="02110004020202020204"/>
              </a:rPr>
              <a:t>anun din, ang D</a:t>
            </a:r>
            <a:r>
              <a:rPr lang="en-PH" sz="2000" b="1" dirty="0" err="1">
                <a:solidFill>
                  <a:prstClr val="black"/>
                </a:solidFill>
                <a:latin typeface="Aptos" panose="02110004020202020204"/>
              </a:rPr>
              <a:t>i</a:t>
            </a:r>
            <a:r>
              <a:rPr lang="en" sz="2000" b="1" dirty="0">
                <a:solidFill>
                  <a:prstClr val="black"/>
                </a:solidFill>
                <a:latin typeface="Aptos" panose="02110004020202020204"/>
              </a:rPr>
              <a:t>os ang nagbibigay ng ulan, nag-iingat sa mga tanim, atbp., upang mamuhay ng may kumpyansa ang Israel sa lupaing ibinigay sa kanila ng Dios.</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1" y="5867737"/>
            <a:ext cx="4116422" cy="1015663"/>
          </a:xfrm>
          <a:prstGeom prst="rect">
            <a:avLst/>
          </a:prstGeom>
          <a:noFill/>
        </p:spPr>
        <p:txBody>
          <a:bodyPr wrap="square">
            <a:spAutoFit/>
          </a:bodyPr>
          <a:lstStyle/>
          <a:p>
            <a:pPr algn="ctr"/>
            <a:r>
              <a:rPr lang="en" sz="2000" b="1" dirty="0">
                <a:solidFill>
                  <a:prstClr val="black"/>
                </a:solidFill>
                <a:latin typeface="Aptos" panose="02110004020202020204"/>
              </a:rPr>
              <a:t>Kahapon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gaya ngayon, nananatili itong bagay ng pananampalataya (Heb.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SAKUPIN ANG LUPAIN</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Iyo </a:t>
            </a:r>
            <a:r>
              <a:rPr lang="en-US" b="1" dirty="0" err="1">
                <a:solidFill>
                  <a:schemeClr val="accent5">
                    <a:lumMod val="75000"/>
                  </a:schemeClr>
                </a:solidFill>
                <a:latin typeface="Comic Sans MS" panose="030F0702030302020204" pitchFamily="66" charset="0"/>
              </a:rPr>
              <a:t>ngang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bahagihin</a:t>
            </a:r>
            <a:r>
              <a:rPr lang="en-US" b="1" dirty="0">
                <a:solidFill>
                  <a:schemeClr val="accent5">
                    <a:lumMod val="75000"/>
                  </a:schemeClr>
                </a:solidFill>
                <a:latin typeface="Comic Sans MS" panose="030F0702030302020204" pitchFamily="66" charset="0"/>
              </a:rPr>
              <a:t> ang </a:t>
            </a:r>
            <a:r>
              <a:rPr lang="en-US" b="1" dirty="0" err="1">
                <a:solidFill>
                  <a:schemeClr val="accent5">
                    <a:lumMod val="75000"/>
                  </a:schemeClr>
                </a:solidFill>
                <a:latin typeface="Comic Sans MS" panose="030F0702030302020204" pitchFamily="66" charset="0"/>
              </a:rPr>
              <a:t>lupaing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ito</a:t>
            </a:r>
            <a:r>
              <a:rPr lang="en-US" b="1" dirty="0">
                <a:solidFill>
                  <a:schemeClr val="accent5">
                    <a:lumMod val="75000"/>
                  </a:schemeClr>
                </a:solidFill>
                <a:latin typeface="Comic Sans MS" panose="030F0702030302020204" pitchFamily="66" charset="0"/>
              </a:rPr>
              <a:t> na </a:t>
            </a:r>
            <a:r>
              <a:rPr lang="en-US" b="1" dirty="0" err="1">
                <a:solidFill>
                  <a:schemeClr val="accent5">
                    <a:lumMod val="75000"/>
                  </a:schemeClr>
                </a:solidFill>
                <a:latin typeface="Comic Sans MS" panose="030F0702030302020204" pitchFamily="66" charset="0"/>
              </a:rPr>
              <a:t>pinakamana</a:t>
            </a:r>
            <a:r>
              <a:rPr lang="en-US" b="1" dirty="0">
                <a:solidFill>
                  <a:schemeClr val="accent5">
                    <a:lumMod val="75000"/>
                  </a:schemeClr>
                </a:solidFill>
                <a:latin typeface="Comic Sans MS" panose="030F0702030302020204" pitchFamily="66" charset="0"/>
              </a:rPr>
              <a:t> sa </a:t>
            </a:r>
            <a:r>
              <a:rPr lang="en-US" b="1" dirty="0" err="1">
                <a:solidFill>
                  <a:schemeClr val="accent5">
                    <a:lumMod val="75000"/>
                  </a:schemeClr>
                </a:solidFill>
                <a:latin typeface="Comic Sans MS" panose="030F0702030302020204" pitchFamily="66" charset="0"/>
              </a:rPr>
              <a:t>siyam</a:t>
            </a:r>
            <a:r>
              <a:rPr lang="en-US" b="1" dirty="0">
                <a:solidFill>
                  <a:schemeClr val="accent5">
                    <a:lumMod val="75000"/>
                  </a:schemeClr>
                </a:solidFill>
                <a:latin typeface="Comic Sans MS" panose="030F0702030302020204" pitchFamily="66" charset="0"/>
              </a:rPr>
              <a:t> na </a:t>
            </a:r>
            <a:r>
              <a:rPr lang="en-US" b="1" dirty="0" err="1">
                <a:solidFill>
                  <a:schemeClr val="accent5">
                    <a:lumMod val="75000"/>
                  </a:schemeClr>
                </a:solidFill>
                <a:latin typeface="Comic Sans MS" panose="030F0702030302020204" pitchFamily="66" charset="0"/>
              </a:rPr>
              <a:t>lipi</a:t>
            </a:r>
            <a:r>
              <a:rPr lang="en-US" b="1" dirty="0">
                <a:solidFill>
                  <a:schemeClr val="accent5">
                    <a:lumMod val="75000"/>
                  </a:schemeClr>
                </a:solidFill>
                <a:latin typeface="Comic Sans MS" panose="030F0702030302020204" pitchFamily="66" charset="0"/>
              </a:rPr>
              <a:t>, at sa </a:t>
            </a:r>
            <a:r>
              <a:rPr lang="en-US" b="1" dirty="0" err="1">
                <a:solidFill>
                  <a:schemeClr val="accent5">
                    <a:lumMod val="75000"/>
                  </a:schemeClr>
                </a:solidFill>
                <a:latin typeface="Comic Sans MS" panose="030F0702030302020204" pitchFamily="66" charset="0"/>
              </a:rPr>
              <a:t>kalahating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lipi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ni</a:t>
            </a:r>
            <a:r>
              <a:rPr lang="en-US" b="1" dirty="0">
                <a:solidFill>
                  <a:schemeClr val="accent5">
                    <a:lumMod val="75000"/>
                  </a:schemeClr>
                </a:solidFill>
                <a:latin typeface="Comic Sans MS" panose="030F0702030302020204" pitchFamily="66" charset="0"/>
              </a:rPr>
              <a:t> Manases</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(Josue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n" sz="2000" b="1" dirty="0"/>
              <a:t>N</a:t>
            </a:r>
            <a:r>
              <a:rPr lang="en-PH" sz="2000" b="1" dirty="0"/>
              <a:t>a</a:t>
            </a:r>
            <a:r>
              <a:rPr lang="en" sz="2000" b="1" dirty="0"/>
              <a:t>ng matanda na si J</a:t>
            </a:r>
            <a:r>
              <a:rPr lang="en-PH" sz="2000" b="1" dirty="0"/>
              <a:t>o</a:t>
            </a:r>
            <a:r>
              <a:rPr lang="en" sz="2000" b="1" dirty="0"/>
              <a:t>sue, inutusan sya ng Dios na hatiin ang lupain sa mga tribu ng I</a:t>
            </a:r>
            <a:r>
              <a:rPr lang="en-PH" sz="2000" b="1" dirty="0"/>
              <a:t>s</a:t>
            </a:r>
            <a:r>
              <a:rPr lang="en" sz="2000" b="1" dirty="0"/>
              <a:t>rael, kabilang na ang mga nasakop na teritoryo (Josue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419232"/>
            <a:ext cx="4908955" cy="2308324"/>
          </a:xfrm>
          <a:prstGeom prst="rect">
            <a:avLst/>
          </a:prstGeom>
          <a:noFill/>
        </p:spPr>
        <p:txBody>
          <a:bodyPr wrap="square">
            <a:spAutoFit/>
          </a:bodyPr>
          <a:lstStyle/>
          <a:p>
            <a:pPr>
              <a:spcBef>
                <a:spcPts val="600"/>
              </a:spcBef>
            </a:pPr>
            <a:r>
              <a:rPr lang="en" b="1" dirty="0"/>
              <a:t>Bagamaan nakipaglaban sila para sa tagumpay, ang tagumpay nila ay hindi ipinapatungkol sa kanila, kundi sa Dios (Deut. 9:5). Gaya ng Israel, wala tayong magagawa upang makuha ang kaligtasan at manahin ang mga pangako. (Efe. 2:8-9; Gal. 3:29). N</a:t>
            </a:r>
            <a:r>
              <a:rPr lang="en-PH" b="1" dirty="0"/>
              <a:t>g</a:t>
            </a:r>
            <a:r>
              <a:rPr lang="en" b="1" dirty="0"/>
              <a:t>unit kung sila ay nakipaglaban… ano ang dapat nating gawin ngayon?</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660407"/>
            <a:ext cx="4908954" cy="1200329"/>
          </a:xfrm>
          <a:prstGeom prst="rect">
            <a:avLst/>
          </a:prstGeom>
          <a:noFill/>
        </p:spPr>
        <p:txBody>
          <a:bodyPr wrap="square">
            <a:spAutoFit/>
          </a:bodyPr>
          <a:lstStyle/>
          <a:p>
            <a:pPr>
              <a:spcBef>
                <a:spcPts val="600"/>
              </a:spcBef>
            </a:pPr>
            <a:r>
              <a:rPr lang="en" b="1" dirty="0"/>
              <a:t>Kung maligtas na, humihingi ang Dios ng dalawang bagay sa kanyang mga tagapagmana: pagsunod (Fil. 2:12); at pasasalamat (Heb.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81333" y="70851"/>
            <a:ext cx="4809531"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632699" y="3681090"/>
            <a:ext cx="2233038"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962834" y="3715966"/>
            <a:ext cx="2150571"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7079061" cy="1015663"/>
          </a:xfrm>
          <a:prstGeom prst="rect">
            <a:avLst/>
          </a:prstGeom>
          <a:noFill/>
        </p:spPr>
        <p:txBody>
          <a:bodyPr wrap="square">
            <a:spAutoFit/>
          </a:bodyPr>
          <a:lstStyle/>
          <a:p>
            <a:pPr>
              <a:spcBef>
                <a:spcPts val="600"/>
              </a:spcBef>
            </a:pPr>
            <a:r>
              <a:rPr lang="en" sz="2000" b="1" dirty="0"/>
              <a:t>Ang lupain ay kanila, ngunit kailangan pa nilang gumawa ng paraan upang maangkin ito. H</a:t>
            </a:r>
            <a:r>
              <a:rPr lang="en-PH" sz="2000" b="1" dirty="0" err="1"/>
              <a:t>i</a:t>
            </a:r>
            <a:r>
              <a:rPr lang="en" sz="2000" b="1" dirty="0"/>
              <a:t>ndi gumagawa ang Dios ng hiwalay sa tao; Nais Nyang gawin natin ang ating bahagi.</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38100" dir="2700000" algn="tl">
                    <a:srgbClr val="000000">
                      <a:alpha val="43137"/>
                    </a:srgbClr>
                  </a:outerShdw>
                </a:effectLst>
              </a:rPr>
              <a:t>INGATAN ANG KALOOB</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ang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lupain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hindi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maipagbibili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magpakailan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man;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akin ang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lupain</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kayo'y</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taga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ibang bayan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makikipamayang</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kasama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ko.</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(Levitico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en" sz="2000" b="1" dirty="0"/>
              <a:t>K</a:t>
            </a:r>
            <a:r>
              <a:rPr lang="en-PH" sz="2000" b="1" dirty="0"/>
              <a:t>u</a:t>
            </a:r>
            <a:r>
              <a:rPr lang="en" sz="2000" b="1" dirty="0"/>
              <a:t>ng matanggap na ang mana, may mga espesyal na batas na dapat sundin sa paggamit ng lupain: ang pangsabadong taon at ang jubileo.</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spcBef>
                <a:spcPts val="600"/>
              </a:spcBef>
            </a:pPr>
            <a:r>
              <a:rPr lang="en" sz="2000" b="1" dirty="0"/>
              <a:t>A</a:t>
            </a:r>
            <a:r>
              <a:rPr lang="en-PH" sz="2000" b="1" dirty="0"/>
              <a:t>n</a:t>
            </a:r>
            <a:r>
              <a:rPr lang="en" sz="2000" b="1" dirty="0"/>
              <a:t>g jubileo ay bumibilang sa pagbabalik ng lupain sa orihinal nitong may-ari, iniiwasan nito ang hindi pagkakapantay sa lipunana (Lev.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en" sz="2000" b="1" dirty="0"/>
              <a:t>Ang taunang Sabado, isang malakihang dugtong ng Sabado, ay hinahayaang makapagpahinga ang lupain (Lev. 25:2-5). Ang pagkabigo  sa kautusang ito ay isa ng dahilan ng kanilang pagkatapon (2 Cron.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spcBef>
                <a:spcPts val="600"/>
              </a:spcBef>
            </a:pPr>
            <a:r>
              <a:rPr lang="en-US" sz="2000" b="1" dirty="0"/>
              <a:t>Sa </a:t>
            </a:r>
            <a:r>
              <a:rPr lang="en-US" sz="2000" b="1" dirty="0" err="1"/>
              <a:t>diwa</a:t>
            </a:r>
            <a:r>
              <a:rPr lang="en-US" sz="2000" b="1" dirty="0"/>
              <a:t>, </a:t>
            </a:r>
            <a:r>
              <a:rPr lang="en-US" sz="2000" b="1" dirty="0" err="1"/>
              <a:t>ito</a:t>
            </a:r>
            <a:r>
              <a:rPr lang="en-US" sz="2000" b="1" dirty="0"/>
              <a:t> ang </a:t>
            </a:r>
            <a:r>
              <a:rPr lang="en-US" sz="2000" b="1" dirty="0" err="1"/>
              <a:t>pangunahing</a:t>
            </a:r>
            <a:r>
              <a:rPr lang="en-US" sz="2000" b="1" dirty="0"/>
              <a:t> </a:t>
            </a:r>
            <a:r>
              <a:rPr lang="en-US" sz="2000" b="1" dirty="0" err="1"/>
              <a:t>layunin</a:t>
            </a:r>
            <a:r>
              <a:rPr lang="en-US" sz="2000" b="1" dirty="0"/>
              <a:t> ng </a:t>
            </a:r>
            <a:r>
              <a:rPr lang="en-US" sz="2000" b="1" dirty="0" err="1"/>
              <a:t>ebanghelyo</a:t>
            </a:r>
            <a:r>
              <a:rPr lang="en-US" sz="2000" b="1" dirty="0"/>
              <a:t>: </a:t>
            </a:r>
            <a:r>
              <a:rPr lang="en-US" sz="2000" b="1" dirty="0" err="1"/>
              <a:t>upang</a:t>
            </a:r>
            <a:r>
              <a:rPr lang="en-US" sz="2000" b="1" dirty="0"/>
              <a:t> </a:t>
            </a:r>
            <a:r>
              <a:rPr lang="en-US" sz="2000" b="1" dirty="0" err="1"/>
              <a:t>burahin</a:t>
            </a:r>
            <a:r>
              <a:rPr lang="en-US" sz="2000" b="1" dirty="0"/>
              <a:t> ang </a:t>
            </a:r>
            <a:r>
              <a:rPr lang="en-US" sz="2000" b="1" dirty="0" err="1"/>
              <a:t>pagtatangi</a:t>
            </a:r>
            <a:r>
              <a:rPr lang="en-US" sz="2000" b="1" dirty="0"/>
              <a:t> sa </a:t>
            </a:r>
            <a:r>
              <a:rPr lang="en-US" sz="2000" b="1" dirty="0" err="1"/>
              <a:t>mayaman</a:t>
            </a:r>
            <a:r>
              <a:rPr lang="en-US" sz="2000" b="1" dirty="0"/>
              <a:t> at </a:t>
            </a:r>
            <a:r>
              <a:rPr lang="en-US" sz="2000" b="1" dirty="0" err="1"/>
              <a:t>mahirap</a:t>
            </a:r>
            <a:r>
              <a:rPr lang="en-US" sz="2000" b="1" dirty="0"/>
              <a:t>, may-</a:t>
            </a:r>
            <a:r>
              <a:rPr lang="en-US" sz="2000" b="1" dirty="0" err="1"/>
              <a:t>ari</a:t>
            </a:r>
            <a:r>
              <a:rPr lang="en-US" sz="2000" b="1" dirty="0"/>
              <a:t> at </a:t>
            </a:r>
            <a:r>
              <a:rPr lang="en-US" sz="2000" b="1" dirty="0" err="1"/>
              <a:t>empleyado</a:t>
            </a:r>
            <a:r>
              <a:rPr lang="en-US" sz="2000" b="1" dirty="0"/>
              <a:t>, may </a:t>
            </a:r>
            <a:r>
              <a:rPr lang="en-US" sz="2000" b="1" dirty="0" err="1"/>
              <a:t>pribilihiyo</a:t>
            </a:r>
            <a:r>
              <a:rPr lang="en-US" sz="2000" b="1" dirty="0"/>
              <a:t> o </a:t>
            </a:r>
            <a:r>
              <a:rPr lang="en-US" sz="2000" b="1" dirty="0" err="1"/>
              <a:t>wala</a:t>
            </a:r>
            <a:r>
              <a:rPr lang="en-US" sz="2000" b="1" dirty="0"/>
              <a:t>, </a:t>
            </a:r>
            <a:r>
              <a:rPr lang="en-US" sz="2000" b="1" dirty="0" err="1"/>
              <a:t>inilalagay</a:t>
            </a:r>
            <a:r>
              <a:rPr lang="en-US" sz="2000" b="1" dirty="0"/>
              <a:t> </a:t>
            </a:r>
            <a:r>
              <a:rPr lang="en-US" sz="2000" b="1" dirty="0" err="1"/>
              <a:t>tayong</a:t>
            </a:r>
            <a:r>
              <a:rPr lang="en-US" sz="2000" b="1" dirty="0"/>
              <a:t> lahat sa </a:t>
            </a:r>
            <a:r>
              <a:rPr lang="en-US" sz="2000" b="1" dirty="0" err="1"/>
              <a:t>pantay</a:t>
            </a:r>
            <a:r>
              <a:rPr lang="en-US" sz="2000" b="1" dirty="0"/>
              <a:t> na </a:t>
            </a:r>
            <a:r>
              <a:rPr lang="en-US" sz="2000" b="1" dirty="0" err="1"/>
              <a:t>apakan</a:t>
            </a:r>
            <a:r>
              <a:rPr lang="en-US" sz="2000" b="1" dirty="0"/>
              <a:t> sa </a:t>
            </a:r>
            <a:r>
              <a:rPr lang="en-US" sz="2000" b="1" dirty="0" err="1"/>
              <a:t>pagkilala</a:t>
            </a:r>
            <a:r>
              <a:rPr lang="en-US" sz="2000" b="1" dirty="0"/>
              <a:t> sa </a:t>
            </a:r>
            <a:r>
              <a:rPr lang="en-US" sz="2000" b="1" dirty="0" err="1"/>
              <a:t>kompleto</a:t>
            </a:r>
            <a:r>
              <a:rPr lang="en-US" sz="2000" b="1" dirty="0"/>
              <a:t> </a:t>
            </a:r>
            <a:r>
              <a:rPr lang="en-US" sz="2000" b="1" dirty="0" err="1"/>
              <a:t>nating</a:t>
            </a:r>
            <a:r>
              <a:rPr lang="en-US" sz="2000" b="1" dirty="0"/>
              <a:t> </a:t>
            </a:r>
            <a:r>
              <a:rPr lang="en-US" sz="2000" b="1" dirty="0" err="1"/>
              <a:t>pangangailangan</a:t>
            </a:r>
            <a:r>
              <a:rPr lang="en-US" sz="2000" b="1" dirty="0"/>
              <a:t> sa </a:t>
            </a:r>
            <a:r>
              <a:rPr lang="en-US" sz="2000" b="1" dirty="0" err="1"/>
              <a:t>biyaya</a:t>
            </a:r>
            <a:r>
              <a:rPr lang="en-US" sz="2000" b="1" dirty="0"/>
              <a:t> ng Dios</a:t>
            </a:r>
            <a:r>
              <a:rPr lang="en" sz="2000" b="1" dirty="0"/>
              <a:t>.</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ANG NABAWING LUPAIN</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217806" y="577495"/>
            <a:ext cx="11750673" cy="1138773"/>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At </a:t>
            </a:r>
            <a:r>
              <a:rPr lang="en-US" b="1" dirty="0" err="1">
                <a:solidFill>
                  <a:schemeClr val="accent1">
                    <a:lumMod val="75000"/>
                  </a:schemeClr>
                </a:solidFill>
                <a:latin typeface="Comic Sans MS" panose="030F0702030302020204" pitchFamily="66" charset="0"/>
              </a:rPr>
              <a:t>sila'y</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magsisitahan</a:t>
            </a:r>
            <a:r>
              <a:rPr lang="en-US" b="1" dirty="0">
                <a:solidFill>
                  <a:schemeClr val="accent1">
                    <a:lumMod val="75000"/>
                  </a:schemeClr>
                </a:solidFill>
                <a:latin typeface="Comic Sans MS" panose="030F0702030302020204" pitchFamily="66" charset="0"/>
              </a:rPr>
              <a:t> sa </a:t>
            </a:r>
            <a:r>
              <a:rPr lang="en-US" b="1" dirty="0" err="1">
                <a:solidFill>
                  <a:schemeClr val="accent1">
                    <a:lumMod val="75000"/>
                  </a:schemeClr>
                </a:solidFill>
                <a:latin typeface="Comic Sans MS" panose="030F0702030302020204" pitchFamily="66" charset="0"/>
              </a:rPr>
              <a:t>lupain</a:t>
            </a:r>
            <a:r>
              <a:rPr lang="en-US" b="1" dirty="0">
                <a:solidFill>
                  <a:schemeClr val="accent1">
                    <a:lumMod val="75000"/>
                  </a:schemeClr>
                </a:solidFill>
                <a:latin typeface="Comic Sans MS" panose="030F0702030302020204" pitchFamily="66" charset="0"/>
              </a:rPr>
              <a:t> na </a:t>
            </a:r>
            <a:r>
              <a:rPr lang="en-US" b="1" dirty="0" err="1">
                <a:solidFill>
                  <a:schemeClr val="accent1">
                    <a:lumMod val="75000"/>
                  </a:schemeClr>
                </a:solidFill>
                <a:latin typeface="Comic Sans MS" panose="030F0702030302020204" pitchFamily="66" charset="0"/>
              </a:rPr>
              <a:t>aking</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ibinigay</a:t>
            </a:r>
            <a:r>
              <a:rPr lang="en-US" b="1" dirty="0">
                <a:solidFill>
                  <a:schemeClr val="accent1">
                    <a:lumMod val="75000"/>
                  </a:schemeClr>
                </a:solidFill>
                <a:latin typeface="Comic Sans MS" panose="030F0702030302020204" pitchFamily="66" charset="0"/>
              </a:rPr>
              <a:t> kay Jacob na </a:t>
            </a:r>
            <a:r>
              <a:rPr lang="en-US" b="1" dirty="0" err="1">
                <a:solidFill>
                  <a:schemeClr val="accent1">
                    <a:lumMod val="75000"/>
                  </a:schemeClr>
                </a:solidFill>
                <a:latin typeface="Comic Sans MS" panose="030F0702030302020204" pitchFamily="66" charset="0"/>
              </a:rPr>
              <a:t>aking</a:t>
            </a:r>
            <a:r>
              <a:rPr lang="en-US" b="1" dirty="0">
                <a:solidFill>
                  <a:schemeClr val="accent1">
                    <a:lumMod val="75000"/>
                  </a:schemeClr>
                </a:solidFill>
                <a:latin typeface="Comic Sans MS" panose="030F0702030302020204" pitchFamily="66" charset="0"/>
              </a:rPr>
              <a:t> lingkod, na </a:t>
            </a:r>
            <a:r>
              <a:rPr lang="en-US" b="1" dirty="0" err="1">
                <a:solidFill>
                  <a:schemeClr val="accent1">
                    <a:lumMod val="75000"/>
                  </a:schemeClr>
                </a:solidFill>
                <a:latin typeface="Comic Sans MS" panose="030F0702030302020204" pitchFamily="66" charset="0"/>
              </a:rPr>
              <a:t>tinahanan</a:t>
            </a:r>
            <a:r>
              <a:rPr lang="en-US" b="1" dirty="0">
                <a:solidFill>
                  <a:schemeClr val="accent1">
                    <a:lumMod val="75000"/>
                  </a:schemeClr>
                </a:solidFill>
                <a:latin typeface="Comic Sans MS" panose="030F0702030302020204" pitchFamily="66" charset="0"/>
              </a:rPr>
              <a:t> ng </a:t>
            </a:r>
            <a:r>
              <a:rPr lang="en-US" b="1" dirty="0" err="1">
                <a:solidFill>
                  <a:schemeClr val="accent1">
                    <a:lumMod val="75000"/>
                  </a:schemeClr>
                </a:solidFill>
                <a:latin typeface="Comic Sans MS" panose="030F0702030302020204" pitchFamily="66" charset="0"/>
              </a:rPr>
              <a:t>inyong</a:t>
            </a:r>
            <a:r>
              <a:rPr lang="en-US" b="1" dirty="0">
                <a:solidFill>
                  <a:schemeClr val="accent1">
                    <a:lumMod val="75000"/>
                  </a:schemeClr>
                </a:solidFill>
                <a:latin typeface="Comic Sans MS" panose="030F0702030302020204" pitchFamily="66" charset="0"/>
              </a:rPr>
              <a:t> mga </a:t>
            </a:r>
            <a:r>
              <a:rPr lang="en-US" b="1" dirty="0" err="1">
                <a:solidFill>
                  <a:schemeClr val="accent1">
                    <a:lumMod val="75000"/>
                  </a:schemeClr>
                </a:solidFill>
                <a:latin typeface="Comic Sans MS" panose="030F0702030302020204" pitchFamily="66" charset="0"/>
              </a:rPr>
              <a:t>magulang</a:t>
            </a:r>
            <a:r>
              <a:rPr lang="en-US" b="1" dirty="0">
                <a:solidFill>
                  <a:schemeClr val="accent1">
                    <a:lumMod val="75000"/>
                  </a:schemeClr>
                </a:solidFill>
                <a:latin typeface="Comic Sans MS" panose="030F0702030302020204" pitchFamily="66" charset="0"/>
              </a:rPr>
              <a:t>; at </a:t>
            </a:r>
            <a:r>
              <a:rPr lang="en-US" b="1" dirty="0" err="1">
                <a:solidFill>
                  <a:schemeClr val="accent1">
                    <a:lumMod val="75000"/>
                  </a:schemeClr>
                </a:solidFill>
                <a:latin typeface="Comic Sans MS" panose="030F0702030302020204" pitchFamily="66" charset="0"/>
              </a:rPr>
              <a:t>sila'y</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magsisitahan</a:t>
            </a:r>
            <a:r>
              <a:rPr lang="en-US" b="1" dirty="0">
                <a:solidFill>
                  <a:schemeClr val="accent1">
                    <a:lumMod val="75000"/>
                  </a:schemeClr>
                </a:solidFill>
                <a:latin typeface="Comic Sans MS" panose="030F0702030302020204" pitchFamily="66" charset="0"/>
              </a:rPr>
              <a:t> doon, </a:t>
            </a:r>
            <a:r>
              <a:rPr lang="en-US" b="1" dirty="0" err="1">
                <a:solidFill>
                  <a:schemeClr val="accent1">
                    <a:lumMod val="75000"/>
                  </a:schemeClr>
                </a:solidFill>
                <a:latin typeface="Comic Sans MS" panose="030F0702030302020204" pitchFamily="66" charset="0"/>
              </a:rPr>
              <a:t>sila</a:t>
            </a:r>
            <a:r>
              <a:rPr lang="en-US" b="1" dirty="0">
                <a:solidFill>
                  <a:schemeClr val="accent1">
                    <a:lumMod val="75000"/>
                  </a:schemeClr>
                </a:solidFill>
                <a:latin typeface="Comic Sans MS" panose="030F0702030302020204" pitchFamily="66" charset="0"/>
              </a:rPr>
              <a:t> at ang </a:t>
            </a:r>
            <a:r>
              <a:rPr lang="en-US" b="1" dirty="0" err="1">
                <a:solidFill>
                  <a:schemeClr val="accent1">
                    <a:lumMod val="75000"/>
                  </a:schemeClr>
                </a:solidFill>
                <a:latin typeface="Comic Sans MS" panose="030F0702030302020204" pitchFamily="66" charset="0"/>
              </a:rPr>
              <a:t>kanilang</a:t>
            </a:r>
            <a:r>
              <a:rPr lang="en-US" b="1" dirty="0">
                <a:solidFill>
                  <a:schemeClr val="accent1">
                    <a:lumMod val="75000"/>
                  </a:schemeClr>
                </a:solidFill>
                <a:latin typeface="Comic Sans MS" panose="030F0702030302020204" pitchFamily="66" charset="0"/>
              </a:rPr>
              <a:t> mga </a:t>
            </a:r>
            <a:r>
              <a:rPr lang="en-US" b="1" dirty="0" err="1">
                <a:solidFill>
                  <a:schemeClr val="accent1">
                    <a:lumMod val="75000"/>
                  </a:schemeClr>
                </a:solidFill>
                <a:latin typeface="Comic Sans MS" panose="030F0702030302020204" pitchFamily="66" charset="0"/>
              </a:rPr>
              <a:t>anak</a:t>
            </a:r>
            <a:r>
              <a:rPr lang="en-US" b="1" dirty="0">
                <a:solidFill>
                  <a:schemeClr val="accent1">
                    <a:lumMod val="75000"/>
                  </a:schemeClr>
                </a:solidFill>
                <a:latin typeface="Comic Sans MS" panose="030F0702030302020204" pitchFamily="66" charset="0"/>
              </a:rPr>
              <a:t>, at ang mga </a:t>
            </a:r>
            <a:r>
              <a:rPr lang="en-US" b="1" dirty="0" err="1">
                <a:solidFill>
                  <a:schemeClr val="accent1">
                    <a:lumMod val="75000"/>
                  </a:schemeClr>
                </a:solidFill>
                <a:latin typeface="Comic Sans MS" panose="030F0702030302020204" pitchFamily="66" charset="0"/>
              </a:rPr>
              <a:t>anak</a:t>
            </a:r>
            <a:r>
              <a:rPr lang="en-US" b="1" dirty="0">
                <a:solidFill>
                  <a:schemeClr val="accent1">
                    <a:lumMod val="75000"/>
                  </a:schemeClr>
                </a:solidFill>
                <a:latin typeface="Comic Sans MS" panose="030F0702030302020204" pitchFamily="66" charset="0"/>
              </a:rPr>
              <a:t> ng </a:t>
            </a:r>
            <a:r>
              <a:rPr lang="en-US" b="1" dirty="0" err="1">
                <a:solidFill>
                  <a:schemeClr val="accent1">
                    <a:lumMod val="75000"/>
                  </a:schemeClr>
                </a:solidFill>
                <a:latin typeface="Comic Sans MS" panose="030F0702030302020204" pitchFamily="66" charset="0"/>
              </a:rPr>
              <a:t>kanilang</a:t>
            </a:r>
            <a:r>
              <a:rPr lang="en-US" b="1" dirty="0">
                <a:solidFill>
                  <a:schemeClr val="accent1">
                    <a:lumMod val="75000"/>
                  </a:schemeClr>
                </a:solidFill>
                <a:latin typeface="Comic Sans MS" panose="030F0702030302020204" pitchFamily="66" charset="0"/>
              </a:rPr>
              <a:t> mga </a:t>
            </a:r>
            <a:r>
              <a:rPr lang="en-US" b="1" dirty="0" err="1">
                <a:solidFill>
                  <a:schemeClr val="accent1">
                    <a:lumMod val="75000"/>
                  </a:schemeClr>
                </a:solidFill>
                <a:latin typeface="Comic Sans MS" panose="030F0702030302020204" pitchFamily="66" charset="0"/>
              </a:rPr>
              <a:t>anak</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magpakailan</a:t>
            </a:r>
            <a:r>
              <a:rPr lang="en-US" b="1" dirty="0">
                <a:solidFill>
                  <a:schemeClr val="accent1">
                    <a:lumMod val="75000"/>
                  </a:schemeClr>
                </a:solidFill>
                <a:latin typeface="Comic Sans MS" panose="030F0702030302020204" pitchFamily="66" charset="0"/>
              </a:rPr>
              <a:t> man: at si David na </a:t>
            </a:r>
            <a:r>
              <a:rPr lang="en-US" b="1" dirty="0" err="1">
                <a:solidFill>
                  <a:schemeClr val="accent1">
                    <a:lumMod val="75000"/>
                  </a:schemeClr>
                </a:solidFill>
                <a:latin typeface="Comic Sans MS" panose="030F0702030302020204" pitchFamily="66" charset="0"/>
              </a:rPr>
              <a:t>aking</a:t>
            </a:r>
            <a:r>
              <a:rPr lang="en-US" b="1" dirty="0">
                <a:solidFill>
                  <a:schemeClr val="accent1">
                    <a:lumMod val="75000"/>
                  </a:schemeClr>
                </a:solidFill>
                <a:latin typeface="Comic Sans MS" panose="030F0702030302020204" pitchFamily="66" charset="0"/>
              </a:rPr>
              <a:t> lingkod ay </a:t>
            </a:r>
            <a:r>
              <a:rPr lang="en-US" b="1" dirty="0" err="1">
                <a:solidFill>
                  <a:schemeClr val="accent1">
                    <a:lumMod val="75000"/>
                  </a:schemeClr>
                </a:solidFill>
                <a:latin typeface="Comic Sans MS" panose="030F0702030302020204" pitchFamily="66" charset="0"/>
              </a:rPr>
              <a:t>magiging</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kanilang</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prinsipe</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magpakailan</a:t>
            </a:r>
            <a:r>
              <a:rPr lang="en-US" b="1" dirty="0">
                <a:solidFill>
                  <a:schemeClr val="accent1">
                    <a:lumMod val="75000"/>
                  </a:schemeClr>
                </a:solidFill>
                <a:latin typeface="Comic Sans MS" panose="030F0702030302020204" pitchFamily="66" charset="0"/>
              </a:rPr>
              <a:t> man</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(Ezekiel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181225" y="1695450"/>
            <a:ext cx="7572375" cy="707886"/>
          </a:xfrm>
          <a:prstGeom prst="rect">
            <a:avLst/>
          </a:prstGeom>
          <a:noFill/>
        </p:spPr>
        <p:txBody>
          <a:bodyPr wrap="square" rtlCol="0">
            <a:spAutoFit/>
          </a:bodyPr>
          <a:lstStyle/>
          <a:p>
            <a:pPr>
              <a:spcBef>
                <a:spcPts val="600"/>
              </a:spcBef>
            </a:pPr>
            <a:r>
              <a:rPr lang="en" sz="2000" b="1" dirty="0"/>
              <a:t>D</a:t>
            </a:r>
            <a:r>
              <a:rPr lang="en-PH" sz="2000" b="1" dirty="0"/>
              <a:t>a</a:t>
            </a:r>
            <a:r>
              <a:rPr lang="en" sz="2000" b="1" dirty="0"/>
              <a:t>hil sa kanilang pagsuway, nabunot ang Israel sa kanilang lupain at naitapon sa Babilonia. Ngunit hindi sila iniwan ng Dios.</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753600" y="1714500"/>
            <a:ext cx="2352674"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726" y="3996487"/>
            <a:ext cx="2699927" cy="2699927"/>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733670" y="4632908"/>
            <a:ext cx="4372604" cy="2063506"/>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97452"/>
            <a:ext cx="7486651" cy="1554272"/>
          </a:xfrm>
          <a:prstGeom prst="rect">
            <a:avLst/>
          </a:prstGeom>
          <a:noFill/>
        </p:spPr>
        <p:txBody>
          <a:bodyPr wrap="square">
            <a:spAutoFit/>
          </a:bodyPr>
          <a:lstStyle/>
          <a:p>
            <a:pPr>
              <a:spcBef>
                <a:spcPts val="600"/>
              </a:spcBef>
            </a:pPr>
            <a:r>
              <a:rPr lang="en" sz="1900" b="1" dirty="0"/>
              <a:t>Nangako Syang ibabalik sila, ibigay sa kanila ang lupain magpakailanman, at itatag si David na hari nila (Ezek. 37:25). Ngunit hindi inangkin ng Israel ang lupaing iyon magpakailanman, at matagal nang patay si David. Ano, kaya, ang kahulugan ng propesiyang ito?</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2861856" y="4896226"/>
            <a:ext cx="4819649" cy="1846659"/>
          </a:xfrm>
          <a:prstGeom prst="rect">
            <a:avLst/>
          </a:prstGeom>
          <a:noFill/>
        </p:spPr>
        <p:txBody>
          <a:bodyPr wrap="square">
            <a:spAutoFit/>
          </a:bodyPr>
          <a:lstStyle/>
          <a:p>
            <a:pPr>
              <a:spcBef>
                <a:spcPts val="600"/>
              </a:spcBef>
            </a:pPr>
            <a:r>
              <a:rPr lang="en" sz="1900" b="1" dirty="0"/>
              <a:t>Siya ang katugunan ng lahat ng mga pangako (Rom. 15:8; 2 Cor. 1:20). Sa kanya ay nakakatanggap tayo ng mga pagpapala ngayon at, sa hinaharap, ang pangakong mana (1 Ped. 1:3-4). Malapit na, maaapakan na natin ang Lupang Pangako.</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60892"/>
            <a:ext cx="8959302" cy="1015663"/>
          </a:xfrm>
          <a:prstGeom prst="rect">
            <a:avLst/>
          </a:prstGeom>
          <a:noFill/>
        </p:spPr>
        <p:txBody>
          <a:bodyPr wrap="square">
            <a:spAutoFit/>
          </a:bodyPr>
          <a:lstStyle/>
          <a:p>
            <a:pPr>
              <a:spcBef>
                <a:spcPts val="600"/>
              </a:spcBef>
            </a:pPr>
            <a:r>
              <a:rPr lang="en" sz="2000" b="1" dirty="0"/>
              <a:t>Dito ay naipahayag si Jesus, ang tunay na Haring naghahari sa walanghanggan. Siyang, sa pamamagitan ng kanyang dugo, ay sumisiguro sa atin ng walanghanggang mana.</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195512" y="714447"/>
            <a:ext cx="7644124" cy="5262979"/>
          </a:xfrm>
          <a:prstGeom prst="rect">
            <a:avLst/>
          </a:prstGeom>
          <a:noFill/>
        </p:spPr>
        <p:txBody>
          <a:bodyPr wrap="square">
            <a:spAutoFit/>
          </a:bodyPr>
          <a:lstStyle/>
          <a:p>
            <a:pPr>
              <a:spcBef>
                <a:spcPts val="600"/>
              </a:spcBef>
            </a:pPr>
            <a:r>
              <a:rPr lang="en" sz="2400" b="1" dirty="0">
                <a:latin typeface="Constantia" panose="02030602050306030303" pitchFamily="18" charset="0"/>
              </a:rPr>
              <a:t>“Sa pagsuway sa Dios</a:t>
            </a:r>
            <a:r>
              <a:rPr lang="en-US" sz="2400" b="1" dirty="0">
                <a:latin typeface="Constantia" panose="02030602050306030303" pitchFamily="18" charset="0"/>
              </a:rPr>
              <a:t>, </a:t>
            </a:r>
            <a:r>
              <a:rPr lang="en-US" sz="2400" b="1" dirty="0" err="1">
                <a:latin typeface="Constantia" panose="02030602050306030303" pitchFamily="18" charset="0"/>
              </a:rPr>
              <a:t>nawala</a:t>
            </a:r>
            <a:r>
              <a:rPr lang="en-US" sz="2400" b="1" dirty="0">
                <a:latin typeface="Constantia" panose="02030602050306030303" pitchFamily="18" charset="0"/>
              </a:rPr>
              <a:t> </a:t>
            </a:r>
            <a:r>
              <a:rPr lang="en-US" sz="2400" b="1" dirty="0" err="1">
                <a:latin typeface="Constantia" panose="02030602050306030303" pitchFamily="18" charset="0"/>
              </a:rPr>
              <a:t>nina</a:t>
            </a:r>
            <a:r>
              <a:rPr lang="en-US" sz="2400" b="1" dirty="0">
                <a:latin typeface="Constantia" panose="02030602050306030303" pitchFamily="18" charset="0"/>
              </a:rPr>
              <a:t> Adan at Eba ang  Eden, at </a:t>
            </a:r>
            <a:r>
              <a:rPr lang="en-US" sz="2400" b="1" dirty="0" err="1">
                <a:latin typeface="Constantia" panose="02030602050306030303" pitchFamily="18" charset="0"/>
              </a:rPr>
              <a:t>dahil</a:t>
            </a:r>
            <a:r>
              <a:rPr lang="en-US" sz="2400" b="1" dirty="0">
                <a:latin typeface="Constantia" panose="02030602050306030303" pitchFamily="18" charset="0"/>
              </a:rPr>
              <a:t> sa </a:t>
            </a:r>
            <a:r>
              <a:rPr lang="en-US" sz="2400" b="1" dirty="0" err="1">
                <a:latin typeface="Constantia" panose="02030602050306030303" pitchFamily="18" charset="0"/>
              </a:rPr>
              <a:t>kasalanan</a:t>
            </a:r>
            <a:r>
              <a:rPr lang="en-US" sz="2400" b="1" dirty="0">
                <a:latin typeface="Constantia" panose="02030602050306030303" pitchFamily="18" charset="0"/>
              </a:rPr>
              <a:t> ay </a:t>
            </a:r>
            <a:r>
              <a:rPr lang="en-US" sz="2400" b="1" dirty="0" err="1">
                <a:latin typeface="Constantia" panose="02030602050306030303" pitchFamily="18" charset="0"/>
              </a:rPr>
              <a:t>sinumpa</a:t>
            </a:r>
            <a:r>
              <a:rPr lang="en-US" sz="2400" b="1" dirty="0">
                <a:latin typeface="Constantia" panose="02030602050306030303" pitchFamily="18" charset="0"/>
              </a:rPr>
              <a:t> ang </a:t>
            </a:r>
            <a:r>
              <a:rPr lang="en-US" sz="2400" b="1" dirty="0" err="1">
                <a:latin typeface="Constantia" panose="02030602050306030303" pitchFamily="18" charset="0"/>
              </a:rPr>
              <a:t>buong</a:t>
            </a:r>
            <a:r>
              <a:rPr lang="en-US" sz="2400" b="1" dirty="0">
                <a:latin typeface="Constantia" panose="02030602050306030303" pitchFamily="18" charset="0"/>
              </a:rPr>
              <a:t> </a:t>
            </a:r>
            <a:r>
              <a:rPr lang="en-US" sz="2400" b="1" dirty="0" err="1">
                <a:latin typeface="Constantia" panose="02030602050306030303" pitchFamily="18" charset="0"/>
              </a:rPr>
              <a:t>lupa</a:t>
            </a:r>
            <a:r>
              <a:rPr lang="en-US" sz="2400" b="1" dirty="0">
                <a:latin typeface="Constantia" panose="02030602050306030303" pitchFamily="18" charset="0"/>
              </a:rPr>
              <a:t>. </a:t>
            </a:r>
            <a:r>
              <a:rPr lang="en-US" sz="2400" b="1" dirty="0" err="1">
                <a:latin typeface="Constantia" panose="02030602050306030303" pitchFamily="18" charset="0"/>
              </a:rPr>
              <a:t>Ngunit</a:t>
            </a:r>
            <a:r>
              <a:rPr lang="en-US" sz="2400" b="1" dirty="0">
                <a:latin typeface="Constantia" panose="02030602050306030303" pitchFamily="18" charset="0"/>
              </a:rPr>
              <a:t> kung </a:t>
            </a:r>
            <a:r>
              <a:rPr lang="en-US" sz="2400" b="1" dirty="0" err="1">
                <a:latin typeface="Constantia" panose="02030602050306030303" pitchFamily="18" charset="0"/>
              </a:rPr>
              <a:t>sinunod</a:t>
            </a:r>
            <a:r>
              <a:rPr lang="en-US" sz="2400" b="1" dirty="0">
                <a:latin typeface="Constantia" panose="02030602050306030303" pitchFamily="18" charset="0"/>
              </a:rPr>
              <a:t> ng bayan ng Dios ang </a:t>
            </a:r>
            <a:r>
              <a:rPr lang="en-US" sz="2400" b="1" dirty="0" err="1">
                <a:latin typeface="Constantia" panose="02030602050306030303" pitchFamily="18" charset="0"/>
              </a:rPr>
              <a:t>Kanyang</a:t>
            </a:r>
            <a:r>
              <a:rPr lang="en-US" sz="2400" b="1" dirty="0">
                <a:latin typeface="Constantia" panose="02030602050306030303" pitchFamily="18" charset="0"/>
              </a:rPr>
              <a:t> mga </a:t>
            </a:r>
            <a:r>
              <a:rPr lang="en-US" sz="2400" b="1" dirty="0" err="1">
                <a:latin typeface="Constantia" panose="02030602050306030303" pitchFamily="18" charset="0"/>
              </a:rPr>
              <a:t>tagubilin</a:t>
            </a:r>
            <a:r>
              <a:rPr lang="en-US" sz="2400" b="1" dirty="0">
                <a:latin typeface="Constantia" panose="02030602050306030303" pitchFamily="18" charset="0"/>
              </a:rPr>
              <a:t>, </a:t>
            </a:r>
            <a:r>
              <a:rPr lang="en-US" sz="2400" b="1" dirty="0" err="1">
                <a:latin typeface="Constantia" panose="02030602050306030303" pitchFamily="18" charset="0"/>
              </a:rPr>
              <a:t>maibabalik</a:t>
            </a:r>
            <a:r>
              <a:rPr lang="en-US" sz="2400" b="1" dirty="0">
                <a:latin typeface="Constantia" panose="02030602050306030303" pitchFamily="18" charset="0"/>
              </a:rPr>
              <a:t> sa </a:t>
            </a:r>
            <a:r>
              <a:rPr lang="en-US" sz="2400" b="1" dirty="0" err="1">
                <a:latin typeface="Constantia" panose="02030602050306030303" pitchFamily="18" charset="0"/>
              </a:rPr>
              <a:t>katabaan</a:t>
            </a:r>
            <a:r>
              <a:rPr lang="en-US" sz="2400" b="1" dirty="0">
                <a:latin typeface="Constantia" panose="02030602050306030303" pitchFamily="18" charset="0"/>
              </a:rPr>
              <a:t> at </a:t>
            </a:r>
            <a:r>
              <a:rPr lang="en-US" sz="2400" b="1" dirty="0" err="1">
                <a:latin typeface="Constantia" panose="02030602050306030303" pitchFamily="18" charset="0"/>
              </a:rPr>
              <a:t>kagandahan</a:t>
            </a:r>
            <a:r>
              <a:rPr lang="en-US" sz="2400" b="1" dirty="0">
                <a:latin typeface="Constantia" panose="02030602050306030303" pitchFamily="18" charset="0"/>
              </a:rPr>
              <a:t> ang </a:t>
            </a:r>
            <a:r>
              <a:rPr lang="en-US" sz="2400" b="1" dirty="0" err="1">
                <a:latin typeface="Constantia" panose="02030602050306030303" pitchFamily="18" charset="0"/>
              </a:rPr>
              <a:t>kanilang</a:t>
            </a:r>
            <a:r>
              <a:rPr lang="en-US" sz="2400" b="1" dirty="0">
                <a:latin typeface="Constantia" panose="02030602050306030303" pitchFamily="18" charset="0"/>
              </a:rPr>
              <a:t> </a:t>
            </a:r>
            <a:r>
              <a:rPr lang="en-US" sz="2400" b="1" dirty="0" err="1">
                <a:latin typeface="Constantia" panose="02030602050306030303" pitchFamily="18" charset="0"/>
              </a:rPr>
              <a:t>lupa</a:t>
            </a:r>
            <a:r>
              <a:rPr lang="en-US" sz="2400" b="1" dirty="0">
                <a:latin typeface="Constantia" panose="02030602050306030303" pitchFamily="18" charset="0"/>
              </a:rPr>
              <a:t>. </a:t>
            </a:r>
            <a:r>
              <a:rPr lang="en-US" sz="2400" b="1" dirty="0" err="1">
                <a:latin typeface="Constantia" panose="02030602050306030303" pitchFamily="18" charset="0"/>
              </a:rPr>
              <a:t>Nagbigay</a:t>
            </a:r>
            <a:r>
              <a:rPr lang="en-US" sz="2400" b="1" dirty="0">
                <a:latin typeface="Constantia" panose="02030602050306030303" pitchFamily="18" charset="0"/>
              </a:rPr>
              <a:t> sa </a:t>
            </a:r>
            <a:r>
              <a:rPr lang="en-US" sz="2400" b="1" dirty="0" err="1">
                <a:latin typeface="Constantia" panose="02030602050306030303" pitchFamily="18" charset="0"/>
              </a:rPr>
              <a:t>kanila</a:t>
            </a:r>
            <a:r>
              <a:rPr lang="en-US" sz="2400" b="1" dirty="0">
                <a:latin typeface="Constantia" panose="02030602050306030303" pitchFamily="18" charset="0"/>
              </a:rPr>
              <a:t> ang Dios </a:t>
            </a:r>
            <a:r>
              <a:rPr lang="en-US" sz="2400" b="1" dirty="0" err="1">
                <a:latin typeface="Constantia" panose="02030602050306030303" pitchFamily="18" charset="0"/>
              </a:rPr>
              <a:t>mismo</a:t>
            </a:r>
            <a:r>
              <a:rPr lang="en-US" sz="2400" b="1" dirty="0">
                <a:latin typeface="Constantia" panose="02030602050306030303" pitchFamily="18" charset="0"/>
              </a:rPr>
              <a:t> ng mga </a:t>
            </a:r>
            <a:r>
              <a:rPr lang="en-US" sz="2400" b="1" dirty="0" err="1">
                <a:latin typeface="Constantia" panose="02030602050306030303" pitchFamily="18" charset="0"/>
              </a:rPr>
              <a:t>direksyon</a:t>
            </a:r>
            <a:r>
              <a:rPr lang="en-US" sz="2400" b="1" dirty="0">
                <a:latin typeface="Constantia" panose="02030602050306030303" pitchFamily="18" charset="0"/>
              </a:rPr>
              <a:t> kung </a:t>
            </a:r>
            <a:r>
              <a:rPr lang="en-US" sz="2400" b="1" dirty="0" err="1">
                <a:latin typeface="Constantia" panose="02030602050306030303" pitchFamily="18" charset="0"/>
              </a:rPr>
              <a:t>paano</a:t>
            </a:r>
            <a:r>
              <a:rPr lang="en-US" sz="2400" b="1" dirty="0">
                <a:latin typeface="Constantia" panose="02030602050306030303" pitchFamily="18" charset="0"/>
              </a:rPr>
              <a:t> </a:t>
            </a:r>
            <a:r>
              <a:rPr lang="en-US" sz="2400" b="1" dirty="0" err="1">
                <a:latin typeface="Constantia" panose="02030602050306030303" pitchFamily="18" charset="0"/>
              </a:rPr>
              <a:t>sakahin</a:t>
            </a:r>
            <a:r>
              <a:rPr lang="en-US" sz="2400" b="1" dirty="0">
                <a:latin typeface="Constantia" panose="02030602050306030303" pitchFamily="18" charset="0"/>
              </a:rPr>
              <a:t> ang </a:t>
            </a:r>
            <a:r>
              <a:rPr lang="en-US" sz="2400" b="1" dirty="0" err="1">
                <a:latin typeface="Constantia" panose="02030602050306030303" pitchFamily="18" charset="0"/>
              </a:rPr>
              <a:t>lupa</a:t>
            </a:r>
            <a:r>
              <a:rPr lang="en-US" sz="2400" b="1" dirty="0">
                <a:latin typeface="Constantia" panose="02030602050306030303" pitchFamily="18" charset="0"/>
              </a:rPr>
              <a:t>, at </a:t>
            </a:r>
            <a:r>
              <a:rPr lang="en-US" sz="2400" b="1" dirty="0" err="1">
                <a:latin typeface="Constantia" panose="02030602050306030303" pitchFamily="18" charset="0"/>
              </a:rPr>
              <a:t>dapat</a:t>
            </a:r>
            <a:r>
              <a:rPr lang="en-US" sz="2400" b="1" dirty="0">
                <a:latin typeface="Constantia" panose="02030602050306030303" pitchFamily="18" charset="0"/>
              </a:rPr>
              <a:t> </a:t>
            </a:r>
            <a:r>
              <a:rPr lang="en-US" sz="2400" b="1" dirty="0" err="1">
                <a:latin typeface="Constantia" panose="02030602050306030303" pitchFamily="18" charset="0"/>
              </a:rPr>
              <a:t>silang</a:t>
            </a:r>
            <a:r>
              <a:rPr lang="en-US" sz="2400" b="1" dirty="0">
                <a:latin typeface="Constantia" panose="02030602050306030303" pitchFamily="18" charset="0"/>
              </a:rPr>
              <a:t> </a:t>
            </a:r>
            <a:r>
              <a:rPr lang="en-US" sz="2400" b="1" dirty="0" err="1">
                <a:latin typeface="Constantia" panose="02030602050306030303" pitchFamily="18" charset="0"/>
              </a:rPr>
              <a:t>makipagtulungan</a:t>
            </a:r>
            <a:r>
              <a:rPr lang="en-US" sz="2400" b="1" dirty="0">
                <a:latin typeface="Constantia" panose="02030602050306030303" pitchFamily="18" charset="0"/>
              </a:rPr>
              <a:t> sa Kanya sa </a:t>
            </a:r>
            <a:r>
              <a:rPr lang="en-US" sz="2400" b="1" dirty="0" err="1">
                <a:latin typeface="Constantia" panose="02030602050306030303" pitchFamily="18" charset="0"/>
              </a:rPr>
              <a:t>pagsasauli</a:t>
            </a:r>
            <a:r>
              <a:rPr lang="en-US" sz="2400" b="1" dirty="0">
                <a:latin typeface="Constantia" panose="02030602050306030303" pitchFamily="18" charset="0"/>
              </a:rPr>
              <a:t> </a:t>
            </a:r>
            <a:r>
              <a:rPr lang="en-US" sz="2400" b="1" dirty="0" err="1">
                <a:latin typeface="Constantia" panose="02030602050306030303" pitchFamily="18" charset="0"/>
              </a:rPr>
              <a:t>nito</a:t>
            </a:r>
            <a:r>
              <a:rPr lang="en-US" sz="2400" b="1" dirty="0">
                <a:latin typeface="Constantia" panose="02030602050306030303" pitchFamily="18" charset="0"/>
              </a:rPr>
              <a:t>. Sa </a:t>
            </a:r>
            <a:r>
              <a:rPr lang="en-US" sz="2400" b="1" dirty="0" err="1">
                <a:latin typeface="Constantia" panose="02030602050306030303" pitchFamily="18" charset="0"/>
              </a:rPr>
              <a:t>ganun</a:t>
            </a:r>
            <a:r>
              <a:rPr lang="en-US" sz="2400" b="1" dirty="0">
                <a:latin typeface="Constantia" panose="02030602050306030303" pitchFamily="18" charset="0"/>
              </a:rPr>
              <a:t> ang </a:t>
            </a:r>
            <a:r>
              <a:rPr lang="en-US" sz="2400" b="1" dirty="0" err="1">
                <a:latin typeface="Constantia" panose="02030602050306030303" pitchFamily="18" charset="0"/>
              </a:rPr>
              <a:t>buong</a:t>
            </a:r>
            <a:r>
              <a:rPr lang="en-US" sz="2400" b="1" dirty="0">
                <a:latin typeface="Constantia" panose="02030602050306030303" pitchFamily="18" charset="0"/>
              </a:rPr>
              <a:t> </a:t>
            </a:r>
            <a:r>
              <a:rPr lang="en-US" sz="2400" b="1" dirty="0" err="1">
                <a:latin typeface="Constantia" panose="02030602050306030303" pitchFamily="18" charset="0"/>
              </a:rPr>
              <a:t>lupain</a:t>
            </a:r>
            <a:r>
              <a:rPr lang="en-US" sz="2400" b="1" dirty="0">
                <a:latin typeface="Constantia" panose="02030602050306030303" pitchFamily="18" charset="0"/>
              </a:rPr>
              <a:t>, sa </a:t>
            </a:r>
            <a:r>
              <a:rPr lang="en-US" sz="2400" b="1" dirty="0" err="1">
                <a:latin typeface="Constantia" panose="02030602050306030303" pitchFamily="18" charset="0"/>
              </a:rPr>
              <a:t>pamamahala</a:t>
            </a:r>
            <a:r>
              <a:rPr lang="en-US" sz="2400" b="1" dirty="0">
                <a:latin typeface="Constantia" panose="02030602050306030303" pitchFamily="18" charset="0"/>
              </a:rPr>
              <a:t> ng Dios, ay </a:t>
            </a:r>
            <a:r>
              <a:rPr lang="en-US" sz="2400" b="1" dirty="0" err="1">
                <a:latin typeface="Constantia" panose="02030602050306030303" pitchFamily="18" charset="0"/>
              </a:rPr>
              <a:t>magsisilbing</a:t>
            </a:r>
            <a:r>
              <a:rPr lang="en-US" sz="2400" b="1" dirty="0">
                <a:latin typeface="Constantia" panose="02030602050306030303" pitchFamily="18" charset="0"/>
              </a:rPr>
              <a:t> </a:t>
            </a:r>
            <a:r>
              <a:rPr lang="en-US" sz="2400" b="1" dirty="0" err="1">
                <a:latin typeface="Constantia" panose="02030602050306030303" pitchFamily="18" charset="0"/>
              </a:rPr>
              <a:t>aral</a:t>
            </a:r>
            <a:r>
              <a:rPr lang="en-US" sz="2400" b="1" dirty="0">
                <a:latin typeface="Constantia" panose="02030602050306030303" pitchFamily="18" charset="0"/>
              </a:rPr>
              <a:t> ng </a:t>
            </a:r>
            <a:r>
              <a:rPr lang="en-US" sz="2400" b="1" dirty="0" err="1">
                <a:latin typeface="Constantia" panose="02030602050306030303" pitchFamily="18" charset="0"/>
              </a:rPr>
              <a:t>espiritwal</a:t>
            </a:r>
            <a:r>
              <a:rPr lang="en-US" sz="2400" b="1" dirty="0">
                <a:latin typeface="Constantia" panose="02030602050306030303" pitchFamily="18" charset="0"/>
              </a:rPr>
              <a:t> na </a:t>
            </a:r>
            <a:r>
              <a:rPr lang="en-US" sz="2400" b="1" dirty="0" err="1">
                <a:latin typeface="Constantia" panose="02030602050306030303" pitchFamily="18" charset="0"/>
              </a:rPr>
              <a:t>katotohanan</a:t>
            </a:r>
            <a:r>
              <a:rPr lang="en-US" sz="2400" b="1" dirty="0">
                <a:latin typeface="Constantia" panose="02030602050306030303" pitchFamily="18" charset="0"/>
              </a:rPr>
              <a:t>. Gaya ng </a:t>
            </a:r>
            <a:r>
              <a:rPr lang="en-US" sz="2400" b="1" dirty="0" err="1">
                <a:latin typeface="Constantia" panose="02030602050306030303" pitchFamily="18" charset="0"/>
              </a:rPr>
              <a:t>pagsunod</a:t>
            </a:r>
            <a:r>
              <a:rPr lang="en-US" sz="2400" b="1" dirty="0">
                <a:latin typeface="Constantia" panose="02030602050306030303" pitchFamily="18" charset="0"/>
              </a:rPr>
              <a:t> sa </a:t>
            </a:r>
            <a:r>
              <a:rPr lang="en-US" sz="2400" b="1" dirty="0" err="1">
                <a:latin typeface="Constantia" panose="02030602050306030303" pitchFamily="18" charset="0"/>
              </a:rPr>
              <a:t>Kanyang</a:t>
            </a:r>
            <a:r>
              <a:rPr lang="en-US" sz="2400" b="1" dirty="0">
                <a:latin typeface="Constantia" panose="02030602050306030303" pitchFamily="18" charset="0"/>
              </a:rPr>
              <a:t> batas ay </a:t>
            </a:r>
            <a:r>
              <a:rPr lang="en-US" sz="2400" b="1" dirty="0" err="1">
                <a:latin typeface="Constantia" panose="02030602050306030303" pitchFamily="18" charset="0"/>
              </a:rPr>
              <a:t>dapat</a:t>
            </a:r>
            <a:r>
              <a:rPr lang="en-US" sz="2400" b="1" dirty="0">
                <a:latin typeface="Constantia" panose="02030602050306030303" pitchFamily="18" charset="0"/>
              </a:rPr>
              <a:t> </a:t>
            </a:r>
            <a:r>
              <a:rPr lang="en-US" sz="2400" b="1" dirty="0" err="1">
                <a:latin typeface="Constantia" panose="02030602050306030303" pitchFamily="18" charset="0"/>
              </a:rPr>
              <a:t>magbunga</a:t>
            </a:r>
            <a:r>
              <a:rPr lang="en-US" sz="2400" b="1" dirty="0">
                <a:latin typeface="Constantia" panose="02030602050306030303" pitchFamily="18" charset="0"/>
              </a:rPr>
              <a:t> ang </a:t>
            </a:r>
            <a:r>
              <a:rPr lang="en-US" sz="2400" b="1" dirty="0" err="1">
                <a:latin typeface="Constantia" panose="02030602050306030303" pitchFamily="18" charset="0"/>
              </a:rPr>
              <a:t>lupa</a:t>
            </a:r>
            <a:r>
              <a:rPr lang="en-US" sz="2400" b="1" dirty="0">
                <a:latin typeface="Constantia" panose="02030602050306030303" pitchFamily="18" charset="0"/>
              </a:rPr>
              <a:t> ng mga </a:t>
            </a:r>
            <a:r>
              <a:rPr lang="en-US" sz="2400" b="1" dirty="0" err="1">
                <a:latin typeface="Constantia" panose="02030602050306030303" pitchFamily="18" charset="0"/>
              </a:rPr>
              <a:t>kayamanan</a:t>
            </a:r>
            <a:r>
              <a:rPr lang="en-US" sz="2400" b="1" dirty="0">
                <a:latin typeface="Constantia" panose="02030602050306030303" pitchFamily="18" charset="0"/>
              </a:rPr>
              <a:t>, </a:t>
            </a:r>
            <a:r>
              <a:rPr lang="en-US" sz="2400" b="1" dirty="0" err="1">
                <a:latin typeface="Constantia" panose="02030602050306030303" pitchFamily="18" charset="0"/>
              </a:rPr>
              <a:t>gayon</a:t>
            </a:r>
            <a:r>
              <a:rPr lang="en-US" sz="2400" b="1" dirty="0">
                <a:latin typeface="Constantia" panose="02030602050306030303" pitchFamily="18" charset="0"/>
              </a:rPr>
              <a:t> din sa </a:t>
            </a:r>
            <a:r>
              <a:rPr lang="en-US" sz="2400" b="1" dirty="0" err="1">
                <a:latin typeface="Constantia" panose="02030602050306030303" pitchFamily="18" charset="0"/>
              </a:rPr>
              <a:t>pagsunod</a:t>
            </a:r>
            <a:r>
              <a:rPr lang="en-US" sz="2400" b="1" dirty="0">
                <a:latin typeface="Constantia" panose="02030602050306030303" pitchFamily="18" charset="0"/>
              </a:rPr>
              <a:t> sa </a:t>
            </a:r>
            <a:r>
              <a:rPr lang="en-US" sz="2400" b="1" dirty="0" err="1">
                <a:latin typeface="Constantia" panose="02030602050306030303" pitchFamily="18" charset="0"/>
              </a:rPr>
              <a:t>Kanyang</a:t>
            </a:r>
            <a:r>
              <a:rPr lang="en-US" sz="2400" b="1" dirty="0">
                <a:latin typeface="Constantia" panose="02030602050306030303" pitchFamily="18" charset="0"/>
              </a:rPr>
              <a:t> moral na </a:t>
            </a:r>
            <a:r>
              <a:rPr lang="en-US" sz="2400" b="1" dirty="0" err="1">
                <a:latin typeface="Constantia" panose="02030602050306030303" pitchFamily="18" charset="0"/>
              </a:rPr>
              <a:t>kautusan</a:t>
            </a:r>
            <a:r>
              <a:rPr lang="en-US" sz="2400" b="1" dirty="0">
                <a:latin typeface="Constantia" panose="02030602050306030303" pitchFamily="18" charset="0"/>
              </a:rPr>
              <a:t> ay </a:t>
            </a:r>
            <a:r>
              <a:rPr lang="en-US" sz="2400" b="1" dirty="0" err="1">
                <a:latin typeface="Constantia" panose="02030602050306030303" pitchFamily="18" charset="0"/>
              </a:rPr>
              <a:t>isasalamin</a:t>
            </a:r>
            <a:r>
              <a:rPr lang="en-US" sz="2400" b="1" dirty="0">
                <a:latin typeface="Constantia" panose="02030602050306030303" pitchFamily="18" charset="0"/>
              </a:rPr>
              <a:t> ng mga puso ng </a:t>
            </a:r>
            <a:r>
              <a:rPr lang="en-US" sz="2400" b="1" dirty="0" err="1">
                <a:latin typeface="Constantia" panose="02030602050306030303" pitchFamily="18" charset="0"/>
              </a:rPr>
              <a:t>tao</a:t>
            </a:r>
            <a:r>
              <a:rPr lang="en-US" sz="2400" b="1" dirty="0">
                <a:latin typeface="Constantia" panose="02030602050306030303" pitchFamily="18" charset="0"/>
              </a:rPr>
              <a:t> ang </a:t>
            </a:r>
            <a:r>
              <a:rPr lang="en-US" sz="2400" b="1" dirty="0" err="1">
                <a:latin typeface="Constantia" panose="02030602050306030303" pitchFamily="18" charset="0"/>
              </a:rPr>
              <a:t>katangian</a:t>
            </a:r>
            <a:r>
              <a:rPr lang="en-US" sz="2400" b="1" dirty="0">
                <a:latin typeface="Constantia" panose="02030602050306030303" pitchFamily="18" charset="0"/>
              </a:rPr>
              <a:t> ng </a:t>
            </a:r>
            <a:r>
              <a:rPr lang="en-US" sz="2400" b="1" dirty="0" err="1">
                <a:latin typeface="Constantia" panose="02030602050306030303" pitchFamily="18" charset="0"/>
              </a:rPr>
              <a:t>Kanyang</a:t>
            </a:r>
            <a:r>
              <a:rPr lang="en-US" sz="2400" b="1" dirty="0">
                <a:latin typeface="Constantia" panose="02030602050306030303" pitchFamily="18" charset="0"/>
              </a:rPr>
              <a:t> ugali</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en" sz="1600" b="1" dirty="0"/>
              <a:t>EGW (</a:t>
            </a:r>
            <a:r>
              <a:rPr lang="en-US" sz="1600" b="1" dirty="0"/>
              <a:t>Christ's Object Lessons</a:t>
            </a:r>
            <a:r>
              <a:rPr lang="en" sz="1600" b="1" dirty="0"/>
              <a:t>,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579</TotalTime>
  <Words>1315</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2025-10-25T14:24:07Z</dcterms:created>
  <dcterms:modified xsi:type="dcterms:W3CDTF">2025-11-09T06:38:19Z</dcterms:modified>
</cp:coreProperties>
</file>