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Kaaliwan kay Kristo</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Kaaliwan sa Pag-ibig</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1800" b="1" dirty="0">
              <a:effectLst>
                <a:outerShdw blurRad="38100" dist="38100" dir="2700000" algn="tl">
                  <a:srgbClr val="000000">
                    <a:alpha val="43137"/>
                  </a:srgbClr>
                </a:outerShdw>
              </a:effectLst>
            </a:rPr>
            <a:t>P</a:t>
          </a:r>
          <a:r>
            <a:rPr lang="en-PH" sz="1800" b="1" dirty="0">
              <a:effectLst>
                <a:outerShdw blurRad="38100" dist="38100" dir="2700000" algn="tl">
                  <a:srgbClr val="000000">
                    <a:alpha val="43137"/>
                  </a:srgbClr>
                </a:outerShdw>
              </a:effectLst>
            </a:rPr>
            <a:t>a</a:t>
          </a:r>
          <a:r>
            <a:rPr lang="en" sz="1800" b="1" dirty="0">
              <a:effectLst>
                <a:outerShdw blurRad="38100" dist="38100" dir="2700000" algn="tl">
                  <a:srgbClr val="000000">
                    <a:alpha val="43137"/>
                  </a:srgbClr>
                </a:outerShdw>
              </a:effectLst>
            </a:rPr>
            <a:t>kikisama ng Banal na Espiritu</a:t>
          </a:r>
          <a:endParaRPr lang="es-ES" sz="18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Taus pusong pagmamahal</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Awa</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1800" b="1" dirty="0">
              <a:effectLst>
                <a:outerShdw blurRad="38100" dist="38100" dir="2700000" algn="tl">
                  <a:srgbClr val="000000">
                    <a:alpha val="43137"/>
                  </a:srgbClr>
                </a:outerShdw>
              </a:effectLst>
            </a:rPr>
            <a:t>Pagkakaisa ng damdamin at pag-ibig</a:t>
          </a:r>
          <a:endParaRPr lang="es-ES" sz="18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Hinikayat nya silang mag-aral at gayahin ang halimbawa ni Kristo</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700" b="1" dirty="0"/>
            <a:t>Ang kanilang pag-ibig kay Kristo ay nagbibigay ng nakakaudyok sa kanilang isip</a:t>
          </a:r>
          <a:endParaRPr lang="es-ES" sz="17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Kailangan nilang magpasakop sa kontrol ng Banal na Espiritu</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Dapat nilang isalamin ang maingat at mainit na emosyon ng pag-ibig ng tao</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Ipakita nila ang presensya ng tunay na pagmamahal sa pamamagitan ng mga gawain ng awa.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800" b="1" dirty="0"/>
            <a:t>Ang pagmamahal sa kapwa ay nagdudulot ng parehong kaisipan at nagkakaisang gawain</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Tinalikuran Nya ang karapatan Nya sa pagkaDios (Fil.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Naging tao Sya upang maglingkod sa atin (Fil.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Sumunod Sya nang may kababaan, kahit sa kamatayan</a:t>
          </a:r>
          <a:r>
            <a:rPr lang="en" sz="1600" b="1" dirty="0">
              <a:solidFill>
                <a:schemeClr val="bg1"/>
              </a:solidFill>
              <a:effectLst>
                <a:outerShdw blurRad="38100" dist="38100" dir="2700000" algn="tl">
                  <a:srgbClr val="000000">
                    <a:alpha val="43137"/>
                  </a:srgbClr>
                </a:outerShdw>
              </a:effectLst>
            </a:rPr>
            <a:t> (Fil.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custLinFactNeighborX="842" custLinFactNeighborY="-657"/>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Hinikayat nya silang mag-aral at gayahin ang halimbawa ni Kristo</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Kaaliwan kay Kristo</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755650">
            <a:lnSpc>
              <a:spcPct val="90000"/>
            </a:lnSpc>
            <a:spcBef>
              <a:spcPct val="0"/>
            </a:spcBef>
            <a:spcAft>
              <a:spcPct val="15000"/>
            </a:spcAft>
            <a:buNone/>
          </a:pPr>
          <a:r>
            <a:rPr lang="en" sz="1700" b="1" kern="1200" dirty="0"/>
            <a:t>Ang kanilang pag-ibig kay Kristo ay nagbibigay ng nakakaudyok sa kanilang isip</a:t>
          </a:r>
          <a:endParaRPr lang="es-ES" sz="17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Kaaliwan sa Pag-ibig</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Kailangan nilang magpasakop sa kontrol ng Banal na Espiritu</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P</a:t>
          </a:r>
          <a:r>
            <a:rPr lang="en-PH" sz="1800" b="1" kern="1200" dirty="0">
              <a:effectLst>
                <a:outerShdw blurRad="38100" dist="38100" dir="2700000" algn="tl">
                  <a:srgbClr val="000000">
                    <a:alpha val="43137"/>
                  </a:srgbClr>
                </a:outerShdw>
              </a:effectLst>
            </a:rPr>
            <a:t>a</a:t>
          </a:r>
          <a:r>
            <a:rPr lang="en" sz="1800" b="1" kern="1200" dirty="0">
              <a:effectLst>
                <a:outerShdw blurRad="38100" dist="38100" dir="2700000" algn="tl">
                  <a:srgbClr val="000000">
                    <a:alpha val="43137"/>
                  </a:srgbClr>
                </a:outerShdw>
              </a:effectLst>
            </a:rPr>
            <a:t>kikisama ng Banal na Espiritu</a:t>
          </a:r>
          <a:endParaRPr lang="es-ES" sz="18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Dapat nilang isalamin ang maingat at mainit na emosyon ng pag-ibig ng tao</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Taus pusong pagmamahal</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Ipakita nila ang presensya ng tunay na pagmamahal sa pamamagitan ng mga gawain ng awa.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Awa</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Ang pagmamahal sa kapwa ay nagdudulot ng parehong kaisipan at nagkakaisang gawain</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Pagkakaisa ng damdamin at pag-ibig</a:t>
          </a:r>
          <a:endParaRPr lang="es-ES" sz="18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Tinalikuran Nya ang karapatan Nya sa pagkaDios (Fil.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273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Naging tao Sya upang maglingkod sa atin (Fil. 2:7)</a:t>
          </a:r>
        </a:p>
      </dsp:txBody>
      <dsp:txXfrm>
        <a:off x="697826" y="41273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Sumunod Sya nang may kababaan, kahit sa kamatayan</a:t>
          </a:r>
          <a:r>
            <a:rPr lang="en" sz="1600" b="1" kern="1200" dirty="0">
              <a:solidFill>
                <a:schemeClr val="bg1"/>
              </a:solidFill>
              <a:effectLst>
                <a:outerShdw blurRad="38100" dist="38100" dir="2700000" algn="tl">
                  <a:srgbClr val="000000">
                    <a:alpha val="43137"/>
                  </a:srgbClr>
                </a:outerShdw>
              </a:effectLst>
            </a:rPr>
            <a:t> (Fil.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PAGKAKAISA SA PAMAMAGITAN NG KAPAKUMBABAAN</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Aralin 4 para sa ika-14 ng Enero,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“H</a:t>
            </a:r>
            <a:r>
              <a:rPr lang="en-PH" sz="2800" b="1" dirty="0" err="1">
                <a:latin typeface="Constantia" panose="02030602050306030303" pitchFamily="18" charset="0"/>
              </a:rPr>
              <a:t>i</a:t>
            </a:r>
            <a:r>
              <a:rPr lang="en" sz="2800" b="1" dirty="0">
                <a:latin typeface="Constantia" panose="02030602050306030303" pitchFamily="18" charset="0"/>
              </a:rPr>
              <a:t>nahayaan ng Dios ang bawat tao na gawin ang kanilang gusto</a:t>
            </a:r>
            <a:r>
              <a:rPr lang="en-US" sz="2800" b="1" dirty="0">
                <a:latin typeface="Constantia" panose="02030602050306030303" pitchFamily="18" charset="0"/>
              </a:rPr>
              <a:t>. Ayaw Nyang </a:t>
            </a:r>
            <a:r>
              <a:rPr lang="en-US" sz="2800" b="1" dirty="0" err="1">
                <a:latin typeface="Constantia" panose="02030602050306030303" pitchFamily="18" charset="0"/>
              </a:rPr>
              <a:t>magpailalim</a:t>
            </a:r>
            <a:r>
              <a:rPr lang="en-US" sz="2800" b="1" dirty="0">
                <a:latin typeface="Constantia" panose="02030602050306030303" pitchFamily="18" charset="0"/>
              </a:rPr>
              <a:t> ang </a:t>
            </a:r>
            <a:r>
              <a:rPr lang="en-US" sz="2800" b="1" dirty="0" err="1">
                <a:latin typeface="Constantia" panose="02030602050306030303" pitchFamily="18" charset="0"/>
              </a:rPr>
              <a:t>isip</a:t>
            </a:r>
            <a:r>
              <a:rPr lang="en-US" sz="2800" b="1" dirty="0">
                <a:latin typeface="Constantia" panose="02030602050306030303" pitchFamily="18" charset="0"/>
              </a:rPr>
              <a:t> ng mga </a:t>
            </a:r>
            <a:r>
              <a:rPr lang="en-US" sz="2800" b="1" dirty="0" err="1">
                <a:latin typeface="Constantia" panose="02030602050306030303" pitchFamily="18" charset="0"/>
              </a:rPr>
              <a:t>tao</a:t>
            </a:r>
            <a:r>
              <a:rPr lang="en-US" sz="2800" b="1" dirty="0">
                <a:latin typeface="Constantia" panose="02030602050306030303" pitchFamily="18" charset="0"/>
              </a:rPr>
              <a:t> sa </a:t>
            </a:r>
            <a:r>
              <a:rPr lang="en-US" sz="2800" b="1" dirty="0" err="1">
                <a:latin typeface="Constantia" panose="02030602050306030303" pitchFamily="18" charset="0"/>
              </a:rPr>
              <a:t>isip</a:t>
            </a:r>
            <a:r>
              <a:rPr lang="en-US" sz="2800" b="1" dirty="0">
                <a:latin typeface="Constantia" panose="02030602050306030303" pitchFamily="18" charset="0"/>
              </a:rPr>
              <a:t> ng </a:t>
            </a:r>
            <a:r>
              <a:rPr lang="en-US" sz="2800" b="1" dirty="0" err="1">
                <a:latin typeface="Constantia" panose="02030602050306030303" pitchFamily="18" charset="0"/>
              </a:rPr>
              <a:t>kanilang</a:t>
            </a:r>
            <a:r>
              <a:rPr lang="en-US" sz="2800" b="1" dirty="0">
                <a:latin typeface="Constantia" panose="02030602050306030303" pitchFamily="18" charset="0"/>
              </a:rPr>
              <a:t> </a:t>
            </a:r>
            <a:r>
              <a:rPr lang="en-US" sz="2800" b="1" dirty="0" err="1">
                <a:latin typeface="Constantia" panose="02030602050306030303" pitchFamily="18" charset="0"/>
              </a:rPr>
              <a:t>kapwa</a:t>
            </a:r>
            <a:r>
              <a:rPr lang="en-US" sz="2800" b="1" dirty="0">
                <a:latin typeface="Constantia" panose="02030602050306030303" pitchFamily="18" charset="0"/>
              </a:rPr>
              <a:t>. Silang mga </a:t>
            </a:r>
            <a:r>
              <a:rPr lang="en-US" sz="2800" b="1" dirty="0" err="1">
                <a:latin typeface="Constantia" panose="02030602050306030303" pitchFamily="18" charset="0"/>
              </a:rPr>
              <a:t>gustong</a:t>
            </a:r>
            <a:r>
              <a:rPr lang="en-US" sz="2800" b="1" dirty="0">
                <a:latin typeface="Constantia" panose="02030602050306030303" pitchFamily="18" charset="0"/>
              </a:rPr>
              <a:t> </a:t>
            </a:r>
            <a:r>
              <a:rPr lang="en-US" sz="2800" b="1" dirty="0" err="1">
                <a:latin typeface="Constantia" panose="02030602050306030303" pitchFamily="18" charset="0"/>
              </a:rPr>
              <a:t>mabago</a:t>
            </a:r>
            <a:r>
              <a:rPr lang="en-US" sz="2800" b="1" dirty="0">
                <a:latin typeface="Constantia" panose="02030602050306030303" pitchFamily="18" charset="0"/>
              </a:rPr>
              <a:t> ang </a:t>
            </a:r>
            <a:r>
              <a:rPr lang="en-US" sz="2800" b="1" dirty="0" err="1">
                <a:latin typeface="Constantia" panose="02030602050306030303" pitchFamily="18" charset="0"/>
              </a:rPr>
              <a:t>isip</a:t>
            </a:r>
            <a:r>
              <a:rPr lang="en-US" sz="2800" b="1" dirty="0">
                <a:latin typeface="Constantia" panose="02030602050306030303" pitchFamily="18" charset="0"/>
              </a:rPr>
              <a:t> at ugali ay </a:t>
            </a:r>
            <a:r>
              <a:rPr lang="en-US" sz="2800" b="1" dirty="0" err="1">
                <a:latin typeface="Constantia" panose="02030602050306030303" pitchFamily="18" charset="0"/>
              </a:rPr>
              <a:t>hindi</a:t>
            </a:r>
            <a:r>
              <a:rPr lang="en-US" sz="2800" b="1" dirty="0">
                <a:latin typeface="Constantia" panose="02030602050306030303" pitchFamily="18" charset="0"/>
              </a:rPr>
              <a:t> </a:t>
            </a:r>
            <a:r>
              <a:rPr lang="en-US" sz="2800" b="1" dirty="0" err="1">
                <a:latin typeface="Constantia" panose="02030602050306030303" pitchFamily="18" charset="0"/>
              </a:rPr>
              <a:t>dapat</a:t>
            </a:r>
            <a:r>
              <a:rPr lang="en-US" sz="2800" b="1" dirty="0">
                <a:latin typeface="Constantia" panose="02030602050306030303" pitchFamily="18" charset="0"/>
              </a:rPr>
              <a:t> </a:t>
            </a:r>
            <a:r>
              <a:rPr lang="en-US" sz="2800" b="1" dirty="0" err="1">
                <a:latin typeface="Constantia" panose="02030602050306030303" pitchFamily="18" charset="0"/>
              </a:rPr>
              <a:t>tumingin</a:t>
            </a:r>
            <a:r>
              <a:rPr lang="en-US" sz="2800" b="1" dirty="0">
                <a:latin typeface="Constantia" panose="02030602050306030303" pitchFamily="18" charset="0"/>
              </a:rPr>
              <a:t> sa mga </a:t>
            </a:r>
            <a:r>
              <a:rPr lang="en-US" sz="2800" b="1" dirty="0" err="1">
                <a:latin typeface="Constantia" panose="02030602050306030303" pitchFamily="18" charset="0"/>
              </a:rPr>
              <a:t>tao</a:t>
            </a:r>
            <a:r>
              <a:rPr lang="en-US" sz="2800" b="1" dirty="0">
                <a:latin typeface="Constantia" panose="02030602050306030303" pitchFamily="18" charset="0"/>
              </a:rPr>
              <a:t>, </a:t>
            </a:r>
            <a:r>
              <a:rPr lang="en-US" sz="2800" b="1" dirty="0" err="1">
                <a:latin typeface="Constantia" panose="02030602050306030303" pitchFamily="18" charset="0"/>
              </a:rPr>
              <a:t>ngunit</a:t>
            </a:r>
            <a:r>
              <a:rPr lang="en-US" sz="2800" b="1" dirty="0">
                <a:latin typeface="Constantia" panose="02030602050306030303" pitchFamily="18" charset="0"/>
              </a:rPr>
              <a:t> sa banal na </a:t>
            </a:r>
            <a:r>
              <a:rPr lang="en-US" sz="2800" b="1" dirty="0" err="1">
                <a:latin typeface="Constantia" panose="02030602050306030303" pitchFamily="18" charset="0"/>
              </a:rPr>
              <a:t>Halimbawa</a:t>
            </a:r>
            <a:r>
              <a:rPr lang="en-US" sz="2800" b="1" dirty="0">
                <a:latin typeface="Constantia" panose="02030602050306030303" pitchFamily="18" charset="0"/>
              </a:rPr>
              <a:t>. </a:t>
            </a:r>
            <a:r>
              <a:rPr lang="en-US" sz="2800" b="1" dirty="0" err="1">
                <a:latin typeface="Constantia" panose="02030602050306030303" pitchFamily="18" charset="0"/>
              </a:rPr>
              <a:t>Nagpapaanyaya</a:t>
            </a:r>
            <a:r>
              <a:rPr lang="en-US" sz="2800" b="1" dirty="0">
                <a:latin typeface="Constantia" panose="02030602050306030303" pitchFamily="18" charset="0"/>
              </a:rPr>
              <a:t> ang Dios, “</a:t>
            </a:r>
            <a:r>
              <a:rPr lang="en-US" sz="2800" b="1" dirty="0" err="1">
                <a:latin typeface="Constantia" panose="02030602050306030303" pitchFamily="18" charset="0"/>
              </a:rPr>
              <a:t>Mangagkaroon</a:t>
            </a:r>
            <a:r>
              <a:rPr lang="en-US" sz="2800" b="1" dirty="0">
                <a:latin typeface="Constantia" panose="02030602050306030303" pitchFamily="18" charset="0"/>
              </a:rPr>
              <a:t> kayo sa </a:t>
            </a:r>
            <a:r>
              <a:rPr lang="en-US" sz="2800" b="1" dirty="0" err="1">
                <a:latin typeface="Constantia" panose="02030602050306030303" pitchFamily="18" charset="0"/>
              </a:rPr>
              <a:t>inyo</a:t>
            </a:r>
            <a:r>
              <a:rPr lang="en-US" sz="2800" b="1" dirty="0">
                <a:latin typeface="Constantia" panose="02030602050306030303" pitchFamily="18" charset="0"/>
              </a:rPr>
              <a:t> ng </a:t>
            </a:r>
            <a:r>
              <a:rPr lang="en-US" sz="2800" b="1" dirty="0" err="1">
                <a:latin typeface="Constantia" panose="02030602050306030303" pitchFamily="18" charset="0"/>
              </a:rPr>
              <a:t>pagiisip</a:t>
            </a:r>
            <a:r>
              <a:rPr lang="en-US" sz="2800" b="1" dirty="0">
                <a:latin typeface="Constantia" panose="02030602050306030303" pitchFamily="18" charset="0"/>
              </a:rPr>
              <a:t>, na </a:t>
            </a:r>
            <a:r>
              <a:rPr lang="en-US" sz="2800" b="1" dirty="0" err="1">
                <a:latin typeface="Constantia" panose="02030602050306030303" pitchFamily="18" charset="0"/>
              </a:rPr>
              <a:t>itoý</a:t>
            </a:r>
            <a:r>
              <a:rPr lang="en-US" sz="2800" b="1" dirty="0">
                <a:latin typeface="Constantia" panose="02030602050306030303" pitchFamily="18" charset="0"/>
              </a:rPr>
              <a:t> na kay Kristo Jesus din naman.” Ang </a:t>
            </a:r>
            <a:r>
              <a:rPr lang="en-US" sz="2800" b="1" dirty="0" err="1">
                <a:latin typeface="Constantia" panose="02030602050306030303" pitchFamily="18" charset="0"/>
              </a:rPr>
              <a:t>tao</a:t>
            </a:r>
            <a:r>
              <a:rPr lang="en-US" sz="2800" b="1" dirty="0">
                <a:latin typeface="Constantia" panose="02030602050306030303" pitchFamily="18" charset="0"/>
              </a:rPr>
              <a:t> ay </a:t>
            </a:r>
            <a:r>
              <a:rPr lang="en-US" sz="2800" b="1" dirty="0" err="1">
                <a:latin typeface="Constantia" panose="02030602050306030303" pitchFamily="18" charset="0"/>
              </a:rPr>
              <a:t>makakatanggap</a:t>
            </a:r>
            <a:r>
              <a:rPr lang="en-US" sz="2800" b="1" dirty="0">
                <a:latin typeface="Constantia" panose="02030602050306030303" pitchFamily="18" charset="0"/>
              </a:rPr>
              <a:t> ng </a:t>
            </a:r>
            <a:r>
              <a:rPr lang="en-US" sz="2800" b="1" dirty="0" err="1">
                <a:latin typeface="Constantia" panose="02030602050306030303" pitchFamily="18" charset="0"/>
              </a:rPr>
              <a:t>kaisipan</a:t>
            </a:r>
            <a:r>
              <a:rPr lang="en-US" sz="2800" b="1" dirty="0">
                <a:latin typeface="Constantia" panose="02030602050306030303" pitchFamily="18" charset="0"/>
              </a:rPr>
              <a:t> </a:t>
            </a:r>
            <a:r>
              <a:rPr lang="en-US" sz="2800" b="1" dirty="0" err="1">
                <a:latin typeface="Constantia" panose="02030602050306030303" pitchFamily="18" charset="0"/>
              </a:rPr>
              <a:t>ni</a:t>
            </a:r>
            <a:r>
              <a:rPr lang="en-US" sz="2800" b="1" dirty="0">
                <a:latin typeface="Constantia" panose="02030602050306030303" pitchFamily="18" charset="0"/>
              </a:rPr>
              <a:t> Kristo sa </a:t>
            </a:r>
            <a:r>
              <a:rPr lang="en-US" sz="2800" b="1" dirty="0" err="1">
                <a:latin typeface="Constantia" panose="02030602050306030303" pitchFamily="18" charset="0"/>
              </a:rPr>
              <a:t>pagkahikayat</a:t>
            </a:r>
            <a:r>
              <a:rPr lang="en-US" sz="2800" b="1" dirty="0">
                <a:latin typeface="Constantia" panose="02030602050306030303" pitchFamily="18" charset="0"/>
              </a:rPr>
              <a:t> at </a:t>
            </a:r>
            <a:r>
              <a:rPr lang="en-US" sz="2800" b="1" dirty="0" err="1">
                <a:latin typeface="Constantia" panose="02030602050306030303" pitchFamily="18" charset="0"/>
              </a:rPr>
              <a:t>pagkabago</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416256"/>
            <a:ext cx="5958672" cy="61863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Lubusin</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Ninyo ang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aking</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tuwa</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sa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pagkakaroon</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ng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gayunding</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pag-ibig</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na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magkaisa</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ng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diwa</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may isa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lamang</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pag-iisip</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lang="es-ES" sz="3600" b="1" dirty="0">
                <a:ln w="12700" cmpd="sng">
                  <a:noFill/>
                  <a:prstDash val="solid"/>
                </a:ln>
                <a:solidFill>
                  <a:srgbClr val="4EB3CF">
                    <a:lumMod val="75000"/>
                  </a:srgbClr>
                </a:solidFill>
                <a:latin typeface="Comic Sans MS" panose="030F0702030302020204" pitchFamily="66" charset="0"/>
              </a:rPr>
              <a:t>Filipo</a:t>
            </a:r>
            <a:r>
              <a:rPr kumimoji="0" lang="es-ES" sz="36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s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434691" y="3994473"/>
            <a:ext cx="665384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Ang pinagmulan ng pagkakabahagi (Filipos 2:1-3a)</a:t>
            </a:r>
          </a:p>
          <a:p>
            <a:pPr>
              <a:spcBef>
                <a:spcPts val="3000"/>
              </a:spcBef>
            </a:pPr>
            <a:r>
              <a:rPr lang="en" sz="2000" b="1" dirty="0">
                <a:solidFill>
                  <a:srgbClr val="008496"/>
                </a:solidFill>
              </a:rPr>
              <a:t>Pagkakaisa sa kapakumbabaan (Filipos 2:3b-4)</a:t>
            </a:r>
          </a:p>
          <a:p>
            <a:pPr>
              <a:spcBef>
                <a:spcPts val="3000"/>
              </a:spcBef>
            </a:pPr>
            <a:r>
              <a:rPr lang="en" sz="2000" b="1" dirty="0">
                <a:solidFill>
                  <a:srgbClr val="139E00"/>
                </a:solidFill>
              </a:rPr>
              <a:t>Mag-isip gaya ni Jesus (Filipos 2:5)</a:t>
            </a:r>
          </a:p>
          <a:p>
            <a:pPr>
              <a:spcBef>
                <a:spcPts val="3000"/>
              </a:spcBef>
            </a:pPr>
            <a:r>
              <a:rPr lang="en" sz="2000" b="1" dirty="0">
                <a:solidFill>
                  <a:srgbClr val="9800B9"/>
                </a:solidFill>
              </a:rPr>
              <a:t>Ang saloobin ni Jesus (Filipos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 sz="2000" b="1" dirty="0"/>
              <a:t>H</a:t>
            </a:r>
            <a:r>
              <a:rPr lang="en-PH" sz="2000" b="1" dirty="0" err="1"/>
              <a:t>i</a:t>
            </a:r>
            <a:r>
              <a:rPr lang="en" sz="2000" b="1" dirty="0"/>
              <a:t>nikayat ni Pablo ang mga mananampalataya sa Filipos na tumayo ng matibay sa harap ng mga hamon ng Kristyanong pamumuhay. Hinilingan niya sila na kumilos ayon sa pagiging mamamayan ng langit, na may pagdidiin sa pagkakaisa.</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4761666"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761666"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761666"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761666"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490983" cy="1323439"/>
          </a:xfrm>
          <a:prstGeom prst="rect">
            <a:avLst/>
          </a:prstGeom>
          <a:noFill/>
        </p:spPr>
        <p:txBody>
          <a:bodyPr wrap="square">
            <a:spAutoFit/>
          </a:bodyPr>
          <a:lstStyle/>
          <a:p>
            <a:pPr>
              <a:spcBef>
                <a:spcPts val="600"/>
              </a:spcBef>
            </a:pPr>
            <a:r>
              <a:rPr lang="en" sz="2000" b="1" dirty="0"/>
              <a:t>Kasama ng katagang “kaya nga”, sinimulan ni P</a:t>
            </a:r>
            <a:r>
              <a:rPr lang="en-PH" sz="2000" b="1" dirty="0"/>
              <a:t>a</a:t>
            </a:r>
            <a:r>
              <a:rPr lang="en" sz="2000" b="1" dirty="0"/>
              <a:t>blo ang bagong seksyon kung saan nagbigay sya sa atin  ng susi sa apg-unawa kung paano magkaroon ng sakdal na pagkakaisa: sa pagsunod sa halimbawa ni Jesus.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57428" y="-69186"/>
            <a:ext cx="8917858"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200" b="1" dirty="0">
                <a:ln/>
                <a:solidFill>
                  <a:schemeClr val="accent6"/>
                </a:solidFill>
              </a:rPr>
              <a:t>ANG PINAGMULAN NG PAGKAKABAHAGI</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0" y="446275"/>
            <a:ext cx="891585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a:t>
            </a:r>
            <a:r>
              <a:rPr lang="sv-SE" b="1" dirty="0">
                <a:solidFill>
                  <a:schemeClr val="tx2"/>
                </a:solidFill>
                <a:latin typeface="Comic Sans MS" panose="030F0702030302020204" pitchFamily="66" charset="0"/>
              </a:rPr>
              <a:t>Na huwag ninyong gawin ang anoman sa pamamagitan ng pagkakampikampi o sa pamamagitan ng pagpapalalo,</a:t>
            </a:r>
            <a:r>
              <a:rPr lang="en" b="1" dirty="0">
                <a:solidFill>
                  <a:schemeClr val="tx2"/>
                </a:solidFill>
                <a:latin typeface="Comic Sans MS" panose="030F0702030302020204" pitchFamily="66" charset="0"/>
              </a:rPr>
              <a:t>” </a:t>
            </a:r>
            <a:r>
              <a:rPr lang="en" sz="1400" b="1" dirty="0">
                <a:solidFill>
                  <a:schemeClr val="tx2"/>
                </a:solidFill>
                <a:latin typeface="Comic Sans MS" panose="030F0702030302020204" pitchFamily="66" charset="0"/>
              </a:rPr>
              <a:t>(Filipos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969496"/>
          </a:xfrm>
          <a:prstGeom prst="rect">
            <a:avLst/>
          </a:prstGeom>
          <a:noFill/>
        </p:spPr>
        <p:txBody>
          <a:bodyPr wrap="square" rtlCol="0">
            <a:spAutoFit/>
          </a:bodyPr>
          <a:lstStyle/>
          <a:p>
            <a:pPr>
              <a:spcBef>
                <a:spcPts val="600"/>
              </a:spcBef>
            </a:pPr>
            <a:r>
              <a:rPr lang="en" sz="1900" b="1" dirty="0"/>
              <a:t>B</a:t>
            </a:r>
            <a:r>
              <a:rPr lang="en-PH" sz="1900" b="1" dirty="0"/>
              <a:t>a</a:t>
            </a:r>
            <a:r>
              <a:rPr lang="en" sz="1900" b="1" dirty="0"/>
              <a:t>go ilagay ang kanyang daliri sa magang bahagi, ang pagturo sa mga dahilan ng pagkakabahagi na nakita sa mga taga Filipos, kung ano ang unang mga payo na ibinigay nya sa kanila upang magkaisa, ang bumuo sa kanyang tuwa (Fil.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1093713515"/>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4496322" y="5120965"/>
            <a:ext cx="7695678" cy="707886"/>
          </a:xfrm>
          <a:prstGeom prst="rect">
            <a:avLst/>
          </a:prstGeom>
          <a:noFill/>
        </p:spPr>
        <p:txBody>
          <a:bodyPr wrap="square" rtlCol="0">
            <a:spAutoFit/>
          </a:bodyPr>
          <a:lstStyle/>
          <a:p>
            <a:pPr>
              <a:spcBef>
                <a:spcPts val="600"/>
              </a:spcBef>
            </a:pPr>
            <a:r>
              <a:rPr lang="en" sz="2000" b="1" dirty="0"/>
              <a:t>L</a:t>
            </a:r>
            <a:r>
              <a:rPr lang="en-PH" sz="2000" b="1" dirty="0"/>
              <a:t>a</a:t>
            </a:r>
            <a:r>
              <a:rPr lang="en" sz="2000" b="1" dirty="0"/>
              <a:t>hat ng ito ay mararanasan lang nila kung isasantabi nila ang nagpapahiwalay sa kanila: pagmamayabang at pagtatalo </a:t>
            </a:r>
            <a:r>
              <a:rPr lang="en" sz="1600" b="1" dirty="0"/>
              <a:t>(Fil.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034716" y="177313"/>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49242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66499"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4599649" y="5848427"/>
            <a:ext cx="7518567" cy="1015663"/>
          </a:xfrm>
          <a:prstGeom prst="rect">
            <a:avLst/>
          </a:prstGeom>
          <a:noFill/>
        </p:spPr>
        <p:txBody>
          <a:bodyPr wrap="square">
            <a:spAutoFit/>
          </a:bodyPr>
          <a:lstStyle/>
          <a:p>
            <a:pPr>
              <a:spcBef>
                <a:spcPts val="600"/>
              </a:spcBef>
            </a:pPr>
            <a:r>
              <a:rPr lang="en" sz="2000" b="1" dirty="0"/>
              <a:t>Itong parehong problema ay nasa pagrerebelde ni Licifer, at nasa pinakaseryosong mga problema sa relasyon (Galacia 5:26; Santiago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PAGKAKAISA SA KAPAKUMBABAAN</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2" y="546642"/>
            <a:ext cx="12191999" cy="861774"/>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kundi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kababaan</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pagiisip</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ipalagay</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bawa't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isa ang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iba</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lalong</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mabuti kay sa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sarili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Huwag</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tingnan</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bawa't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isa sa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ang sa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sarili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kundi</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bawa't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isa naman ay sa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iba't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iba</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(Filipos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373146"/>
            <a:ext cx="8386057" cy="1323439"/>
          </a:xfrm>
          <a:prstGeom prst="rect">
            <a:avLst/>
          </a:prstGeom>
          <a:noFill/>
        </p:spPr>
        <p:txBody>
          <a:bodyPr wrap="square" rtlCol="0">
            <a:spAutoFit/>
          </a:bodyPr>
          <a:lstStyle/>
          <a:p>
            <a:pPr>
              <a:spcBef>
                <a:spcPts val="600"/>
              </a:spcBef>
            </a:pPr>
            <a:r>
              <a:rPr lang="en" sz="2000" b="1" dirty="0"/>
              <a:t>Ang pormula ng pagkakaisa na ipinapakita ni Pablo ay hindi panlabas, ngunit panloob na katangian: kababaan. </a:t>
            </a:r>
            <a:r>
              <a:rPr lang="en-PH" sz="2000" b="1" dirty="0"/>
              <a:t>M</a:t>
            </a:r>
            <a:r>
              <a:rPr lang="en" sz="2000" b="1" dirty="0"/>
              <a:t>aliban sa pagiging katangian ni Jesus, hinikayat Nya ang Kanyang mga tagapakinig na magpakababa (Mt.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31926" y="2452985"/>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714653" y="2651864"/>
            <a:ext cx="5648452" cy="1554272"/>
          </a:xfrm>
          <a:prstGeom prst="rect">
            <a:avLst/>
          </a:prstGeom>
          <a:noFill/>
        </p:spPr>
        <p:txBody>
          <a:bodyPr wrap="square">
            <a:spAutoFit/>
          </a:bodyPr>
          <a:lstStyle/>
          <a:p>
            <a:pPr>
              <a:spcBef>
                <a:spcPts val="600"/>
              </a:spcBef>
            </a:pPr>
            <a:r>
              <a:rPr lang="en" sz="1900" b="1" dirty="0"/>
              <a:t>Upang magkaroon nitong kababaan, imunungkahi ni Pablo na mas pahalagahan natin ang iba kaysa ating sarili (Fil. 2:3). Ngunit hindi ba tayo pantay sa harap ng Dios? Hindi ba dapat pantay lang para magkaroon ng pagkakaisa?</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3" y="6144297"/>
            <a:ext cx="9471173" cy="677108"/>
          </a:xfrm>
          <a:prstGeom prst="rect">
            <a:avLst/>
          </a:prstGeom>
          <a:noFill/>
        </p:spPr>
        <p:txBody>
          <a:bodyPr wrap="square">
            <a:spAutoFit/>
          </a:bodyPr>
          <a:lstStyle/>
          <a:p>
            <a:pPr>
              <a:spcBef>
                <a:spcPts val="600"/>
              </a:spcBef>
            </a:pPr>
            <a:r>
              <a:rPr lang="en" sz="1900" b="1" dirty="0"/>
              <a:t>Upang matulungan ang iba, dapat matutunan nating makinig sa kanila at maunawaan ang kanilang pananaw. Lahat ito ay walang duda na gawain ng Banal na Espiritu.</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776442" y="4247524"/>
            <a:ext cx="5465876" cy="1938992"/>
          </a:xfrm>
          <a:prstGeom prst="rect">
            <a:avLst/>
          </a:prstGeom>
          <a:noFill/>
        </p:spPr>
        <p:txBody>
          <a:bodyPr wrap="square">
            <a:spAutoFit/>
          </a:bodyPr>
          <a:lstStyle/>
          <a:p>
            <a:pPr>
              <a:spcBef>
                <a:spcPts val="600"/>
              </a:spcBef>
            </a:pPr>
            <a:r>
              <a:rPr lang="en" sz="2000" b="1" dirty="0"/>
              <a:t>H</a:t>
            </a:r>
            <a:r>
              <a:rPr lang="en-PH" sz="2000" b="1" dirty="0" err="1"/>
              <a:t>i</a:t>
            </a:r>
            <a:r>
              <a:rPr lang="en" sz="2000" b="1" dirty="0"/>
              <a:t>ndi sinabi ni P</a:t>
            </a:r>
            <a:r>
              <a:rPr lang="en-PH" sz="2000" b="1" dirty="0"/>
              <a:t>a</a:t>
            </a:r>
            <a:r>
              <a:rPr lang="en" sz="2000" b="1" dirty="0"/>
              <a:t>blo na tayo ay mas mababa sa iba, ngunit </a:t>
            </a:r>
            <a:r>
              <a:rPr lang="en" sz="2000" b="1" i="1" u="sng" dirty="0"/>
              <a:t>dapat nating ituring</a:t>
            </a:r>
            <a:r>
              <a:rPr lang="en" sz="2000" b="1" i="1" dirty="0"/>
              <a:t> ang sarili na ganun</a:t>
            </a:r>
            <a:r>
              <a:rPr lang="en" sz="2000" b="1" dirty="0"/>
              <a:t>. Gaya ng mga alipin na iniisiip ang ikabubuti ng kanyang amo, dapat isipin din natin ang kabutihan ng </a:t>
            </a:r>
            <a:r>
              <a:rPr lang="en" sz="2000" b="1" i="1" u="sng" dirty="0"/>
              <a:t>itinuturing</a:t>
            </a:r>
            <a:r>
              <a:rPr lang="en" sz="2000" b="1" i="1" dirty="0"/>
              <a:t> </a:t>
            </a:r>
            <a:r>
              <a:rPr lang="en" sz="2000" b="1" dirty="0"/>
              <a:t>nating</a:t>
            </a:r>
            <a:r>
              <a:rPr lang="en" sz="2000" b="1" i="1" dirty="0"/>
              <a:t> </a:t>
            </a:r>
            <a:r>
              <a:rPr lang="en" sz="2000" b="1" dirty="0"/>
              <a:t>mas mataas sa atin (Filipos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MAG-ISIP GAYA NI JESUS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31799"/>
            <a:ext cx="764949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v-SE"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Mangagkaroon kayo sa inyo ng pagiisip, na ito'y na kay Cristo Jesus din naman</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(Filipos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178130"/>
            <a:ext cx="8675521" cy="1631216"/>
          </a:xfrm>
          <a:prstGeom prst="rect">
            <a:avLst/>
          </a:prstGeom>
          <a:noFill/>
        </p:spPr>
        <p:txBody>
          <a:bodyPr wrap="square" rtlCol="0">
            <a:spAutoFit/>
          </a:bodyPr>
          <a:lstStyle/>
          <a:p>
            <a:pPr>
              <a:spcBef>
                <a:spcPts val="600"/>
              </a:spcBef>
            </a:pPr>
            <a:r>
              <a:rPr lang="en-PH" sz="2000" b="1" dirty="0"/>
              <a:t>P</a:t>
            </a:r>
            <a:r>
              <a:rPr lang="en" sz="2000" b="1" dirty="0"/>
              <a:t>aano nahuhugis ang iyong isip? Sa pamamagitan ng “mga daan ng kaluluwa,” yun ay, ang ating mga pandama. Lahat ng ating nababasa, nakikita, o naririnig ay humuhugis sa atin sa ilang paraan. At, syempre, binobomba ni Satanas ang ating mga pandama para mahugis ang ating isip ayon sa paraan ng kanyang pag-iisip.</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983214" y="196730"/>
            <a:ext cx="3054937"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2246769"/>
          </a:xfrm>
          <a:prstGeom prst="rect">
            <a:avLst/>
          </a:prstGeom>
          <a:noFill/>
        </p:spPr>
        <p:txBody>
          <a:bodyPr wrap="square">
            <a:spAutoFit/>
          </a:bodyPr>
          <a:lstStyle/>
          <a:p>
            <a:pPr>
              <a:spcBef>
                <a:spcPts val="600"/>
              </a:spcBef>
            </a:pPr>
            <a:r>
              <a:rPr lang="en" sz="2000" b="1" dirty="0"/>
              <a:t>Ito ay dahil mahalay ang ating mga isip, at madaya ang ating puso (Jeremias 17:9). Babaguhin ng Espiritu ang mahalay nating isip tungo sa espiritwal na isip, gaya ng kay Kristo (Roma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n" sz="2000" b="1" dirty="0"/>
              <a:t>Marahil kaya natin, sa matinding pagsisikap, na maabot sa una. Ngunit ang pagbago ng ating isip upang umayon sa isip ni J</a:t>
            </a:r>
            <a:r>
              <a:rPr lang="en-PH" sz="2000" b="1" dirty="0"/>
              <a:t>e</a:t>
            </a:r>
            <a:r>
              <a:rPr lang="en" sz="2000" b="1" dirty="0"/>
              <a:t>sus ay magagawa lamang sa atin ng Banal na Espiritu.</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76924" y="2742040"/>
            <a:ext cx="8829365" cy="707886"/>
          </a:xfrm>
          <a:prstGeom prst="rect">
            <a:avLst/>
          </a:prstGeom>
          <a:noFill/>
        </p:spPr>
        <p:txBody>
          <a:bodyPr wrap="square">
            <a:spAutoFit/>
          </a:bodyPr>
          <a:lstStyle/>
          <a:p>
            <a:pPr>
              <a:spcBef>
                <a:spcPts val="600"/>
              </a:spcBef>
            </a:pPr>
            <a:r>
              <a:rPr lang="en" sz="2000" b="1" dirty="0"/>
              <a:t>Si Pablo ay radikal. Hindi lang nya inanyayahan tayo na bantayan ang ating mga isip, ngunit hiniling nya na mag-isip din tayo gaya ni Kristo (Fil.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833970" cy="4524315"/>
          </a:xfrm>
          <a:prstGeom prst="rect">
            <a:avLst/>
          </a:prstGeom>
          <a:noFill/>
        </p:spPr>
        <p:txBody>
          <a:bodyPr wrap="square">
            <a:spAutoFit/>
          </a:bodyPr>
          <a:lstStyle/>
          <a:p>
            <a:pPr>
              <a:spcBef>
                <a:spcPts val="600"/>
              </a:spcBef>
            </a:pPr>
            <a:r>
              <a:rPr lang="en" sz="3200" b="1" dirty="0">
                <a:latin typeface="Constantia" panose="02030602050306030303" pitchFamily="18" charset="0"/>
              </a:rPr>
              <a:t>“Mayroon tayong gawain na labanan ang tukso</a:t>
            </a:r>
            <a:r>
              <a:rPr lang="en-US" sz="3200" b="1" dirty="0">
                <a:latin typeface="Constantia" panose="02030602050306030303" pitchFamily="18" charset="0"/>
              </a:rPr>
              <a:t>. Silang </a:t>
            </a:r>
            <a:r>
              <a:rPr lang="en-US" sz="3200" b="1" dirty="0" err="1">
                <a:latin typeface="Constantia" panose="02030602050306030303" pitchFamily="18" charset="0"/>
              </a:rPr>
              <a:t>hindi</a:t>
            </a:r>
            <a:r>
              <a:rPr lang="en-US" sz="3200" b="1" dirty="0">
                <a:latin typeface="Constantia" panose="02030602050306030303" pitchFamily="18" charset="0"/>
              </a:rPr>
              <a:t> </a:t>
            </a:r>
            <a:r>
              <a:rPr lang="en-US" sz="3200" b="1" dirty="0" err="1">
                <a:latin typeface="Constantia" panose="02030602050306030303" pitchFamily="18" charset="0"/>
              </a:rPr>
              <a:t>mahuhulog</a:t>
            </a:r>
            <a:r>
              <a:rPr lang="en-US" sz="3200" b="1" dirty="0">
                <a:latin typeface="Constantia" panose="02030602050306030303" pitchFamily="18" charset="0"/>
              </a:rPr>
              <a:t> na </a:t>
            </a:r>
            <a:r>
              <a:rPr lang="en-US" sz="3200" b="1" dirty="0" err="1">
                <a:latin typeface="Constantia" panose="02030602050306030303" pitchFamily="18" charset="0"/>
              </a:rPr>
              <a:t>biktima</a:t>
            </a:r>
            <a:r>
              <a:rPr lang="en-US" sz="3200" b="1" dirty="0">
                <a:latin typeface="Constantia" panose="02030602050306030303" pitchFamily="18" charset="0"/>
              </a:rPr>
              <a:t> ng mga </a:t>
            </a:r>
            <a:r>
              <a:rPr lang="en-US" sz="3200" b="1" dirty="0" err="1">
                <a:latin typeface="Constantia" panose="02030602050306030303" pitchFamily="18" charset="0"/>
              </a:rPr>
              <a:t>patibong</a:t>
            </a:r>
            <a:r>
              <a:rPr lang="en-US" sz="3200" b="1" dirty="0">
                <a:latin typeface="Constantia" panose="02030602050306030303" pitchFamily="18" charset="0"/>
              </a:rPr>
              <a:t> </a:t>
            </a:r>
            <a:r>
              <a:rPr lang="en-US" sz="3200" b="1" dirty="0" err="1">
                <a:latin typeface="Constantia" panose="02030602050306030303" pitchFamily="18" charset="0"/>
              </a:rPr>
              <a:t>ni</a:t>
            </a:r>
            <a:r>
              <a:rPr lang="en-US" sz="3200" b="1" dirty="0">
                <a:latin typeface="Constantia" panose="02030602050306030303" pitchFamily="18" charset="0"/>
              </a:rPr>
              <a:t> Satanas ay </a:t>
            </a:r>
            <a:r>
              <a:rPr lang="en-US" sz="3200" b="1" dirty="0" err="1">
                <a:latin typeface="Constantia" panose="02030602050306030303" pitchFamily="18" charset="0"/>
              </a:rPr>
              <a:t>dapat</a:t>
            </a:r>
            <a:r>
              <a:rPr lang="en-US" sz="3200" b="1" dirty="0">
                <a:latin typeface="Constantia" panose="02030602050306030303" pitchFamily="18" charset="0"/>
              </a:rPr>
              <a:t> bantayan ang mga </a:t>
            </a:r>
            <a:r>
              <a:rPr lang="en-US" sz="3200" b="1" dirty="0" err="1">
                <a:latin typeface="Constantia" panose="02030602050306030303" pitchFamily="18" charset="0"/>
              </a:rPr>
              <a:t>daanan</a:t>
            </a:r>
            <a:r>
              <a:rPr lang="en-US" sz="3200" b="1" dirty="0">
                <a:latin typeface="Constantia" panose="02030602050306030303" pitchFamily="18" charset="0"/>
              </a:rPr>
              <a:t> ng </a:t>
            </a:r>
            <a:r>
              <a:rPr lang="en-US" sz="3200" b="1" dirty="0" err="1">
                <a:latin typeface="Constantia" panose="02030602050306030303" pitchFamily="18" charset="0"/>
              </a:rPr>
              <a:t>kaluluwa</a:t>
            </a:r>
            <a:r>
              <a:rPr lang="en-US" sz="3200" b="1" dirty="0">
                <a:latin typeface="Constantia" panose="02030602050306030303" pitchFamily="18" charset="0"/>
              </a:rPr>
              <a:t>; </a:t>
            </a:r>
            <a:r>
              <a:rPr lang="en-US" sz="3200" b="1" dirty="0" err="1">
                <a:latin typeface="Constantia" panose="02030602050306030303" pitchFamily="18" charset="0"/>
              </a:rPr>
              <a:t>dapat</a:t>
            </a:r>
            <a:r>
              <a:rPr lang="en-US" sz="3200" b="1" dirty="0">
                <a:latin typeface="Constantia" panose="02030602050306030303" pitchFamily="18" charset="0"/>
              </a:rPr>
              <a:t> </a:t>
            </a:r>
            <a:r>
              <a:rPr lang="en-US" sz="3200" b="1" dirty="0" err="1">
                <a:latin typeface="Constantia" panose="02030602050306030303" pitchFamily="18" charset="0"/>
              </a:rPr>
              <a:t>nilang</a:t>
            </a:r>
            <a:r>
              <a:rPr lang="en-US" sz="3200" b="1" dirty="0">
                <a:latin typeface="Constantia" panose="02030602050306030303" pitchFamily="18" charset="0"/>
              </a:rPr>
              <a:t> </a:t>
            </a:r>
            <a:r>
              <a:rPr lang="en-US" sz="3200" b="1" dirty="0" err="1">
                <a:latin typeface="Constantia" panose="02030602050306030303" pitchFamily="18" charset="0"/>
              </a:rPr>
              <a:t>iwasan</a:t>
            </a:r>
            <a:r>
              <a:rPr lang="en-US" sz="3200" b="1" dirty="0">
                <a:latin typeface="Constantia" panose="02030602050306030303" pitchFamily="18" charset="0"/>
              </a:rPr>
              <a:t> ang </a:t>
            </a:r>
            <a:r>
              <a:rPr lang="en-US" sz="3200" b="1" dirty="0" err="1">
                <a:latin typeface="Constantia" panose="02030602050306030303" pitchFamily="18" charset="0"/>
              </a:rPr>
              <a:t>pagbabasa</a:t>
            </a:r>
            <a:r>
              <a:rPr lang="en-US" sz="3200" b="1" dirty="0">
                <a:latin typeface="Constantia" panose="02030602050306030303" pitchFamily="18" charset="0"/>
              </a:rPr>
              <a:t>, </a:t>
            </a:r>
            <a:r>
              <a:rPr lang="en-US" sz="3200" b="1" dirty="0" err="1">
                <a:latin typeface="Constantia" panose="02030602050306030303" pitchFamily="18" charset="0"/>
              </a:rPr>
              <a:t>panunood</a:t>
            </a:r>
            <a:r>
              <a:rPr lang="en-US" sz="3200" b="1" dirty="0">
                <a:latin typeface="Constantia" panose="02030602050306030303" pitchFamily="18" charset="0"/>
              </a:rPr>
              <a:t>, o </a:t>
            </a:r>
            <a:r>
              <a:rPr lang="en-US" sz="3200" b="1" dirty="0" err="1">
                <a:latin typeface="Constantia" panose="02030602050306030303" pitchFamily="18" charset="0"/>
              </a:rPr>
              <a:t>pakikinig</a:t>
            </a:r>
            <a:r>
              <a:rPr lang="en-US" sz="3200" b="1" dirty="0">
                <a:latin typeface="Constantia" panose="02030602050306030303" pitchFamily="18" charset="0"/>
              </a:rPr>
              <a:t> ng mga nag-</a:t>
            </a:r>
            <a:r>
              <a:rPr lang="en-US" sz="3200" b="1" dirty="0" err="1">
                <a:latin typeface="Constantia" panose="02030602050306030303" pitchFamily="18" charset="0"/>
              </a:rPr>
              <a:t>uudyok</a:t>
            </a:r>
            <a:r>
              <a:rPr lang="en-US" sz="3200" b="1" dirty="0">
                <a:latin typeface="Constantia" panose="02030602050306030303" pitchFamily="18" charset="0"/>
              </a:rPr>
              <a:t> ng </a:t>
            </a:r>
            <a:r>
              <a:rPr lang="en-US" sz="3200" b="1" dirty="0" err="1">
                <a:latin typeface="Constantia" panose="02030602050306030303" pitchFamily="18" charset="0"/>
              </a:rPr>
              <a:t>maruming</a:t>
            </a:r>
            <a:r>
              <a:rPr lang="en-US" sz="3200" b="1" dirty="0">
                <a:latin typeface="Constantia" panose="02030602050306030303" pitchFamily="18" charset="0"/>
              </a:rPr>
              <a:t> </a:t>
            </a:r>
            <a:r>
              <a:rPr lang="en-US" sz="3200" b="1" dirty="0" err="1">
                <a:latin typeface="Constantia" panose="02030602050306030303" pitchFamily="18" charset="0"/>
              </a:rPr>
              <a:t>isipan</a:t>
            </a:r>
            <a:r>
              <a:rPr lang="en-US" sz="3200" b="1" dirty="0">
                <a:latin typeface="Constantia" panose="02030602050306030303" pitchFamily="18" charset="0"/>
              </a:rPr>
              <a:t>. Hindi </a:t>
            </a:r>
            <a:r>
              <a:rPr lang="en-US" sz="3200" b="1" dirty="0" err="1">
                <a:latin typeface="Constantia" panose="02030602050306030303" pitchFamily="18" charset="0"/>
              </a:rPr>
              <a:t>dapat</a:t>
            </a:r>
            <a:r>
              <a:rPr lang="en-US" sz="3200" b="1" dirty="0">
                <a:latin typeface="Constantia" panose="02030602050306030303" pitchFamily="18" charset="0"/>
              </a:rPr>
              <a:t> </a:t>
            </a:r>
            <a:r>
              <a:rPr lang="en-US" sz="3200" b="1" dirty="0" err="1">
                <a:latin typeface="Constantia" panose="02030602050306030303" pitchFamily="18" charset="0"/>
              </a:rPr>
              <a:t>iwanan</a:t>
            </a:r>
            <a:r>
              <a:rPr lang="en-US" sz="3200" b="1" dirty="0">
                <a:latin typeface="Constantia" panose="02030602050306030303" pitchFamily="18" charset="0"/>
              </a:rPr>
              <a:t> ang </a:t>
            </a:r>
            <a:r>
              <a:rPr lang="en-US" sz="3200" b="1" dirty="0" err="1">
                <a:latin typeface="Constantia" panose="02030602050306030303" pitchFamily="18" charset="0"/>
              </a:rPr>
              <a:t>isip</a:t>
            </a:r>
            <a:r>
              <a:rPr lang="en-US" sz="3200" b="1" dirty="0">
                <a:latin typeface="Constantia" panose="02030602050306030303" pitchFamily="18" charset="0"/>
              </a:rPr>
              <a:t> na </a:t>
            </a:r>
            <a:r>
              <a:rPr lang="en-US" sz="3200" b="1" dirty="0" err="1">
                <a:latin typeface="Constantia" panose="02030602050306030303" pitchFamily="18" charset="0"/>
              </a:rPr>
              <a:t>gumala</a:t>
            </a:r>
            <a:r>
              <a:rPr lang="en-US" sz="3200" b="1" dirty="0">
                <a:latin typeface="Constantia" panose="02030602050306030303" pitchFamily="18" charset="0"/>
              </a:rPr>
              <a:t> sa </a:t>
            </a:r>
            <a:r>
              <a:rPr lang="en-US" sz="3200" b="1" dirty="0" err="1">
                <a:latin typeface="Constantia" panose="02030602050306030303" pitchFamily="18" charset="0"/>
              </a:rPr>
              <a:t>anumang</a:t>
            </a:r>
            <a:r>
              <a:rPr lang="en-US" sz="3200" b="1" dirty="0">
                <a:latin typeface="Constantia" panose="02030602050306030303" pitchFamily="18" charset="0"/>
              </a:rPr>
              <a:t> </a:t>
            </a:r>
            <a:r>
              <a:rPr lang="en-US" sz="3200" b="1" dirty="0" err="1">
                <a:latin typeface="Constantia" panose="02030602050306030303" pitchFamily="18" charset="0"/>
              </a:rPr>
              <a:t>paksa</a:t>
            </a:r>
            <a:r>
              <a:rPr lang="en-US" sz="3200" b="1" dirty="0">
                <a:latin typeface="Constantia" panose="02030602050306030303" pitchFamily="18" charset="0"/>
              </a:rPr>
              <a:t> na </a:t>
            </a:r>
            <a:r>
              <a:rPr lang="en-US" sz="3200" b="1" dirty="0" err="1">
                <a:latin typeface="Constantia" panose="02030602050306030303" pitchFamily="18" charset="0"/>
              </a:rPr>
              <a:t>iminumungkahi</a:t>
            </a:r>
            <a:r>
              <a:rPr lang="en-US" sz="3200" b="1" dirty="0">
                <a:latin typeface="Constantia" panose="02030602050306030303" pitchFamily="18" charset="0"/>
              </a:rPr>
              <a:t> ng </a:t>
            </a:r>
            <a:r>
              <a:rPr lang="en-US" sz="3200" b="1" dirty="0" err="1">
                <a:latin typeface="Constantia" panose="02030602050306030303" pitchFamily="18" charset="0"/>
              </a:rPr>
              <a:t>kaaway</a:t>
            </a:r>
            <a:r>
              <a:rPr lang="en-US" sz="3200" b="1" dirty="0">
                <a:latin typeface="Constantia" panose="02030602050306030303" pitchFamily="18" charset="0"/>
              </a:rPr>
              <a:t> ng </a:t>
            </a:r>
            <a:r>
              <a:rPr lang="en-US" sz="3200" b="1" dirty="0" err="1">
                <a:latin typeface="Constantia" panose="02030602050306030303" pitchFamily="18" charset="0"/>
              </a:rPr>
              <a:t>kaluluwa</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ANG SALOOBIN NI JESUS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1549167" y="626999"/>
            <a:ext cx="9093666" cy="646331"/>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Na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siya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bagama't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nasa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anyong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Dios, ay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hindi</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niya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inaring</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isang bagay na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nararapat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panangnan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pagkapantay</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niya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sa Dios</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(Filipos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 sz="2000" b="1" dirty="0"/>
              <a:t>Idiniin ni Pablo ang tatlong katangian ni Jesus:</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437913293"/>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Sa pagiging Manlalalang, naging nilalang Sya. Tinanggap nyang maltratuhin at mamatay sa krus upang matubos tayo.</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Siya ang ating modelo. Dapat maging handa tayo na magpakumbaba at isakripisyo ang sarili sa ikabubuti ng iba.</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en" sz="2000" b="1" dirty="0"/>
              <a:t>Kung iisipin natin ito, mapapayuko na lang tayo at sumamba sa nakakamangha nating Tagapagligtas.</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en" sz="2000" b="1" dirty="0"/>
              <a:t>Sa kabila ng pagkapantay sa dalawa pang Persona sa Kadiosan, ang pagpapasakop ni Jesus sa kalooban ng Ama ay palaging perpekto. Walang sandaling tumanggi syang magpasakop.</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spc="30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ANG SALOOBIN NI JESUS </a:t>
            </a: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634490"/>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At </a:t>
            </a:r>
            <a:r>
              <a:rPr lang="en-US" b="1" dirty="0" err="1">
                <a:effectLst>
                  <a:outerShdw blurRad="38100" dist="38100" dir="2700000" algn="tl">
                    <a:srgbClr val="000000">
                      <a:alpha val="43137"/>
                    </a:srgbClr>
                  </a:outerShdw>
                </a:effectLst>
                <a:latin typeface="Comic Sans MS" panose="030F0702030302020204" pitchFamily="66" charset="0"/>
              </a:rPr>
              <a:t>walang</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pagtatalo</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dakila</a:t>
            </a:r>
            <a:r>
              <a:rPr lang="en-US" b="1" dirty="0">
                <a:effectLst>
                  <a:outerShdw blurRad="38100" dist="38100" dir="2700000" algn="tl">
                    <a:srgbClr val="000000">
                      <a:alpha val="43137"/>
                    </a:srgbClr>
                  </a:outerShdw>
                </a:effectLst>
                <a:latin typeface="Comic Sans MS" panose="030F0702030302020204" pitchFamily="66" charset="0"/>
              </a:rPr>
              <a:t> ang </a:t>
            </a:r>
            <a:r>
              <a:rPr lang="en-US" b="1" dirty="0" err="1">
                <a:effectLst>
                  <a:outerShdw blurRad="38100" dist="38100" dir="2700000" algn="tl">
                    <a:srgbClr val="000000">
                      <a:alpha val="43137"/>
                    </a:srgbClr>
                  </a:outerShdw>
                </a:effectLst>
                <a:latin typeface="Comic Sans MS" panose="030F0702030302020204" pitchFamily="66" charset="0"/>
              </a:rPr>
              <a:t>hiwaga</a:t>
            </a:r>
            <a:r>
              <a:rPr lang="en-US" b="1" dirty="0">
                <a:effectLst>
                  <a:outerShdw blurRad="38100" dist="38100" dir="2700000" algn="tl">
                    <a:srgbClr val="000000">
                      <a:alpha val="43137"/>
                    </a:srgbClr>
                  </a:outerShdw>
                </a:effectLst>
                <a:latin typeface="Comic Sans MS" panose="030F0702030302020204" pitchFamily="66" charset="0"/>
              </a:rPr>
              <a:t> ng </a:t>
            </a:r>
            <a:r>
              <a:rPr lang="en-US" b="1" dirty="0" err="1">
                <a:effectLst>
                  <a:outerShdw blurRad="38100" dist="38100" dir="2700000" algn="tl">
                    <a:srgbClr val="000000">
                      <a:alpha val="43137"/>
                    </a:srgbClr>
                  </a:outerShdw>
                </a:effectLst>
                <a:latin typeface="Comic Sans MS" panose="030F0702030302020204" pitchFamily="66" charset="0"/>
              </a:rPr>
              <a:t>kabanalan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Yaong</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nahayag</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laman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Pinapaging</a:t>
            </a:r>
            <a:r>
              <a:rPr lang="en-US" b="1" dirty="0">
                <a:effectLst>
                  <a:outerShdw blurRad="38100" dist="38100" dir="2700000" algn="tl">
                    <a:srgbClr val="000000">
                      <a:alpha val="43137"/>
                    </a:srgbClr>
                  </a:outerShdw>
                </a:effectLst>
                <a:latin typeface="Comic Sans MS" panose="030F0702030302020204" pitchFamily="66" charset="0"/>
              </a:rPr>
              <a:t>-banal sa </a:t>
            </a:r>
            <a:r>
              <a:rPr lang="en-US" b="1" dirty="0" err="1">
                <a:effectLst>
                  <a:outerShdw blurRad="38100" dist="38100" dir="2700000" algn="tl">
                    <a:srgbClr val="000000">
                      <a:alpha val="43137"/>
                    </a:srgbClr>
                  </a:outerShdw>
                </a:effectLst>
                <a:latin typeface="Comic Sans MS" panose="030F0702030302020204" pitchFamily="66" charset="0"/>
              </a:rPr>
              <a:t>espiritu</a:t>
            </a:r>
            <a:r>
              <a:rPr lang="en-US" b="1" dirty="0">
                <a:effectLst>
                  <a:outerShdw blurRad="38100" dist="38100" dir="2700000" algn="tl">
                    <a:srgbClr val="000000">
                      <a:alpha val="43137"/>
                    </a:srgbClr>
                  </a:outerShdw>
                </a:effectLst>
                <a:latin typeface="Comic Sans MS" panose="030F0702030302020204" pitchFamily="66" charset="0"/>
              </a:rPr>
              <a:t>, Nakita ng mga </a:t>
            </a:r>
            <a:r>
              <a:rPr lang="en-US" b="1" dirty="0" err="1">
                <a:effectLst>
                  <a:outerShdw blurRad="38100" dist="38100" dir="2700000" algn="tl">
                    <a:srgbClr val="000000">
                      <a:alpha val="43137"/>
                    </a:srgbClr>
                  </a:outerShdw>
                </a:effectLst>
                <a:latin typeface="Comic Sans MS" panose="030F0702030302020204" pitchFamily="66" charset="0"/>
              </a:rPr>
              <a:t>anghel</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Ipinangaral</a:t>
            </a:r>
            <a:r>
              <a:rPr lang="en-US" b="1" dirty="0">
                <a:effectLst>
                  <a:outerShdw blurRad="38100" dist="38100" dir="2700000" algn="tl">
                    <a:srgbClr val="000000">
                      <a:alpha val="43137"/>
                    </a:srgbClr>
                  </a:outerShdw>
                </a:effectLst>
                <a:latin typeface="Comic Sans MS" panose="030F0702030302020204" pitchFamily="66" charset="0"/>
              </a:rPr>
              <a:t> sa mga </a:t>
            </a:r>
            <a:r>
              <a:rPr lang="en-US" b="1" dirty="0" err="1">
                <a:effectLst>
                  <a:outerShdw blurRad="38100" dist="38100" dir="2700000" algn="tl">
                    <a:srgbClr val="000000">
                      <a:alpha val="43137"/>
                    </a:srgbClr>
                  </a:outerShdw>
                </a:effectLst>
                <a:latin typeface="Comic Sans MS" panose="030F0702030302020204" pitchFamily="66" charset="0"/>
              </a:rPr>
              <a:t>bansa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Sinampalatayanan</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sanglibutan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Tinanggap</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itaas</a:t>
            </a:r>
            <a:r>
              <a:rPr lang="en-US" b="1" dirty="0">
                <a:effectLst>
                  <a:outerShdw blurRad="38100" dist="38100" dir="2700000" algn="tl">
                    <a:srgbClr val="000000">
                      <a:alpha val="43137"/>
                    </a:srgbClr>
                  </a:outerShdw>
                </a:effectLst>
                <a:latin typeface="Comic Sans MS" panose="030F0702030302020204" pitchFamily="66" charset="0"/>
              </a:rPr>
              <a:t> sa </a:t>
            </a:r>
            <a:r>
              <a:rPr lang="en-US" b="1" dirty="0" err="1">
                <a:effectLst>
                  <a:outerShdw blurRad="38100" dist="38100" dir="2700000" algn="tl">
                    <a:srgbClr val="000000">
                      <a:alpha val="43137"/>
                    </a:srgbClr>
                  </a:outerShdw>
                </a:effectLst>
                <a:latin typeface="Comic Sans MS" panose="030F0702030302020204" pitchFamily="66" charset="0"/>
              </a:rPr>
              <a:t>kaluwalhatian</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(1 Timoteo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1015663"/>
          </a:xfrm>
          <a:prstGeom prst="rect">
            <a:avLst/>
          </a:prstGeom>
          <a:noFill/>
        </p:spPr>
        <p:txBody>
          <a:bodyPr wrap="square" rtlCol="0">
            <a:spAutoFit/>
          </a:bodyPr>
          <a:lstStyle/>
          <a:p>
            <a:pPr>
              <a:spcBef>
                <a:spcPts val="600"/>
              </a:spcBef>
            </a:pPr>
            <a:r>
              <a:rPr lang="en" sz="2000" b="1" dirty="0"/>
              <a:t>Ang nakakamanghang pagbaba ni Kristo sa pagiging tao ay magiging paksa ng pag-aaral sa walang hanggan ng mga maliligtas.</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spcBef>
                <a:spcPts val="600"/>
              </a:spcBef>
            </a:pPr>
            <a:r>
              <a:rPr lang="en" sz="2000" b="1" dirty="0"/>
              <a:t>Itong halimbawa ay tumatawag sa atin na iwanan ang ating pagkamakasarili at hangaring paglingkuran, at palitan sila ng kababaan at kahandaang maglingkod sa iba.</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606933"/>
            <a:ext cx="7391400" cy="1015663"/>
          </a:xfrm>
          <a:prstGeom prst="rect">
            <a:avLst/>
          </a:prstGeom>
          <a:noFill/>
        </p:spPr>
        <p:txBody>
          <a:bodyPr wrap="square">
            <a:spAutoFit/>
          </a:bodyPr>
          <a:lstStyle/>
          <a:p>
            <a:pPr>
              <a:spcBef>
                <a:spcPts val="600"/>
              </a:spcBef>
            </a:pPr>
            <a:r>
              <a:rPr lang="en-US" sz="2000" b="1" dirty="0" err="1"/>
              <a:t>Lumipat</a:t>
            </a:r>
            <a:r>
              <a:rPr lang="en" sz="2000" b="1" dirty="0"/>
              <a:t> si Jesus mula sa paghahari tungo sa lubusang pagkaalipin. Ito ang direktang kabaliktaran ng hinahangad ni Lucifer, na, isang alipin, ay hinangad ang paghahari sa mundo.</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584772"/>
            <a:ext cx="7391400" cy="1015663"/>
          </a:xfrm>
          <a:prstGeom prst="rect">
            <a:avLst/>
          </a:prstGeom>
          <a:noFill/>
        </p:spPr>
        <p:txBody>
          <a:bodyPr wrap="square">
            <a:spAutoFit/>
          </a:bodyPr>
          <a:lstStyle/>
          <a:p>
            <a:pPr>
              <a:spcBef>
                <a:spcPts val="600"/>
              </a:spcBef>
            </a:pPr>
            <a:r>
              <a:rPr lang="en" sz="2000" b="1" dirty="0"/>
              <a:t>H</a:t>
            </a:r>
            <a:r>
              <a:rPr lang="en-PH" sz="2000" b="1" dirty="0" err="1"/>
              <a:t>i</a:t>
            </a:r>
            <a:r>
              <a:rPr lang="en" sz="2000" b="1" dirty="0"/>
              <a:t>ndi kapani-paniwala na ang walang hanggang Persona ay naging tao, saklaw ng kamatayan. Ito ang tinawag ni Pablo na “misteryo ng kadiosan”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1123</TotalTime>
  <Words>1289</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2025-12-31T11:02:26Z</dcterms:created>
  <dcterms:modified xsi:type="dcterms:W3CDTF">2026-01-22T15:14:43Z</dcterms:modified>
</cp:coreProperties>
</file>