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4" d="100"/>
          <a:sy n="34"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Pagtanggap sa awa ng Dios (Awit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dirty="0"/>
            <a:t>Paglagak ng ating pagtitiwala sa kanya (Awit 5:11)</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Pagtanggap sa pagpapala ng kaligtasan (Awit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dirty="0"/>
            <a:t>Pagsunod sa Utos ng Dios (Awit 119:14; Isaias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dirty="0"/>
            <a:t>Paniniwala sa Kanyang Salita (Awit 119:162)</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dirty="0"/>
            <a:t>Pagpapalaki ng makaDios na mga anak (Kaw. 23:24, 25)</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67514" custLinFactNeighborY="-664"/>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PH" sz="1800" b="1" dirty="0"/>
            <a:t>T</a:t>
          </a:r>
          <a:r>
            <a:rPr lang="en" sz="1800" b="1" dirty="0"/>
            <a:t>inuli sa ikawalong araw; anak ng mga debotong magulang</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800" b="1" dirty="0"/>
            <a:t>Hebreo ng mga Hebreo; Benjaminita ng dalisay na lahi</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dirty="0"/>
            <a:t>Patungkol sa kautusan, ang pinaka-estriktong Pariseo</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Patungkol sa kasigasigan, siya ay tagapag-usig ng iglesia</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dirty="0"/>
            <a:t>H</a:t>
          </a:r>
          <a:r>
            <a:rPr lang="en-PH" sz="1800" b="1" dirty="0" err="1"/>
            <a:t>i</a:t>
          </a:r>
          <a:r>
            <a:rPr lang="en" sz="1800" b="1" dirty="0"/>
            <a:t>ndi mapipintasang bantay ng Kautusan</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dirty="0"/>
            <a:t>Kung pag-aaralan natin ang Kanyang Salita</a:t>
          </a:r>
          <a:endParaRPr lang="es-ES" sz="20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dirty="0"/>
            <a:t>Kung pinapangunahan tayo ng Banal na Espiritu</a:t>
          </a:r>
          <a:endParaRPr lang="es-ES" sz="20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dirty="0"/>
            <a:t>Kung nakikibahagi tayo sa Kanyang paghihirap</a:t>
          </a:r>
          <a:endParaRPr lang="es-ES" sz="20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dirty="0"/>
            <a:t>Kung nagpapatuloy tayo sa hangarin</a:t>
          </a:r>
          <a:endParaRPr lang="es-ES" sz="20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39337"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Pagtanggap sa awa ng Dios (Awit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Paglagak ng ating pagtitiwala sa kanya (Awit 5:11)</a:t>
          </a:r>
          <a:endParaRPr lang="es-ES" sz="18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Pagtanggap sa pagpapala ng kaligtasan (Awit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Pagsunod sa Utos ng Dios (Awit 119:14; Isaias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Paniniwala sa Kanyang Salita (Awit 119:162)</a:t>
          </a:r>
          <a:endParaRPr lang="es-ES" sz="18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Pagpapalaki ng makaDios na mga anak (Kaw. 23:24, 25)</a:t>
          </a:r>
          <a:endParaRPr lang="es-ES" sz="18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PH" sz="1800" b="1" kern="1200" dirty="0"/>
            <a:t>T</a:t>
          </a:r>
          <a:r>
            <a:rPr lang="en" sz="1800" b="1" kern="1200" dirty="0"/>
            <a:t>inuli sa ikawalong araw; anak ng mga debotong magulang</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Hebreo ng mga Hebreo; Benjaminita ng dalisay na lahi</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Patungkol sa kautusan, ang pinaka-estriktong Pariseo</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Patungkol sa kasigasigan, siya ay tagapag-usig ng iglesia</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H</a:t>
          </a:r>
          <a:r>
            <a:rPr lang="en-PH" sz="1800" b="1" kern="1200" dirty="0" err="1"/>
            <a:t>i</a:t>
          </a:r>
          <a:r>
            <a:rPr lang="en" sz="1800" b="1" kern="1200" dirty="0"/>
            <a:t>ndi mapipintasang bantay ng Kautusan</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12212" y="1623193"/>
          <a:ext cx="50681" cy="5068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16677" y="1694355"/>
          <a:ext cx="50681" cy="5068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16581" y="1705509"/>
          <a:ext cx="50681" cy="5068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722613" y="1090822"/>
          <a:ext cx="50681" cy="5068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684095" y="1184412"/>
          <a:ext cx="50681" cy="5068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1925238" y="168137"/>
          <a:ext cx="50681" cy="5068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1995685" y="123400"/>
          <a:ext cx="50681" cy="5068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066133" y="78663"/>
          <a:ext cx="50681" cy="5068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136580" y="123400"/>
          <a:ext cx="50681" cy="5068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207028" y="184920"/>
          <a:ext cx="50681" cy="5068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066133" y="231705"/>
          <a:ext cx="50681" cy="5068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814403" y="921950"/>
          <a:ext cx="50681" cy="5068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477856" y="1037819"/>
          <a:ext cx="31713" cy="317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395"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479404" y="1039367"/>
        <a:ext cx="28617" cy="28619"/>
      </dsp:txXfrm>
    </dsp:sp>
    <dsp:sp modelId="{A235F25A-81F1-400D-B1E2-C289B1F5F14F}">
      <dsp:nvSpPr>
        <dsp:cNvPr id="0" name=""/>
        <dsp:cNvSpPr/>
      </dsp:nvSpPr>
      <dsp:spPr>
        <a:xfrm>
          <a:off x="0" y="1509705"/>
          <a:ext cx="824566" cy="824564"/>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266413" y="1496294"/>
          <a:ext cx="31713" cy="317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395"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267961" y="1497842"/>
        <a:ext cx="28617" cy="28619"/>
      </dsp:txXfrm>
    </dsp:sp>
    <dsp:sp modelId="{01DBECC5-EFA4-44DE-B589-7D5E19152295}">
      <dsp:nvSpPr>
        <dsp:cNvPr id="0" name=""/>
        <dsp:cNvSpPr/>
      </dsp:nvSpPr>
      <dsp:spPr>
        <a:xfrm>
          <a:off x="997334" y="1144012"/>
          <a:ext cx="824566" cy="824564"/>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033983" y="373598"/>
          <a:ext cx="31713" cy="3171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1395"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035531" y="375146"/>
        <a:ext cx="28617" cy="28619"/>
      </dsp:txXfrm>
    </dsp:sp>
    <dsp:sp modelId="{1D774E81-82A5-4176-8501-4C3E2A6F230E}">
      <dsp:nvSpPr>
        <dsp:cNvPr id="0" name=""/>
        <dsp:cNvSpPr/>
      </dsp:nvSpPr>
      <dsp:spPr>
        <a:xfrm>
          <a:off x="1576389" y="305844"/>
          <a:ext cx="824566" cy="82456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20"/>
          <a:ext cx="5838883" cy="32344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Kung pag-aaralan natin ang Kanyang Salita</a:t>
          </a:r>
          <a:endParaRPr lang="es-ES" sz="2000" kern="1200" dirty="0"/>
        </a:p>
      </dsp:txBody>
      <dsp:txXfrm>
        <a:off x="15789" y="16409"/>
        <a:ext cx="5807305" cy="291863"/>
      </dsp:txXfrm>
    </dsp:sp>
    <dsp:sp modelId="{AC2183AB-1788-4257-BAEC-8F86DBF54A97}">
      <dsp:nvSpPr>
        <dsp:cNvPr id="0" name=""/>
        <dsp:cNvSpPr/>
      </dsp:nvSpPr>
      <dsp:spPr>
        <a:xfrm>
          <a:off x="0" y="333539"/>
          <a:ext cx="5838883" cy="32344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Kung pinapangunahan tayo ng Banal na Espiritu</a:t>
          </a:r>
          <a:endParaRPr lang="es-ES" sz="2000" kern="1200" dirty="0"/>
        </a:p>
      </dsp:txBody>
      <dsp:txXfrm>
        <a:off x="15789" y="349328"/>
        <a:ext cx="5807305" cy="291863"/>
      </dsp:txXfrm>
    </dsp:sp>
    <dsp:sp modelId="{98181CE8-058B-4900-B30A-3A1C2A9FA89B}">
      <dsp:nvSpPr>
        <dsp:cNvPr id="0" name=""/>
        <dsp:cNvSpPr/>
      </dsp:nvSpPr>
      <dsp:spPr>
        <a:xfrm>
          <a:off x="0" y="666458"/>
          <a:ext cx="5838883" cy="32344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Kung nakikibahagi tayo sa Kanyang paghihirap</a:t>
          </a:r>
          <a:endParaRPr lang="es-ES" sz="2000" kern="1200" dirty="0"/>
        </a:p>
      </dsp:txBody>
      <dsp:txXfrm>
        <a:off x="15789" y="682247"/>
        <a:ext cx="5807305" cy="291863"/>
      </dsp:txXfrm>
    </dsp:sp>
    <dsp:sp modelId="{AE6B2F7C-9832-47C0-AE96-1FC8C025600F}">
      <dsp:nvSpPr>
        <dsp:cNvPr id="0" name=""/>
        <dsp:cNvSpPr/>
      </dsp:nvSpPr>
      <dsp:spPr>
        <a:xfrm>
          <a:off x="0" y="999377"/>
          <a:ext cx="5838883" cy="32344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Kung nagpapatuloy tayo sa hangarin</a:t>
          </a:r>
          <a:endParaRPr lang="es-ES" sz="2000" kern="1200" dirty="0"/>
        </a:p>
      </dsp:txBody>
      <dsp:txXfrm>
        <a:off x="15789" y="1015166"/>
        <a:ext cx="5807305" cy="29186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06/02/2026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06/02/2026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5923838"/>
            <a:ext cx="121920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NAGTITIWALA LAMANG KAY KRISTO</a:t>
            </a:r>
            <a:endParaRPr lang="en" sz="48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9957732" y="103240"/>
            <a:ext cx="2115735" cy="584775"/>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Aralin 6 para sa ika-7 ng Pebrero,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ANG KAALAMAN KAY KRISTO</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en-US" b="1" dirty="0">
                <a:solidFill>
                  <a:schemeClr val="tx2">
                    <a:lumMod val="75000"/>
                  </a:schemeClr>
                </a:solidFill>
                <a:latin typeface="Comic Sans MS" panose="030F0702030302020204" pitchFamily="66" charset="0"/>
              </a:rPr>
              <a:t>Upang </a:t>
            </a:r>
            <a:r>
              <a:rPr lang="en-US" b="1" dirty="0" err="1">
                <a:solidFill>
                  <a:schemeClr val="tx2">
                    <a:lumMod val="75000"/>
                  </a:schemeClr>
                </a:solidFill>
                <a:latin typeface="Comic Sans MS" panose="030F0702030302020204" pitchFamily="66" charset="0"/>
              </a:rPr>
              <a:t>makilala</a:t>
            </a:r>
            <a:r>
              <a:rPr lang="en-US" b="1" dirty="0">
                <a:solidFill>
                  <a:schemeClr val="tx2">
                    <a:lumMod val="75000"/>
                  </a:schemeClr>
                </a:solidFill>
                <a:latin typeface="Comic Sans MS" panose="030F0702030302020204" pitchFamily="66" charset="0"/>
              </a:rPr>
              <a:t> ko </a:t>
            </a:r>
            <a:r>
              <a:rPr lang="en-US" b="1" dirty="0" err="1">
                <a:solidFill>
                  <a:schemeClr val="tx2">
                    <a:lumMod val="75000"/>
                  </a:schemeClr>
                </a:solidFill>
                <a:latin typeface="Comic Sans MS" panose="030F0702030302020204" pitchFamily="66" charset="0"/>
              </a:rPr>
              <a:t>siya</a:t>
            </a:r>
            <a:r>
              <a:rPr lang="en-US" b="1" dirty="0">
                <a:solidFill>
                  <a:schemeClr val="tx2">
                    <a:lumMod val="75000"/>
                  </a:schemeClr>
                </a:solidFill>
                <a:latin typeface="Comic Sans MS" panose="030F0702030302020204" pitchFamily="66" charset="0"/>
              </a:rPr>
              <a:t>, at ang </a:t>
            </a:r>
            <a:r>
              <a:rPr lang="en-US" b="1" dirty="0" err="1">
                <a:solidFill>
                  <a:schemeClr val="tx2">
                    <a:lumMod val="75000"/>
                  </a:schemeClr>
                </a:solidFill>
                <a:latin typeface="Comic Sans MS" panose="030F0702030302020204" pitchFamily="66" charset="0"/>
              </a:rPr>
              <a:t>kapangyarihan</a:t>
            </a:r>
            <a:r>
              <a:rPr lang="en-US" b="1" dirty="0">
                <a:solidFill>
                  <a:schemeClr val="tx2">
                    <a:lumMod val="75000"/>
                  </a:schemeClr>
                </a:solidFill>
                <a:latin typeface="Comic Sans MS" panose="030F0702030302020204" pitchFamily="66" charset="0"/>
              </a:rPr>
              <a:t> ng </a:t>
            </a:r>
            <a:r>
              <a:rPr lang="en-US" b="1" dirty="0" err="1">
                <a:solidFill>
                  <a:schemeClr val="tx2">
                    <a:lumMod val="75000"/>
                  </a:schemeClr>
                </a:solidFill>
                <a:latin typeface="Comic Sans MS" panose="030F0702030302020204" pitchFamily="66" charset="0"/>
              </a:rPr>
              <a:t>kaniyang</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pagkabuhay</a:t>
            </a:r>
            <a:r>
              <a:rPr lang="en-US" b="1" dirty="0">
                <a:solidFill>
                  <a:schemeClr val="tx2">
                    <a:lumMod val="75000"/>
                  </a:schemeClr>
                </a:solidFill>
                <a:latin typeface="Comic Sans MS" panose="030F0702030302020204" pitchFamily="66" charset="0"/>
              </a:rPr>
              <a:t> na </a:t>
            </a:r>
            <a:r>
              <a:rPr lang="en-US" b="1" dirty="0" err="1">
                <a:solidFill>
                  <a:schemeClr val="tx2">
                    <a:lumMod val="75000"/>
                  </a:schemeClr>
                </a:solidFill>
                <a:latin typeface="Comic Sans MS" panose="030F0702030302020204" pitchFamily="66" charset="0"/>
              </a:rPr>
              <a:t>maguli</a:t>
            </a:r>
            <a:r>
              <a:rPr lang="en-US" b="1" dirty="0">
                <a:solidFill>
                  <a:schemeClr val="tx2">
                    <a:lumMod val="75000"/>
                  </a:schemeClr>
                </a:solidFill>
                <a:latin typeface="Comic Sans MS" panose="030F0702030302020204" pitchFamily="66" charset="0"/>
              </a:rPr>
              <a:t>, at ang </a:t>
            </a:r>
            <a:r>
              <a:rPr lang="en-US" b="1" dirty="0" err="1">
                <a:solidFill>
                  <a:schemeClr val="tx2">
                    <a:lumMod val="75000"/>
                  </a:schemeClr>
                </a:solidFill>
                <a:latin typeface="Comic Sans MS" panose="030F0702030302020204" pitchFamily="66" charset="0"/>
              </a:rPr>
              <a:t>pakikisama</a:t>
            </a:r>
            <a:r>
              <a:rPr lang="en-US" b="1" dirty="0">
                <a:solidFill>
                  <a:schemeClr val="tx2">
                    <a:lumMod val="75000"/>
                  </a:schemeClr>
                </a:solidFill>
                <a:latin typeface="Comic Sans MS" panose="030F0702030302020204" pitchFamily="66" charset="0"/>
              </a:rPr>
              <a:t> ng </a:t>
            </a:r>
            <a:r>
              <a:rPr lang="en-US" b="1" dirty="0" err="1">
                <a:solidFill>
                  <a:schemeClr val="tx2">
                    <a:lumMod val="75000"/>
                  </a:schemeClr>
                </a:solidFill>
                <a:latin typeface="Comic Sans MS" panose="030F0702030302020204" pitchFamily="66" charset="0"/>
              </a:rPr>
              <a:t>kaniyang</a:t>
            </a:r>
            <a:r>
              <a:rPr lang="en-US" b="1" dirty="0">
                <a:solidFill>
                  <a:schemeClr val="tx2">
                    <a:lumMod val="75000"/>
                  </a:schemeClr>
                </a:solidFill>
                <a:latin typeface="Comic Sans MS" panose="030F0702030302020204" pitchFamily="66" charset="0"/>
              </a:rPr>
              <a:t> mga </a:t>
            </a:r>
            <a:r>
              <a:rPr lang="en-US" b="1" dirty="0" err="1">
                <a:solidFill>
                  <a:schemeClr val="tx2">
                    <a:lumMod val="75000"/>
                  </a:schemeClr>
                </a:solidFill>
                <a:latin typeface="Comic Sans MS" panose="030F0702030302020204" pitchFamily="66" charset="0"/>
              </a:rPr>
              <a:t>kahirapan</a:t>
            </a:r>
            <a:r>
              <a:rPr lang="en-US" b="1" dirty="0">
                <a:solidFill>
                  <a:schemeClr val="tx2">
                    <a:lumMod val="75000"/>
                  </a:schemeClr>
                </a:solidFill>
                <a:latin typeface="Comic Sans MS" panose="030F0702030302020204" pitchFamily="66" charset="0"/>
              </a:rPr>
              <a:t>, na </a:t>
            </a:r>
            <a:r>
              <a:rPr lang="en-US" b="1" dirty="0" err="1">
                <a:solidFill>
                  <a:schemeClr val="tx2">
                    <a:lumMod val="75000"/>
                  </a:schemeClr>
                </a:solidFill>
                <a:latin typeface="Comic Sans MS" panose="030F0702030302020204" pitchFamily="66" charset="0"/>
              </a:rPr>
              <a:t>ako'y</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natutulad</a:t>
            </a:r>
            <a:r>
              <a:rPr lang="en-US" b="1" dirty="0">
                <a:solidFill>
                  <a:schemeClr val="tx2">
                    <a:lumMod val="75000"/>
                  </a:schemeClr>
                </a:solidFill>
                <a:latin typeface="Comic Sans MS" panose="030F0702030302020204" pitchFamily="66" charset="0"/>
              </a:rPr>
              <a:t> sa </a:t>
            </a:r>
            <a:r>
              <a:rPr lang="en-US" b="1" dirty="0" err="1">
                <a:solidFill>
                  <a:schemeClr val="tx2">
                    <a:lumMod val="75000"/>
                  </a:schemeClr>
                </a:solidFill>
                <a:latin typeface="Comic Sans MS" panose="030F0702030302020204" pitchFamily="66" charset="0"/>
              </a:rPr>
              <a:t>kaniyang</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pagkamatay</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(Filipos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00110"/>
          </a:xfrm>
          <a:prstGeom prst="rect">
            <a:avLst/>
          </a:prstGeom>
          <a:noFill/>
        </p:spPr>
        <p:txBody>
          <a:bodyPr wrap="square" rtlCol="0">
            <a:spAutoFit/>
          </a:bodyPr>
          <a:lstStyle/>
          <a:p>
            <a:pPr>
              <a:spcBef>
                <a:spcPts val="600"/>
              </a:spcBef>
            </a:pPr>
            <a:r>
              <a:rPr lang="en" sz="2000" b="1" dirty="0"/>
              <a:t>Paano natin makikilala si Kristo (Fil.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867579701"/>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400932"/>
            <a:ext cx="6289145" cy="1631216"/>
          </a:xfrm>
          <a:prstGeom prst="rect">
            <a:avLst/>
          </a:prstGeom>
          <a:noFill/>
        </p:spPr>
        <p:txBody>
          <a:bodyPr wrap="square" rtlCol="0">
            <a:spAutoFit/>
          </a:bodyPr>
          <a:lstStyle/>
          <a:p>
            <a:pPr>
              <a:spcBef>
                <a:spcPts val="600"/>
              </a:spcBef>
            </a:pPr>
            <a:r>
              <a:rPr lang="en" sz="2000" b="1" dirty="0"/>
              <a:t>Ang buhay ng Kristyano ay gaya ng paligsahan. </a:t>
            </a:r>
            <a:r>
              <a:rPr lang="en-PH" sz="2000" b="1" dirty="0"/>
              <a:t>D</a:t>
            </a:r>
            <a:r>
              <a:rPr lang="en" sz="2000" b="1" dirty="0"/>
              <a:t>apat malinaw sa isip natin ang ating hangarin. Hindi tayo nabubuhay upang manatili dito at tanging mag-enjoy sa buhay na ito. Inaasahan nating marating ang pagkabuhay na mag-uli ng mga patay (Fil.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4964334"/>
            <a:ext cx="6195245" cy="1938992"/>
          </a:xfrm>
          <a:prstGeom prst="rect">
            <a:avLst/>
          </a:prstGeom>
          <a:noFill/>
        </p:spPr>
        <p:txBody>
          <a:bodyPr wrap="square">
            <a:spAutoFit/>
          </a:bodyPr>
          <a:lstStyle/>
          <a:p>
            <a:pPr>
              <a:spcBef>
                <a:spcPts val="600"/>
              </a:spcBef>
            </a:pPr>
            <a:r>
              <a:rPr lang="en" sz="2000" b="1" dirty="0"/>
              <a:t>Hanggang dumating sa sandaling iyon, nagsisikap tayong “</a:t>
            </a:r>
            <a:r>
              <a:rPr lang="en-US" sz="2000" b="1" dirty="0" err="1"/>
              <a:t>maabot</a:t>
            </a:r>
            <a:r>
              <a:rPr lang="en-US" sz="2000" b="1" dirty="0"/>
              <a:t>… </a:t>
            </a:r>
            <a:r>
              <a:rPr lang="en-US" sz="2000" b="1" dirty="0" err="1"/>
              <a:t>yaong</a:t>
            </a:r>
            <a:r>
              <a:rPr lang="en-US" sz="2000" b="1" dirty="0"/>
              <a:t> </a:t>
            </a:r>
            <a:r>
              <a:rPr lang="en-US" sz="2000" b="1" dirty="0" err="1"/>
              <a:t>ikinaaabot</a:t>
            </a:r>
            <a:r>
              <a:rPr lang="en-US" sz="2000" b="1" dirty="0"/>
              <a:t> naman sa akin </a:t>
            </a:r>
            <a:r>
              <a:rPr lang="en-US" sz="2000" b="1" dirty="0" err="1"/>
              <a:t>ni</a:t>
            </a:r>
            <a:r>
              <a:rPr lang="en-US" sz="2000" b="1" dirty="0"/>
              <a:t> Cristo Jesus</a:t>
            </a:r>
            <a:r>
              <a:rPr lang="en" sz="2000" b="1" dirty="0"/>
              <a:t>” (Fil. 3:12). Naabot ni Jesus para sa akin na bigyan ako ng syudad; isang premyo; buhay na walanghanggan kasama nya (Heb. 11:10; Fil. 3:14; 1Tess.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3862596"/>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great purpose that constrained Paul to press forward in the face of hardship and difficulty should lead every Christian worker to consecrate himself wholly to God’s service. Worldly attractions will be presented to draw his attention from the Saviour, but he is to press on toward the goal, showing to the world, to angels, and to men that the hope of seeing the face of God is worth all the effort and sacrifice that the attainment of this hope demands.</a:t>
            </a:r>
          </a:p>
          <a:p>
            <a:pPr>
              <a:spcBef>
                <a:spcPts val="600"/>
              </a:spcBef>
            </a:pPr>
            <a:r>
              <a:rPr lang="en-US" sz="2400" b="1" dirty="0">
                <a:latin typeface="Constantia" panose="02030602050306030303" pitchFamily="18" charset="0"/>
              </a:rPr>
              <a:t>The lowliest disciple of Christ may become an inhabitant of heaven, an heir of God to an inheritance incorruptible</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(Conflict and Courage, December 13)</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772463" y="938956"/>
            <a:ext cx="6300742" cy="495520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Upang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makilala</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ko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siya</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kapangyarihan</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kaniyang</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pagkabuhay</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na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maguli</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pakikisama</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kaniyang</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mga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kahirapan</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na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ako'y</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natutulad</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sa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kaniyang</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pagkamatay</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Kung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aking</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tamuhin</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sa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anomang</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paraan</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ang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pagkabuhay</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na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maguli</a:t>
            </a:r>
            <a:r>
              <a:rPr kumimoji="0" lang="en-U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sa mga </a:t>
            </a:r>
            <a:r>
              <a:rPr kumimoji="0" lang="en-US" sz="32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patay</a:t>
            </a:r>
            <a:r>
              <a:rPr kumimoji="0" lang="es-E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lang="es-ES" b="1" dirty="0">
                <a:ln w="12700" cmpd="sng">
                  <a:noFill/>
                  <a:prstDash val="solid"/>
                </a:ln>
                <a:solidFill>
                  <a:srgbClr val="A02B93">
                    <a:lumMod val="75000"/>
                  </a:srgbClr>
                </a:solidFill>
                <a:latin typeface="Comic Sans MS" panose="030F0702030302020204" pitchFamily="66" charset="0"/>
              </a:rPr>
              <a:t>Filipo</a:t>
            </a:r>
            <a:r>
              <a:rPr kumimoji="0" lang="es-ES"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s 3:10,11</a:t>
            </a: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B436F"/>
                </a:solidFill>
              </a:rPr>
              <a:t>Mga tips upang hindi mawala ang iyong kaligtasan:</a:t>
            </a:r>
          </a:p>
          <a:p>
            <a:pPr lvl="1">
              <a:spcBef>
                <a:spcPts val="600"/>
              </a:spcBef>
            </a:pPr>
            <a:r>
              <a:rPr lang="en" sz="2000" b="1" dirty="0"/>
              <a:t>Ano ang dapat iwasan (Filipos 3:1-3)</a:t>
            </a:r>
          </a:p>
          <a:p>
            <a:pPr lvl="1">
              <a:spcBef>
                <a:spcPts val="600"/>
              </a:spcBef>
            </a:pPr>
            <a:r>
              <a:rPr lang="en" sz="2000" b="1" dirty="0"/>
              <a:t>Ano ang natira (Filipos 3:4-6)</a:t>
            </a:r>
          </a:p>
          <a:p>
            <a:pPr lvl="1">
              <a:spcBef>
                <a:spcPts val="600"/>
              </a:spcBef>
            </a:pPr>
            <a:r>
              <a:rPr lang="en" sz="2000" b="1" dirty="0"/>
              <a:t>Ang mahalagang bagay (Filipos 3:7-8)</a:t>
            </a:r>
          </a:p>
          <a:p>
            <a:pPr>
              <a:spcBef>
                <a:spcPts val="1800"/>
              </a:spcBef>
            </a:pPr>
            <a:r>
              <a:rPr lang="en" sz="2000" b="1" dirty="0">
                <a:solidFill>
                  <a:srgbClr val="28724D"/>
                </a:solidFill>
              </a:rPr>
              <a:t>Mga tips upang manatili sa kaligtasan:</a:t>
            </a:r>
          </a:p>
          <a:p>
            <a:pPr lvl="1">
              <a:spcBef>
                <a:spcPts val="600"/>
              </a:spcBef>
            </a:pPr>
            <a:r>
              <a:rPr lang="en" sz="2000" b="1" dirty="0"/>
              <a:t>Ang pananammpalataya kay Kristo (Filipos 3:9)</a:t>
            </a:r>
          </a:p>
          <a:p>
            <a:pPr lvl="1">
              <a:spcBef>
                <a:spcPts val="600"/>
              </a:spcBef>
            </a:pPr>
            <a:r>
              <a:rPr lang="en" sz="2000" b="1" dirty="0"/>
              <a:t>Ang kaalaman kay Kristo (Filipos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0"/>
            <a:ext cx="4902333" cy="1631216"/>
          </a:xfrm>
          <a:prstGeom prst="rect">
            <a:avLst/>
          </a:prstGeom>
          <a:noFill/>
        </p:spPr>
        <p:txBody>
          <a:bodyPr wrap="square" rtlCol="0">
            <a:spAutoFit/>
          </a:bodyPr>
          <a:lstStyle/>
          <a:p>
            <a:pPr>
              <a:spcBef>
                <a:spcPts val="600"/>
              </a:spcBef>
            </a:pPr>
            <a:r>
              <a:rPr lang="en" sz="2000" b="1" dirty="0"/>
              <a:t>Alam ng mga taga Filipos ang daan tungo sa kaligtasan, dahil malinaw na sinabihan nina Pablo at Silas ang isa sa mga unang hikayat sa syudad na yun: ang bantay ng kulungan (Gawa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644375"/>
            <a:ext cx="4775663" cy="1015663"/>
          </a:xfrm>
          <a:prstGeom prst="rect">
            <a:avLst/>
          </a:prstGeom>
          <a:noFill/>
        </p:spPr>
        <p:txBody>
          <a:bodyPr wrap="square">
            <a:spAutoFit/>
          </a:bodyPr>
          <a:lstStyle/>
          <a:p>
            <a:pPr>
              <a:spcBef>
                <a:spcPts val="600"/>
              </a:spcBef>
            </a:pPr>
            <a:r>
              <a:rPr lang="en" sz="2000" b="1" dirty="0"/>
              <a:t>Dahil dito, ipinaalala sa kanila ni Pablo ang mga pangunahing haligi ng kaligtasan sa pananampalataya.</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629964"/>
            <a:ext cx="4902334" cy="1015663"/>
          </a:xfrm>
          <a:prstGeom prst="rect">
            <a:avLst/>
          </a:prstGeom>
          <a:noFill/>
        </p:spPr>
        <p:txBody>
          <a:bodyPr wrap="square">
            <a:spAutoFit/>
          </a:bodyPr>
          <a:lstStyle/>
          <a:p>
            <a:pPr>
              <a:spcBef>
                <a:spcPts val="600"/>
              </a:spcBef>
            </a:pPr>
            <a:r>
              <a:rPr lang="en" sz="2000" b="1" dirty="0"/>
              <a:t>Ngayong naitatag na ng matibay ang iglesia, nasa panganib sila na mailigaw mula sa daan ng kaligtasan.</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046704"/>
            <a:ext cx="12191999" cy="3139321"/>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MGA TIPS UPANG HINDI MAWALA ANG IYONG KALIGTASAN</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chemeClr val="accent3"/>
                </a:solidFill>
              </a:rPr>
              <a:t>ANO ANG DAPAT IWASAN</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581025" y="712291"/>
            <a:ext cx="110299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Comic Sans MS" panose="030F0702030302020204" pitchFamily="66" charset="0"/>
              </a:rPr>
              <a:t>Magsipagingat</a:t>
            </a:r>
            <a:r>
              <a:rPr lang="en-US" b="1" dirty="0">
                <a:solidFill>
                  <a:schemeClr val="accent5">
                    <a:lumMod val="50000"/>
                  </a:schemeClr>
                </a:solidFill>
                <a:latin typeface="Comic Sans MS" panose="030F0702030302020204" pitchFamily="66" charset="0"/>
              </a:rPr>
              <a:t> kayo sa mga </a:t>
            </a:r>
            <a:r>
              <a:rPr lang="en-US" b="1" dirty="0" err="1">
                <a:solidFill>
                  <a:schemeClr val="accent5">
                    <a:lumMod val="50000"/>
                  </a:schemeClr>
                </a:solidFill>
                <a:latin typeface="Comic Sans MS" panose="030F0702030302020204" pitchFamily="66" charset="0"/>
              </a:rPr>
              <a:t>aso</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magsipagingat</a:t>
            </a:r>
            <a:r>
              <a:rPr lang="en-US" b="1" dirty="0">
                <a:solidFill>
                  <a:schemeClr val="accent5">
                    <a:lumMod val="50000"/>
                  </a:schemeClr>
                </a:solidFill>
                <a:latin typeface="Comic Sans MS" panose="030F0702030302020204" pitchFamily="66" charset="0"/>
              </a:rPr>
              <a:t> kayo sa </a:t>
            </a:r>
            <a:r>
              <a:rPr lang="en-US" b="1" dirty="0" err="1">
                <a:solidFill>
                  <a:schemeClr val="accent5">
                    <a:lumMod val="50000"/>
                  </a:schemeClr>
                </a:solidFill>
                <a:latin typeface="Comic Sans MS" panose="030F0702030302020204" pitchFamily="66" charset="0"/>
              </a:rPr>
              <a:t>masasamang</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manggagawa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magsipagingat</a:t>
            </a:r>
            <a:r>
              <a:rPr lang="en-US" b="1" dirty="0">
                <a:solidFill>
                  <a:schemeClr val="accent5">
                    <a:lumMod val="50000"/>
                  </a:schemeClr>
                </a:solidFill>
                <a:latin typeface="Comic Sans MS" panose="030F0702030302020204" pitchFamily="66" charset="0"/>
              </a:rPr>
              <a:t> kayo sa mga sa </a:t>
            </a:r>
            <a:r>
              <a:rPr lang="en-US" b="1" dirty="0" err="1">
                <a:solidFill>
                  <a:schemeClr val="accent5">
                    <a:lumMod val="50000"/>
                  </a:schemeClr>
                </a:solidFill>
                <a:latin typeface="Comic Sans MS" panose="030F0702030302020204" pitchFamily="66" charset="0"/>
              </a:rPr>
              <a:t>pagtutuli</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a:t>
            </a:r>
            <a:r>
              <a:rPr lang="en-PH" sz="1400" b="1" dirty="0" err="1">
                <a:solidFill>
                  <a:schemeClr val="accent5">
                    <a:lumMod val="50000"/>
                  </a:schemeClr>
                </a:solidFill>
                <a:latin typeface="Comic Sans MS" panose="030F0702030302020204" pitchFamily="66" charset="0"/>
              </a:rPr>
              <a:t>Filipos</a:t>
            </a:r>
            <a:r>
              <a:rPr lang="en" sz="1400" b="1" dirty="0">
                <a:solidFill>
                  <a:schemeClr val="accent5">
                    <a:lumMod val="50000"/>
                  </a:schemeClr>
                </a:solidFill>
                <a:latin typeface="Comic Sans MS" panose="030F0702030302020204" pitchFamily="66" charset="0"/>
              </a:rPr>
              <a:t>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59752" y="1123009"/>
            <a:ext cx="4173930" cy="2723823"/>
          </a:xfrm>
          <a:prstGeom prst="rect">
            <a:avLst/>
          </a:prstGeom>
          <a:noFill/>
        </p:spPr>
        <p:txBody>
          <a:bodyPr wrap="square" rtlCol="0">
            <a:spAutoFit/>
          </a:bodyPr>
          <a:lstStyle/>
          <a:p>
            <a:pPr>
              <a:spcBef>
                <a:spcPts val="600"/>
              </a:spcBef>
            </a:pPr>
            <a:r>
              <a:rPr lang="en" sz="1900" b="1" dirty="0"/>
              <a:t>Bago pag-usapan ang mga panganib na nagbabanta sa pananampala-taya, nagbigay si Pablo sa atin ng payo: “</a:t>
            </a:r>
            <a:r>
              <a:rPr lang="en-PH" sz="1900" b="1" dirty="0" err="1"/>
              <a:t>mangagalak</a:t>
            </a:r>
            <a:r>
              <a:rPr lang="en-PH" sz="1900" b="1" dirty="0"/>
              <a:t> kayo sa </a:t>
            </a:r>
            <a:r>
              <a:rPr lang="en-PH" sz="1900" b="1" dirty="0" err="1"/>
              <a:t>Panginoon</a:t>
            </a:r>
            <a:r>
              <a:rPr lang="en" sz="1900" b="1" dirty="0"/>
              <a:t>” (Fil. 3:1a). Dito ay nagdagdag sya ng isang mahalaga: magandang ulitin ang katotohanan na meron tayo, bagaman kabisado na natin ito (Fil.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34862" y="4292322"/>
            <a:ext cx="5334584" cy="2554545"/>
          </a:xfrm>
          <a:prstGeom prst="rect">
            <a:avLst/>
          </a:prstGeom>
          <a:noFill/>
        </p:spPr>
        <p:txBody>
          <a:bodyPr wrap="square" rtlCol="0">
            <a:spAutoFit/>
          </a:bodyPr>
          <a:lstStyle/>
          <a:p>
            <a:pPr>
              <a:spcBef>
                <a:spcPts val="600"/>
              </a:spcBef>
            </a:pPr>
            <a:r>
              <a:rPr lang="en" sz="2000" b="1" dirty="0"/>
              <a:t>Itinuro ni P</a:t>
            </a:r>
            <a:r>
              <a:rPr lang="en-PH" sz="2000" b="1" dirty="0"/>
              <a:t>a</a:t>
            </a:r>
            <a:r>
              <a:rPr lang="en" sz="2000" b="1" dirty="0"/>
              <a:t>blo ang mga pinakamalaking panganib na nagbabanta sa iglesia sa panahong iyon: huwad na guro na </a:t>
            </a:r>
            <a:r>
              <a:rPr lang="en-PH" sz="2000" b="1" dirty="0" err="1"/>
              <a:t>nagtuturo</a:t>
            </a:r>
            <a:r>
              <a:rPr lang="en" sz="2000" b="1" dirty="0"/>
              <a:t> ng estriktong pagsunod sa seremonyal na kautusan (Fil. 3:2). Tinukoy nya ito sa tatlong natatanging paraan: mga aso (Aw. 22:16; </a:t>
            </a:r>
            <a:br>
              <a:rPr lang="en" sz="2000" b="1" dirty="0"/>
            </a:br>
            <a:r>
              <a:rPr lang="en" sz="2000" b="1" dirty="0"/>
              <a:t>2 Ped. 2:21-22); manggagawa ng kasamaan; at tagahiwa ng laman (sa pagtutuli).</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3179187496"/>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7" y="3879921"/>
            <a:ext cx="4015099" cy="707886"/>
          </a:xfrm>
          <a:prstGeom prst="rect">
            <a:avLst/>
          </a:prstGeom>
          <a:noFill/>
        </p:spPr>
        <p:txBody>
          <a:bodyPr wrap="square">
            <a:spAutoFit/>
          </a:bodyPr>
          <a:lstStyle/>
          <a:p>
            <a:pPr>
              <a:spcBef>
                <a:spcPts val="600"/>
              </a:spcBef>
            </a:pPr>
            <a:r>
              <a:rPr lang="en" sz="2000" b="1" dirty="0"/>
              <a:t>Paano tayo magagalak sa Panginoon?</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ANO ANG NATIRA</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769441"/>
            <a:ext cx="10982325" cy="646331"/>
          </a:xfrm>
          <a:prstGeom prst="rect">
            <a:avLst/>
          </a:prstGeom>
          <a:noFill/>
        </p:spPr>
        <p:txBody>
          <a:bodyPr wrap="square">
            <a:spAutoFit/>
          </a:bodyPr>
          <a:lstStyle/>
          <a:p>
            <a:pPr algn="ctr"/>
            <a:r>
              <a:rPr lang="en" b="1" dirty="0">
                <a:solidFill>
                  <a:srgbClr val="823A36"/>
                </a:solidFill>
                <a:latin typeface="Comic Sans MS" panose="030F0702030302020204" pitchFamily="66" charset="0"/>
              </a:rPr>
              <a:t>“</a:t>
            </a:r>
            <a:r>
              <a:rPr lang="en-US" b="1" dirty="0">
                <a:solidFill>
                  <a:srgbClr val="823A36"/>
                </a:solidFill>
                <a:latin typeface="Comic Sans MS" panose="030F0702030302020204" pitchFamily="66" charset="0"/>
              </a:rPr>
              <a:t>Na </a:t>
            </a:r>
            <a:r>
              <a:rPr lang="en-US" b="1" dirty="0" err="1">
                <a:solidFill>
                  <a:srgbClr val="823A36"/>
                </a:solidFill>
                <a:latin typeface="Comic Sans MS" panose="030F0702030302020204" pitchFamily="66" charset="0"/>
              </a:rPr>
              <a:t>tinuli</a:t>
            </a:r>
            <a:r>
              <a:rPr lang="en-US" b="1" dirty="0">
                <a:solidFill>
                  <a:srgbClr val="823A36"/>
                </a:solidFill>
                <a:latin typeface="Comic Sans MS" panose="030F0702030302020204" pitchFamily="66" charset="0"/>
              </a:rPr>
              <a:t> ng </a:t>
            </a:r>
            <a:r>
              <a:rPr lang="en-US" b="1" dirty="0" err="1">
                <a:solidFill>
                  <a:srgbClr val="823A36"/>
                </a:solidFill>
                <a:latin typeface="Comic Sans MS" panose="030F0702030302020204" pitchFamily="66" charset="0"/>
              </a:rPr>
              <a:t>ikawalong</a:t>
            </a:r>
            <a:r>
              <a:rPr lang="en-US" b="1" dirty="0">
                <a:solidFill>
                  <a:srgbClr val="823A36"/>
                </a:solidFill>
                <a:latin typeface="Comic Sans MS" panose="030F0702030302020204" pitchFamily="66" charset="0"/>
              </a:rPr>
              <a:t> </a:t>
            </a:r>
            <a:r>
              <a:rPr lang="en-US" b="1" dirty="0" err="1">
                <a:solidFill>
                  <a:srgbClr val="823A36"/>
                </a:solidFill>
                <a:latin typeface="Comic Sans MS" panose="030F0702030302020204" pitchFamily="66" charset="0"/>
              </a:rPr>
              <a:t>araw</a:t>
            </a:r>
            <a:r>
              <a:rPr lang="en-US" b="1" dirty="0">
                <a:solidFill>
                  <a:srgbClr val="823A36"/>
                </a:solidFill>
                <a:latin typeface="Comic Sans MS" panose="030F0702030302020204" pitchFamily="66" charset="0"/>
              </a:rPr>
              <a:t>, </a:t>
            </a:r>
            <a:r>
              <a:rPr lang="en-US" b="1" dirty="0" err="1">
                <a:solidFill>
                  <a:srgbClr val="823A36"/>
                </a:solidFill>
                <a:latin typeface="Comic Sans MS" panose="030F0702030302020204" pitchFamily="66" charset="0"/>
              </a:rPr>
              <a:t>mula</a:t>
            </a:r>
            <a:r>
              <a:rPr lang="en-US" b="1" dirty="0">
                <a:solidFill>
                  <a:srgbClr val="823A36"/>
                </a:solidFill>
                <a:latin typeface="Comic Sans MS" panose="030F0702030302020204" pitchFamily="66" charset="0"/>
              </a:rPr>
              <a:t> sa </a:t>
            </a:r>
            <a:r>
              <a:rPr lang="en-US" b="1" dirty="0" err="1">
                <a:solidFill>
                  <a:srgbClr val="823A36"/>
                </a:solidFill>
                <a:latin typeface="Comic Sans MS" panose="030F0702030302020204" pitchFamily="66" charset="0"/>
              </a:rPr>
              <a:t>lahi</a:t>
            </a:r>
            <a:r>
              <a:rPr lang="en-US" b="1" dirty="0">
                <a:solidFill>
                  <a:srgbClr val="823A36"/>
                </a:solidFill>
                <a:latin typeface="Comic Sans MS" panose="030F0702030302020204" pitchFamily="66" charset="0"/>
              </a:rPr>
              <a:t> ng Israel, </a:t>
            </a:r>
            <a:r>
              <a:rPr lang="en-US" b="1" dirty="0" err="1">
                <a:solidFill>
                  <a:srgbClr val="823A36"/>
                </a:solidFill>
                <a:latin typeface="Comic Sans MS" panose="030F0702030302020204" pitchFamily="66" charset="0"/>
              </a:rPr>
              <a:t>mula</a:t>
            </a:r>
            <a:r>
              <a:rPr lang="en-US" b="1" dirty="0">
                <a:solidFill>
                  <a:srgbClr val="823A36"/>
                </a:solidFill>
                <a:latin typeface="Comic Sans MS" panose="030F0702030302020204" pitchFamily="66" charset="0"/>
              </a:rPr>
              <a:t> sa </a:t>
            </a:r>
            <a:r>
              <a:rPr lang="en-US" b="1" dirty="0" err="1">
                <a:solidFill>
                  <a:srgbClr val="823A36"/>
                </a:solidFill>
                <a:latin typeface="Comic Sans MS" panose="030F0702030302020204" pitchFamily="66" charset="0"/>
              </a:rPr>
              <a:t>angkan</a:t>
            </a:r>
            <a:r>
              <a:rPr lang="en-US" b="1" dirty="0">
                <a:solidFill>
                  <a:srgbClr val="823A36"/>
                </a:solidFill>
                <a:latin typeface="Comic Sans MS" panose="030F0702030302020204" pitchFamily="66" charset="0"/>
              </a:rPr>
              <a:t> </a:t>
            </a:r>
            <a:r>
              <a:rPr lang="en-US" b="1" dirty="0" err="1">
                <a:solidFill>
                  <a:srgbClr val="823A36"/>
                </a:solidFill>
                <a:latin typeface="Comic Sans MS" panose="030F0702030302020204" pitchFamily="66" charset="0"/>
              </a:rPr>
              <a:t>ni</a:t>
            </a:r>
            <a:r>
              <a:rPr lang="en-US" b="1" dirty="0">
                <a:solidFill>
                  <a:srgbClr val="823A36"/>
                </a:solidFill>
                <a:latin typeface="Comic Sans MS" panose="030F0702030302020204" pitchFamily="66" charset="0"/>
              </a:rPr>
              <a:t> Benjamin, </a:t>
            </a:r>
            <a:r>
              <a:rPr lang="en-US" b="1" dirty="0" err="1">
                <a:solidFill>
                  <a:srgbClr val="823A36"/>
                </a:solidFill>
                <a:latin typeface="Comic Sans MS" panose="030F0702030302020204" pitchFamily="66" charset="0"/>
              </a:rPr>
              <a:t>Hebreo</a:t>
            </a:r>
            <a:r>
              <a:rPr lang="en-US" b="1" dirty="0">
                <a:solidFill>
                  <a:srgbClr val="823A36"/>
                </a:solidFill>
                <a:latin typeface="Comic Sans MS" panose="030F0702030302020204" pitchFamily="66" charset="0"/>
              </a:rPr>
              <a:t> sa mga </a:t>
            </a:r>
            <a:r>
              <a:rPr lang="en-US" b="1" dirty="0" err="1">
                <a:solidFill>
                  <a:srgbClr val="823A36"/>
                </a:solidFill>
                <a:latin typeface="Comic Sans MS" panose="030F0702030302020204" pitchFamily="66" charset="0"/>
              </a:rPr>
              <a:t>Hebreo</a:t>
            </a:r>
            <a:r>
              <a:rPr lang="en-US" b="1" dirty="0">
                <a:solidFill>
                  <a:srgbClr val="823A36"/>
                </a:solidFill>
                <a:latin typeface="Comic Sans MS" panose="030F0702030302020204" pitchFamily="66" charset="0"/>
              </a:rPr>
              <a:t>; </a:t>
            </a:r>
            <a:r>
              <a:rPr lang="en-US" b="1" dirty="0" err="1">
                <a:solidFill>
                  <a:srgbClr val="823A36"/>
                </a:solidFill>
                <a:latin typeface="Comic Sans MS" panose="030F0702030302020204" pitchFamily="66" charset="0"/>
              </a:rPr>
              <a:t>tungkol</a:t>
            </a:r>
            <a:r>
              <a:rPr lang="en-US" b="1" dirty="0">
                <a:solidFill>
                  <a:srgbClr val="823A36"/>
                </a:solidFill>
                <a:latin typeface="Comic Sans MS" panose="030F0702030302020204" pitchFamily="66" charset="0"/>
              </a:rPr>
              <a:t> sa </a:t>
            </a:r>
            <a:r>
              <a:rPr lang="en-US" b="1" dirty="0" err="1">
                <a:solidFill>
                  <a:srgbClr val="823A36"/>
                </a:solidFill>
                <a:latin typeface="Comic Sans MS" panose="030F0702030302020204" pitchFamily="66" charset="0"/>
              </a:rPr>
              <a:t>kautusan</a:t>
            </a:r>
            <a:r>
              <a:rPr lang="en-US" b="1" dirty="0">
                <a:solidFill>
                  <a:srgbClr val="823A36"/>
                </a:solidFill>
                <a:latin typeface="Comic Sans MS" panose="030F0702030302020204" pitchFamily="66" charset="0"/>
              </a:rPr>
              <a:t>, ay </a:t>
            </a:r>
            <a:r>
              <a:rPr lang="en-US" b="1" dirty="0" err="1">
                <a:solidFill>
                  <a:srgbClr val="823A36"/>
                </a:solidFill>
                <a:latin typeface="Comic Sans MS" panose="030F0702030302020204" pitchFamily="66" charset="0"/>
              </a:rPr>
              <a:t>Fariseo</a:t>
            </a:r>
            <a:r>
              <a:rPr lang="en" b="1" dirty="0">
                <a:solidFill>
                  <a:srgbClr val="823A36"/>
                </a:solidFill>
                <a:latin typeface="Comic Sans MS" panose="030F0702030302020204" pitchFamily="66" charset="0"/>
              </a:rPr>
              <a:t>” </a:t>
            </a:r>
            <a:r>
              <a:rPr lang="en" sz="1400" b="1" dirty="0">
                <a:solidFill>
                  <a:srgbClr val="823A36"/>
                </a:solidFill>
                <a:latin typeface="Comic Sans MS" panose="030F0702030302020204" pitchFamily="66" charset="0"/>
              </a:rPr>
              <a:t>(Filipos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Sa konseho ng Jerusalem, iniutos na ang mga Hentil ay hindi dapat mag-alala sa mga usapin ng kautusang seremonyal ng mga Judio (Gawa 15:19-21). Gayunpaman, ilang mga guro ang pumunta  sa Filipos at nagtuturo ng kahalagahan ng pagtutuli (Fil.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462853921"/>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2369880"/>
          </a:xfrm>
          <a:prstGeom prst="rect">
            <a:avLst/>
          </a:prstGeom>
          <a:noFill/>
        </p:spPr>
        <p:txBody>
          <a:bodyPr wrap="square" rtlCol="0">
            <a:spAutoFit/>
          </a:bodyPr>
          <a:lstStyle/>
          <a:p>
            <a:pPr>
              <a:spcBef>
                <a:spcPts val="600"/>
              </a:spcBef>
            </a:pPr>
            <a:r>
              <a:rPr lang="en" sz="1850" b="1" dirty="0"/>
              <a:t>Ngunit ipinagmayabang nya ito bago nya nakilala si Jesus. Ngayon ay alam nyang hindi nya talaga naunawaan ang Kautusan (Mt. 5:21-22). Ngayon ay alam nyang si Kristo lang ang makapagliligtas (Fil.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Sa pagbabalik sa panahon, ipinaalala ni Pablo kung gaano sya kaperpekto nang kagaya pa sya ng mga gurong iyon (Fil.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ANG MAHALAGANG BAGAY</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142613" y="722737"/>
            <a:ext cx="11915469" cy="584775"/>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en-US" b="1" dirty="0">
                <a:solidFill>
                  <a:srgbClr val="485F2F"/>
                </a:solidFill>
                <a:latin typeface="Comic Sans MS" panose="030F0702030302020204" pitchFamily="66" charset="0"/>
              </a:rPr>
              <a:t>Gayon man ang mga bagay na sa akin ay </a:t>
            </a:r>
            <a:r>
              <a:rPr lang="en-US" b="1" dirty="0" err="1">
                <a:solidFill>
                  <a:srgbClr val="485F2F"/>
                </a:solidFill>
                <a:latin typeface="Comic Sans MS" panose="030F0702030302020204" pitchFamily="66" charset="0"/>
              </a:rPr>
              <a:t>pakinabang</a:t>
            </a:r>
            <a:r>
              <a:rPr lang="en-US" b="1" dirty="0">
                <a:solidFill>
                  <a:srgbClr val="485F2F"/>
                </a:solidFill>
                <a:latin typeface="Comic Sans MS" panose="030F0702030302020204" pitchFamily="66" charset="0"/>
              </a:rPr>
              <a:t>, ay inari </a:t>
            </a:r>
            <a:r>
              <a:rPr lang="en-US" b="1" dirty="0" err="1">
                <a:solidFill>
                  <a:srgbClr val="485F2F"/>
                </a:solidFill>
                <a:latin typeface="Comic Sans MS" panose="030F0702030302020204" pitchFamily="66" charset="0"/>
              </a:rPr>
              <a:t>kong</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kalugihan</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alangalang</a:t>
            </a:r>
            <a:r>
              <a:rPr lang="en-US" b="1" dirty="0">
                <a:solidFill>
                  <a:srgbClr val="485F2F"/>
                </a:solidFill>
                <a:latin typeface="Comic Sans MS" panose="030F0702030302020204" pitchFamily="66" charset="0"/>
              </a:rPr>
              <a:t> kay Cristo</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(Filipos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81720" y="1316352"/>
            <a:ext cx="7298919" cy="1200329"/>
          </a:xfrm>
          <a:prstGeom prst="rect">
            <a:avLst/>
          </a:prstGeom>
          <a:noFill/>
        </p:spPr>
        <p:txBody>
          <a:bodyPr wrap="square" rtlCol="0">
            <a:spAutoFit/>
          </a:bodyPr>
          <a:lstStyle/>
          <a:p>
            <a:pPr>
              <a:spcBef>
                <a:spcPts val="600"/>
              </a:spcBef>
            </a:pPr>
            <a:r>
              <a:rPr lang="en" b="1" dirty="0"/>
              <a:t>Tinimbang ni P</a:t>
            </a:r>
            <a:r>
              <a:rPr lang="en-PH" b="1" dirty="0"/>
              <a:t>a</a:t>
            </a:r>
            <a:r>
              <a:rPr lang="en" b="1" dirty="0"/>
              <a:t>blo ang dati at kasalukuyang buhay. Sa isang banda, inilagay nya ang lahat niyang kaalaman; ang maluwalhati nyang hinaharap bilang pangunahing mag-aaral ni Gamaliel; ang makamamangha nyang pangPareseong kaloob. Puro pakinabang.</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754375" y="4649404"/>
            <a:ext cx="6303707" cy="2139047"/>
          </a:xfrm>
          <a:prstGeom prst="rect">
            <a:avLst/>
          </a:prstGeom>
          <a:noFill/>
        </p:spPr>
        <p:txBody>
          <a:bodyPr wrap="square">
            <a:spAutoFit/>
          </a:bodyPr>
          <a:lstStyle/>
          <a:p>
            <a:r>
              <a:rPr lang="en" sz="1900" b="1" dirty="0"/>
              <a:t>Ano ang mas mahalaga sa buhay na walang hanggan sa langit at sa bagong lupa? Gayunman, maraming nabubulagan ng makamundong halaga sa katotohanang ito. M</a:t>
            </a:r>
            <a:r>
              <a:rPr lang="en-PH" sz="1900" b="1" dirty="0"/>
              <a:t>a</a:t>
            </a:r>
            <a:r>
              <a:rPr lang="en" sz="1900" b="1" dirty="0"/>
              <a:t>y natural na paligsahan sa pagitan ng mga bagay na itinuturing na mahalaga dito at kung ano talaga ang pinapahalagahan ng Langit: katangiang gaya ni Kristo at ang kaligtasan ng kaluluwa.</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143826" y="2512441"/>
            <a:ext cx="7272931" cy="1015663"/>
          </a:xfrm>
          <a:prstGeom prst="rect">
            <a:avLst/>
          </a:prstGeom>
          <a:noFill/>
        </p:spPr>
        <p:txBody>
          <a:bodyPr wrap="square">
            <a:spAutoFit/>
          </a:bodyPr>
          <a:lstStyle/>
          <a:p>
            <a:pPr>
              <a:spcBef>
                <a:spcPts val="600"/>
              </a:spcBef>
            </a:pPr>
            <a:r>
              <a:rPr lang="en" sz="2000" b="1" dirty="0"/>
              <a:t>Ngayon, ilagay sa kabilang banda ang buhay nya matapos makilala si Kristo. Lahat ng pakinabang ay basura, dahil walang maikukumpara sa pag-ibig ni Kristo (Fil.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MGA TIPS UPANG MANATILI SA KALIGTASAN</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303455"/>
            <a:ext cx="2618621" cy="2446791"/>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ANG PANANAMPALATAYA NI KRISTO</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676278" y="545625"/>
            <a:ext cx="1038461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At </a:t>
            </a:r>
            <a:r>
              <a:rPr lang="en-US" b="1" dirty="0" err="1">
                <a:solidFill>
                  <a:schemeClr val="accent3">
                    <a:lumMod val="50000"/>
                  </a:schemeClr>
                </a:solidFill>
                <a:latin typeface="Comic Sans MS" panose="030F0702030302020204" pitchFamily="66" charset="0"/>
              </a:rPr>
              <a:t>ako'y</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masumpungan</a:t>
            </a:r>
            <a:r>
              <a:rPr lang="en-US" b="1" dirty="0">
                <a:solidFill>
                  <a:schemeClr val="accent3">
                    <a:lumMod val="50000"/>
                  </a:schemeClr>
                </a:solidFill>
                <a:latin typeface="Comic Sans MS" panose="030F0702030302020204" pitchFamily="66" charset="0"/>
              </a:rPr>
              <a:t> sa </a:t>
            </a:r>
            <a:r>
              <a:rPr lang="en-US" b="1" dirty="0" err="1">
                <a:solidFill>
                  <a:schemeClr val="accent3">
                    <a:lumMod val="50000"/>
                  </a:schemeClr>
                </a:solidFill>
                <a:latin typeface="Comic Sans MS" panose="030F0702030302020204" pitchFamily="66" charset="0"/>
              </a:rPr>
              <a:t>kaniya</a:t>
            </a:r>
            <a:r>
              <a:rPr lang="en-US" b="1" dirty="0">
                <a:solidFill>
                  <a:schemeClr val="accent3">
                    <a:lumMod val="50000"/>
                  </a:schemeClr>
                </a:solidFill>
                <a:latin typeface="Comic Sans MS" panose="030F0702030302020204" pitchFamily="66" charset="0"/>
              </a:rPr>
              <a:t>, na </a:t>
            </a:r>
            <a:r>
              <a:rPr lang="en-US" b="1" dirty="0" err="1">
                <a:solidFill>
                  <a:schemeClr val="accent3">
                    <a:lumMod val="50000"/>
                  </a:schemeClr>
                </a:solidFill>
                <a:latin typeface="Comic Sans MS" panose="030F0702030302020204" pitchFamily="66" charset="0"/>
              </a:rPr>
              <a:t>walang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katuwirang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aking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sarili</a:t>
            </a:r>
            <a:r>
              <a:rPr lang="en-US" b="1" dirty="0">
                <a:solidFill>
                  <a:schemeClr val="accent3">
                    <a:lumMod val="50000"/>
                  </a:schemeClr>
                </a:solidFill>
                <a:latin typeface="Comic Sans MS" panose="030F0702030302020204" pitchFamily="66" charset="0"/>
              </a:rPr>
              <a:t>, sa </a:t>
            </a:r>
            <a:r>
              <a:rPr lang="en-US" b="1" dirty="0" err="1">
                <a:solidFill>
                  <a:schemeClr val="accent3">
                    <a:lumMod val="50000"/>
                  </a:schemeClr>
                </a:solidFill>
                <a:latin typeface="Comic Sans MS" panose="030F0702030302020204" pitchFamily="66" charset="0"/>
              </a:rPr>
              <a:t>makatuwid</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baga'y</a:t>
            </a:r>
            <a:r>
              <a:rPr lang="en-US" b="1" dirty="0">
                <a:solidFill>
                  <a:schemeClr val="accent3">
                    <a:lumMod val="50000"/>
                  </a:schemeClr>
                </a:solidFill>
                <a:latin typeface="Comic Sans MS" panose="030F0702030302020204" pitchFamily="66" charset="0"/>
              </a:rPr>
              <a:t> sa </a:t>
            </a:r>
            <a:r>
              <a:rPr lang="en-US" b="1" dirty="0" err="1">
                <a:solidFill>
                  <a:schemeClr val="accent3">
                    <a:lumMod val="50000"/>
                  </a:schemeClr>
                </a:solidFill>
                <a:latin typeface="Comic Sans MS" panose="030F0702030302020204" pitchFamily="66" charset="0"/>
              </a:rPr>
              <a:t>kautusan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kundi</a:t>
            </a:r>
            <a:r>
              <a:rPr lang="en-US" b="1" dirty="0">
                <a:solidFill>
                  <a:schemeClr val="accent3">
                    <a:lumMod val="50000"/>
                  </a:schemeClr>
                </a:solidFill>
                <a:latin typeface="Comic Sans MS" panose="030F0702030302020204" pitchFamily="66" charset="0"/>
              </a:rPr>
              <a:t> ang </a:t>
            </a:r>
            <a:r>
              <a:rPr lang="en-US" b="1" dirty="0" err="1">
                <a:solidFill>
                  <a:schemeClr val="accent3">
                    <a:lumMod val="50000"/>
                  </a:schemeClr>
                </a:solidFill>
                <a:latin typeface="Comic Sans MS" panose="030F0702030302020204" pitchFamily="66" charset="0"/>
              </a:rPr>
              <a:t>katuwirang</a:t>
            </a:r>
            <a:r>
              <a:rPr lang="en-US" b="1" dirty="0">
                <a:solidFill>
                  <a:schemeClr val="accent3">
                    <a:lumMod val="50000"/>
                  </a:schemeClr>
                </a:solidFill>
                <a:latin typeface="Comic Sans MS" panose="030F0702030302020204" pitchFamily="66" charset="0"/>
              </a:rPr>
              <a:t> sa </a:t>
            </a:r>
            <a:r>
              <a:rPr lang="en-US" b="1" dirty="0" err="1">
                <a:solidFill>
                  <a:schemeClr val="accent3">
                    <a:lumMod val="50000"/>
                  </a:schemeClr>
                </a:solidFill>
                <a:latin typeface="Comic Sans MS" panose="030F0702030302020204" pitchFamily="66" charset="0"/>
              </a:rPr>
              <a:t>pamamagitan</a:t>
            </a:r>
            <a:r>
              <a:rPr lang="en-US" b="1" dirty="0">
                <a:solidFill>
                  <a:schemeClr val="accent3">
                    <a:lumMod val="50000"/>
                  </a:schemeClr>
                </a:solidFill>
                <a:latin typeface="Comic Sans MS" panose="030F0702030302020204" pitchFamily="66" charset="0"/>
              </a:rPr>
              <a:t> ng </a:t>
            </a:r>
            <a:r>
              <a:rPr lang="en-US" b="1" dirty="0" err="1">
                <a:solidFill>
                  <a:schemeClr val="accent3">
                    <a:lumMod val="50000"/>
                  </a:schemeClr>
                </a:solidFill>
                <a:latin typeface="Comic Sans MS" panose="030F0702030302020204" pitchFamily="66" charset="0"/>
              </a:rPr>
              <a:t>pananampalataya</a:t>
            </a:r>
            <a:r>
              <a:rPr lang="en-US" b="1" dirty="0">
                <a:solidFill>
                  <a:schemeClr val="accent3">
                    <a:lumMod val="50000"/>
                  </a:schemeClr>
                </a:solidFill>
                <a:latin typeface="Comic Sans MS" panose="030F0702030302020204" pitchFamily="66" charset="0"/>
              </a:rPr>
              <a:t> kay Cristo, ang </a:t>
            </a:r>
            <a:r>
              <a:rPr lang="en-US" b="1" dirty="0" err="1">
                <a:solidFill>
                  <a:schemeClr val="accent3">
                    <a:lumMod val="50000"/>
                  </a:schemeClr>
                </a:solidFill>
                <a:latin typeface="Comic Sans MS" panose="030F0702030302020204" pitchFamily="66" charset="0"/>
              </a:rPr>
              <a:t>katuwiran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ngang</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buhat</a:t>
            </a:r>
            <a:r>
              <a:rPr lang="en-US" b="1" dirty="0">
                <a:solidFill>
                  <a:schemeClr val="accent3">
                    <a:lumMod val="50000"/>
                  </a:schemeClr>
                </a:solidFill>
                <a:latin typeface="Comic Sans MS" panose="030F0702030302020204" pitchFamily="66" charset="0"/>
              </a:rPr>
              <a:t> sa Dios sa </a:t>
            </a:r>
            <a:r>
              <a:rPr lang="en-US" b="1" dirty="0" err="1">
                <a:solidFill>
                  <a:schemeClr val="accent3">
                    <a:lumMod val="50000"/>
                  </a:schemeClr>
                </a:solidFill>
                <a:latin typeface="Comic Sans MS" panose="030F0702030302020204" pitchFamily="66" charset="0"/>
              </a:rPr>
              <a:t>pamamagitan</a:t>
            </a:r>
            <a:r>
              <a:rPr lang="en-US" b="1" dirty="0">
                <a:solidFill>
                  <a:schemeClr val="accent3">
                    <a:lumMod val="50000"/>
                  </a:schemeClr>
                </a:solidFill>
                <a:latin typeface="Comic Sans MS" panose="030F0702030302020204" pitchFamily="66" charset="0"/>
              </a:rPr>
              <a:t> ng </a:t>
            </a:r>
            <a:r>
              <a:rPr lang="en-US" b="1" dirty="0" err="1">
                <a:solidFill>
                  <a:schemeClr val="accent3">
                    <a:lumMod val="50000"/>
                  </a:schemeClr>
                </a:solidFill>
                <a:latin typeface="Comic Sans MS" panose="030F0702030302020204" pitchFamily="66" charset="0"/>
              </a:rPr>
              <a:t>pananampalataya</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(Filipos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9" y="1391131"/>
            <a:ext cx="8429627" cy="1631216"/>
          </a:xfrm>
          <a:prstGeom prst="rect">
            <a:avLst/>
          </a:prstGeom>
          <a:noFill/>
        </p:spPr>
        <p:txBody>
          <a:bodyPr wrap="square" rtlCol="0">
            <a:spAutoFit/>
          </a:bodyPr>
          <a:lstStyle/>
          <a:p>
            <a:pPr>
              <a:spcBef>
                <a:spcPts val="600"/>
              </a:spcBef>
            </a:pPr>
            <a:r>
              <a:rPr lang="en" sz="2000" b="1" dirty="0"/>
              <a:t>Si Pablo, na panatag sa sariling katuwiran, ay pumunta sa Damascus upang dalhin ang mga erehes ng sektang “Daan” pabalik sa landas ng kaligtasan (Gawa 9:1-2). N</a:t>
            </a:r>
            <a:r>
              <a:rPr lang="en-PH" sz="2000" b="1" dirty="0"/>
              <a:t>g</a:t>
            </a:r>
            <a:r>
              <a:rPr lang="en" sz="2000" b="1" dirty="0"/>
              <a:t>unit pumasok sya sa Damasco na natalo ng isa pang katuwiran, ang katuwiran ng Dios: “</a:t>
            </a:r>
            <a:r>
              <a:rPr lang="en-US" sz="2000" b="1" dirty="0" err="1"/>
              <a:t>katuwirang</a:t>
            </a:r>
            <a:r>
              <a:rPr lang="en-US" sz="2000" b="1" dirty="0"/>
              <a:t> sa </a:t>
            </a:r>
            <a:r>
              <a:rPr lang="en-US" sz="2000" b="1" dirty="0" err="1"/>
              <a:t>pamamagitan</a:t>
            </a:r>
            <a:r>
              <a:rPr lang="en-US" sz="2000" b="1" dirty="0"/>
              <a:t> ng </a:t>
            </a:r>
            <a:r>
              <a:rPr lang="en-US" sz="2000" b="1" dirty="0" err="1"/>
              <a:t>pananampalataya</a:t>
            </a:r>
            <a:r>
              <a:rPr lang="en-US" sz="2000" b="1" dirty="0"/>
              <a:t> kay Cristo</a:t>
            </a:r>
            <a:r>
              <a:rPr lang="en" sz="2000" b="1" dirty="0"/>
              <a:t>” (Filipos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761463" y="1499011"/>
            <a:ext cx="3295996"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2889251" y="4303455"/>
            <a:ext cx="5881623" cy="2554545"/>
          </a:xfrm>
          <a:prstGeom prst="rect">
            <a:avLst/>
          </a:prstGeom>
          <a:noFill/>
        </p:spPr>
        <p:txBody>
          <a:bodyPr wrap="square">
            <a:spAutoFit/>
          </a:bodyPr>
          <a:lstStyle/>
          <a:p>
            <a:pPr>
              <a:spcBef>
                <a:spcPts val="600"/>
              </a:spcBef>
            </a:pPr>
            <a:r>
              <a:rPr lang="en" sz="2000" b="1" dirty="0"/>
              <a:t>Ayon sa 1 Corinto 1:30, ang pagiging “nakay Kristo” ang bumubuo ng lahat na bahagi ng Plano ng Kaligtasan, mula sa pagsikat ng ating espiritwal na kaalaman (karunungan), sa pagiging matuwid sa pananampalataya (katuwiran) at paghahanda sa langit (santipikasyon), upang, sa huli, ay pagluluwalhati sa Ikalawang pagparito (pagtubos).</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3774765250"/>
              </p:ext>
            </p:extLst>
          </p:nvPr>
        </p:nvGraphicFramePr>
        <p:xfrm>
          <a:off x="276225" y="4303455"/>
          <a:ext cx="2534087" cy="23877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3" y="3835654"/>
            <a:ext cx="8429623" cy="400110"/>
          </a:xfrm>
          <a:prstGeom prst="rect">
            <a:avLst/>
          </a:prstGeom>
          <a:noFill/>
        </p:spPr>
        <p:txBody>
          <a:bodyPr wrap="square">
            <a:spAutoFit/>
          </a:bodyPr>
          <a:lstStyle/>
          <a:p>
            <a:pPr>
              <a:spcBef>
                <a:spcPts val="600"/>
              </a:spcBef>
            </a:pPr>
            <a:r>
              <a:rPr lang="en" sz="2000" b="1" dirty="0"/>
              <a:t>H</a:t>
            </a:r>
            <a:r>
              <a:rPr lang="en-PH" sz="2000" b="1" dirty="0" err="1"/>
              <a:t>i</a:t>
            </a:r>
            <a:r>
              <a:rPr lang="en" sz="2000" b="1" dirty="0"/>
              <a:t>nangad nyang “makita kay [Kristo]” (Fil. 3:9). Ano ang sinasabi nito?</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72" y="2975351"/>
            <a:ext cx="8694791" cy="923330"/>
          </a:xfrm>
          <a:prstGeom prst="rect">
            <a:avLst/>
          </a:prstGeom>
          <a:noFill/>
        </p:spPr>
        <p:txBody>
          <a:bodyPr wrap="square">
            <a:spAutoFit/>
          </a:bodyPr>
          <a:lstStyle/>
          <a:p>
            <a:pPr>
              <a:spcBef>
                <a:spcPts val="600"/>
              </a:spcBef>
            </a:pPr>
            <a:r>
              <a:rPr lang="en" b="1" dirty="0"/>
              <a:t>Mula sa sandaling iyon, hindi na sya muling nagtiwala sa sariling katuwiran. S</a:t>
            </a:r>
            <a:r>
              <a:rPr lang="en-PH" b="1" dirty="0"/>
              <a:t>a</a:t>
            </a:r>
            <a:r>
              <a:rPr lang="en" b="1" dirty="0"/>
              <a:t>pagkat walang magawa ang pagtitiwala sa sariling mga gawa upang makamit ang kaligtasan (Gal.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921</TotalTime>
  <Words>1300</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Comic Sans MS</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2026-01-07T16:18:59Z</dcterms:created>
  <dcterms:modified xsi:type="dcterms:W3CDTF">2026-02-06T16:18:19Z</dcterms:modified>
</cp:coreProperties>
</file>