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" sz="1800" b="1" dirty="0"/>
            <a:t>Magiging espiritwal ang ating katawan, imortal, at hindi nasisira (1 Cor.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" sz="1800" b="1" dirty="0"/>
            <a:t>Luluwalhatin tayo (Col. 3:4; </a:t>
          </a:r>
          <a:br>
            <a:rPr lang="es-ES" sz="1800" b="1" dirty="0"/>
          </a:br>
          <a:r>
            <a:rPr lang="es-ES" sz="1800" b="1" dirty="0"/>
            <a:t>F</a:t>
          </a:r>
          <a:r>
            <a:rPr lang="en" sz="1800" b="1" dirty="0"/>
            <a:t>il.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" sz="1800" b="1" dirty="0"/>
            <a:t>Magkakaroon tayo ng pisikal na katawan, at makikita ng sarili nating mata ang Dios.                               (Job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kung ano ang totoo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Matapat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Patas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 pinaka-dalisay na anyo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kaibig-ibig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anong mabuting pangalan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Kaligtasan</a:t>
          </a:r>
          <a:r>
            <a:rPr lang="en-US" sz="2000" b="1" dirty="0">
              <a:solidFill>
                <a:schemeClr val="tx1"/>
              </a:solidFill>
            </a:rPr>
            <a:t> para sa </a:t>
          </a:r>
          <a:r>
            <a:rPr lang="en-US" sz="2000" b="1" dirty="0" err="1">
              <a:solidFill>
                <a:schemeClr val="tx1"/>
              </a:solidFill>
            </a:rPr>
            <a:t>minamahal</a:t>
          </a:r>
          <a:r>
            <a:rPr lang="en-US" sz="2000" b="1" dirty="0">
              <a:solidFill>
                <a:schemeClr val="tx1"/>
              </a:solidFill>
            </a:rPr>
            <a:t> o </a:t>
          </a:r>
          <a:r>
            <a:rPr lang="en-US" sz="2000" b="1" dirty="0" err="1">
              <a:solidFill>
                <a:schemeClr val="tx1"/>
              </a:solidFill>
            </a:rPr>
            <a:t>kaibigan</a:t>
          </a:r>
          <a:r>
            <a:rPr lang="en-US" sz="2000" b="1" dirty="0">
              <a:solidFill>
                <a:schemeClr val="tx1"/>
              </a:solidFill>
            </a:rPr>
            <a:t> 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Lakas ng </a:t>
          </a:r>
          <a:r>
            <a:rPr lang="en-US" sz="2000" b="1" dirty="0" err="1">
              <a:solidFill>
                <a:schemeClr val="tx1"/>
              </a:solidFill>
            </a:rPr>
            <a:t>loob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upang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ibahagi</a:t>
          </a:r>
          <a:r>
            <a:rPr lang="en-US" sz="2000" b="1" dirty="0">
              <a:solidFill>
                <a:schemeClr val="tx1"/>
              </a:solidFill>
            </a:rPr>
            <a:t> ang </a:t>
          </a:r>
          <a:r>
            <a:rPr lang="en-US" sz="2000" b="1" dirty="0" err="1">
              <a:solidFill>
                <a:schemeClr val="tx1"/>
              </a:solidFill>
            </a:rPr>
            <a:t>ating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pananampalataya</a:t>
          </a:r>
          <a:r>
            <a:rPr lang="en-US" sz="2000" b="1" dirty="0">
              <a:solidFill>
                <a:schemeClr val="tx1"/>
              </a:solidFill>
            </a:rPr>
            <a:t> (Apoc.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Kapatawaran</a:t>
          </a:r>
          <a:r>
            <a:rPr lang="en-US" sz="2000" b="1" dirty="0">
              <a:solidFill>
                <a:schemeClr val="tx1"/>
              </a:solidFill>
            </a:rPr>
            <a:t> kung </a:t>
          </a:r>
          <a:r>
            <a:rPr lang="en-US" sz="2000" b="1" dirty="0" err="1">
              <a:solidFill>
                <a:schemeClr val="tx1"/>
              </a:solidFill>
            </a:rPr>
            <a:t>inaamin</a:t>
          </a:r>
          <a:r>
            <a:rPr lang="en-US" sz="2000" b="1" dirty="0">
              <a:solidFill>
                <a:schemeClr val="tx1"/>
              </a:solidFill>
            </a:rPr>
            <a:t> natin </a:t>
          </a:r>
          <a:r>
            <a:rPr lang="en-US" sz="2000" b="1" dirty="0" err="1">
              <a:solidFill>
                <a:schemeClr val="tx1"/>
              </a:solidFill>
            </a:rPr>
            <a:t>ito</a:t>
          </a:r>
          <a:r>
            <a:rPr lang="en-US" sz="2000" b="1" dirty="0">
              <a:solidFill>
                <a:schemeClr val="tx1"/>
              </a:solidFill>
            </a:rPr>
            <a:t> at </a:t>
          </a:r>
          <a:r>
            <a:rPr lang="en-US" sz="2000" b="1" dirty="0" err="1">
              <a:solidFill>
                <a:schemeClr val="tx1"/>
              </a:solidFill>
            </a:rPr>
            <a:t>tinatalikuran</a:t>
          </a:r>
          <a:r>
            <a:rPr lang="en-US" sz="2000" b="1" dirty="0">
              <a:solidFill>
                <a:schemeClr val="tx1"/>
              </a:solidFill>
            </a:rPr>
            <a:t> ang </a:t>
          </a:r>
          <a:r>
            <a:rPr lang="en-US" sz="2000" b="1" dirty="0" err="1">
              <a:solidFill>
                <a:schemeClr val="tx1"/>
              </a:solidFill>
            </a:rPr>
            <a:t>mali</a:t>
          </a:r>
          <a:r>
            <a:rPr lang="en-US" sz="2000" b="1" dirty="0">
              <a:solidFill>
                <a:schemeClr val="tx1"/>
              </a:solidFill>
            </a:rPr>
            <a:t> (1 Jn.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Lakas </a:t>
          </a:r>
          <a:r>
            <a:rPr lang="en-US" sz="2000" b="1" dirty="0" err="1">
              <a:solidFill>
                <a:schemeClr val="tx1"/>
              </a:solidFill>
            </a:rPr>
            <a:t>upang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masunod</a:t>
          </a:r>
          <a:r>
            <a:rPr lang="en-US" sz="2000" b="1" dirty="0">
              <a:solidFill>
                <a:schemeClr val="tx1"/>
              </a:solidFill>
            </a:rPr>
            <a:t> ang </a:t>
          </a:r>
          <a:r>
            <a:rPr lang="en-US" sz="2000" b="1" dirty="0" err="1">
              <a:solidFill>
                <a:schemeClr val="tx1"/>
              </a:solidFill>
            </a:rPr>
            <a:t>kautusan</a:t>
          </a:r>
          <a:r>
            <a:rPr lang="en-US" sz="2000" b="1" dirty="0">
              <a:solidFill>
                <a:schemeClr val="tx1"/>
              </a:solidFill>
            </a:rPr>
            <a:t> ng Dios (Heb.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sa mga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umaabuso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atin (Mat.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Karunungan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mahihirap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sitwasyon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(Santiago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unawa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katotohanan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Salita ng Dios (Juan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58388" y="95962"/>
          <a:ext cx="3182245" cy="5014106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85678" y="2034757"/>
          <a:ext cx="2450328" cy="243539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85678" y="2034757"/>
        <a:ext cx="2450328" cy="2435391"/>
      </dsp:txXfrm>
    </dsp:sp>
    <dsp:sp modelId="{E3B5FC91-B78A-4126-8A8E-103CD1E4413E}">
      <dsp:nvSpPr>
        <dsp:cNvPr id="0" name=""/>
        <dsp:cNvSpPr/>
      </dsp:nvSpPr>
      <dsp:spPr>
        <a:xfrm>
          <a:off x="2882451" y="348847"/>
          <a:ext cx="678593" cy="67859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671820" y="370572"/>
          <a:ext cx="1681773" cy="109592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Magkakaroon tayo ng pisikal na katawan, at makikita ng sarili nating mata ang Dios.                               (Job 19:25-27)</a:t>
          </a:r>
          <a:endParaRPr lang="es-ES" sz="1800" kern="1200" dirty="0"/>
        </a:p>
      </dsp:txBody>
      <dsp:txXfrm>
        <a:off x="3671820" y="370572"/>
        <a:ext cx="1681773" cy="1095926"/>
      </dsp:txXfrm>
    </dsp:sp>
    <dsp:sp modelId="{92B38AFF-B673-4C25-AB6B-57902FB61F66}">
      <dsp:nvSpPr>
        <dsp:cNvPr id="0" name=""/>
        <dsp:cNvSpPr/>
      </dsp:nvSpPr>
      <dsp:spPr>
        <a:xfrm>
          <a:off x="2882451" y="1872432"/>
          <a:ext cx="678593" cy="678593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671820" y="2183235"/>
          <a:ext cx="1681773" cy="109592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Magiging espiritwal ang ating katawan, imortal, at hindi nasisira (1 Cor. 15:42-44, 50-54)</a:t>
          </a:r>
          <a:endParaRPr lang="es-ES" sz="1800" kern="1200" dirty="0"/>
        </a:p>
      </dsp:txBody>
      <dsp:txXfrm>
        <a:off x="3671820" y="2183235"/>
        <a:ext cx="1681773" cy="1095926"/>
      </dsp:txXfrm>
    </dsp:sp>
    <dsp:sp modelId="{89A536DA-7373-4595-BEEC-C02148F19477}">
      <dsp:nvSpPr>
        <dsp:cNvPr id="0" name=""/>
        <dsp:cNvSpPr/>
      </dsp:nvSpPr>
      <dsp:spPr>
        <a:xfrm>
          <a:off x="2882451" y="3760189"/>
          <a:ext cx="678593" cy="678593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671820" y="3722014"/>
          <a:ext cx="1681773" cy="109592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Luluwalhatin tayo (Col. 3:4; </a:t>
          </a:r>
          <a:br>
            <a:rPr lang="es-ES" sz="1800" b="1" kern="1200" dirty="0"/>
          </a:br>
          <a:r>
            <a:rPr lang="es-ES" sz="1800" b="1" kern="1200" dirty="0"/>
            <a:t>F</a:t>
          </a:r>
          <a:r>
            <a:rPr lang="en" sz="1800" b="1" kern="1200" dirty="0"/>
            <a:t>il. 3:21)</a:t>
          </a:r>
          <a:endParaRPr lang="es-ES" sz="1800" kern="1200" dirty="0"/>
        </a:p>
      </dsp:txBody>
      <dsp:txXfrm>
        <a:off x="3671820" y="3722014"/>
        <a:ext cx="1681773" cy="1095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kung ano ang totoo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Matapat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Patas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 pinaka-dalisay na anyo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kaibig-ibig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anong mabuting pangalan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Kaligtasan</a:t>
          </a:r>
          <a:r>
            <a:rPr lang="en-US" sz="2000" b="1" kern="1200" dirty="0">
              <a:solidFill>
                <a:schemeClr val="tx1"/>
              </a:solidFill>
            </a:rPr>
            <a:t> para sa </a:t>
          </a:r>
          <a:r>
            <a:rPr lang="en-US" sz="2000" b="1" kern="1200" dirty="0" err="1">
              <a:solidFill>
                <a:schemeClr val="tx1"/>
              </a:solidFill>
            </a:rPr>
            <a:t>minamahal</a:t>
          </a:r>
          <a:r>
            <a:rPr lang="en-US" sz="2000" b="1" kern="1200" dirty="0">
              <a:solidFill>
                <a:schemeClr val="tx1"/>
              </a:solidFill>
            </a:rPr>
            <a:t> o </a:t>
          </a:r>
          <a:r>
            <a:rPr lang="en-US" sz="2000" b="1" kern="1200" dirty="0" err="1">
              <a:solidFill>
                <a:schemeClr val="tx1"/>
              </a:solidFill>
            </a:rPr>
            <a:t>kaibigan</a:t>
          </a:r>
          <a:r>
            <a:rPr lang="en-US" sz="2000" b="1" kern="1200" dirty="0">
              <a:solidFill>
                <a:schemeClr val="tx1"/>
              </a:solidFill>
            </a:rPr>
            <a:t> 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Lakas ng </a:t>
          </a:r>
          <a:r>
            <a:rPr lang="en-US" sz="2000" b="1" kern="1200" dirty="0" err="1">
              <a:solidFill>
                <a:schemeClr val="tx1"/>
              </a:solidFill>
            </a:rPr>
            <a:t>loob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upang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ibahagi</a:t>
          </a:r>
          <a:r>
            <a:rPr lang="en-US" sz="2000" b="1" kern="1200" dirty="0">
              <a:solidFill>
                <a:schemeClr val="tx1"/>
              </a:solidFill>
            </a:rPr>
            <a:t> ang </a:t>
          </a:r>
          <a:r>
            <a:rPr lang="en-US" sz="2000" b="1" kern="1200" dirty="0" err="1">
              <a:solidFill>
                <a:schemeClr val="tx1"/>
              </a:solidFill>
            </a:rPr>
            <a:t>ating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pananampalataya</a:t>
          </a:r>
          <a:r>
            <a:rPr lang="en-US" sz="2000" b="1" kern="1200" dirty="0">
              <a:solidFill>
                <a:schemeClr val="tx1"/>
              </a:solidFill>
            </a:rPr>
            <a:t> (Apoc.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Kapatawaran</a:t>
          </a:r>
          <a:r>
            <a:rPr lang="en-US" sz="2000" b="1" kern="1200" dirty="0">
              <a:solidFill>
                <a:schemeClr val="tx1"/>
              </a:solidFill>
            </a:rPr>
            <a:t> kung </a:t>
          </a:r>
          <a:r>
            <a:rPr lang="en-US" sz="2000" b="1" kern="1200" dirty="0" err="1">
              <a:solidFill>
                <a:schemeClr val="tx1"/>
              </a:solidFill>
            </a:rPr>
            <a:t>inaamin</a:t>
          </a:r>
          <a:r>
            <a:rPr lang="en-US" sz="2000" b="1" kern="1200" dirty="0">
              <a:solidFill>
                <a:schemeClr val="tx1"/>
              </a:solidFill>
            </a:rPr>
            <a:t> natin </a:t>
          </a:r>
          <a:r>
            <a:rPr lang="en-US" sz="2000" b="1" kern="1200" dirty="0" err="1">
              <a:solidFill>
                <a:schemeClr val="tx1"/>
              </a:solidFill>
            </a:rPr>
            <a:t>ito</a:t>
          </a:r>
          <a:r>
            <a:rPr lang="en-US" sz="2000" b="1" kern="1200" dirty="0">
              <a:solidFill>
                <a:schemeClr val="tx1"/>
              </a:solidFill>
            </a:rPr>
            <a:t> at </a:t>
          </a:r>
          <a:r>
            <a:rPr lang="en-US" sz="2000" b="1" kern="1200" dirty="0" err="1">
              <a:solidFill>
                <a:schemeClr val="tx1"/>
              </a:solidFill>
            </a:rPr>
            <a:t>tinatalikuran</a:t>
          </a:r>
          <a:r>
            <a:rPr lang="en-US" sz="2000" b="1" kern="1200" dirty="0">
              <a:solidFill>
                <a:schemeClr val="tx1"/>
              </a:solidFill>
            </a:rPr>
            <a:t> ang </a:t>
          </a:r>
          <a:r>
            <a:rPr lang="en-US" sz="2000" b="1" kern="1200" dirty="0" err="1">
              <a:solidFill>
                <a:schemeClr val="tx1"/>
              </a:solidFill>
            </a:rPr>
            <a:t>mali</a:t>
          </a:r>
          <a:r>
            <a:rPr lang="en-US" sz="2000" b="1" kern="1200" dirty="0">
              <a:solidFill>
                <a:schemeClr val="tx1"/>
              </a:solidFill>
            </a:rPr>
            <a:t> (1 Jn.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Lakas </a:t>
          </a:r>
          <a:r>
            <a:rPr lang="en-US" sz="2000" b="1" kern="1200" dirty="0" err="1">
              <a:solidFill>
                <a:schemeClr val="tx1"/>
              </a:solidFill>
            </a:rPr>
            <a:t>upang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masunod</a:t>
          </a:r>
          <a:r>
            <a:rPr lang="en-US" sz="2000" b="1" kern="1200" dirty="0">
              <a:solidFill>
                <a:schemeClr val="tx1"/>
              </a:solidFill>
            </a:rPr>
            <a:t> ang </a:t>
          </a:r>
          <a:r>
            <a:rPr lang="en-US" sz="2000" b="1" kern="1200" dirty="0" err="1">
              <a:solidFill>
                <a:schemeClr val="tx1"/>
              </a:solidFill>
            </a:rPr>
            <a:t>kautusan</a:t>
          </a:r>
          <a:r>
            <a:rPr lang="en-US" sz="2000" b="1" kern="1200" dirty="0">
              <a:solidFill>
                <a:schemeClr val="tx1"/>
              </a:solidFill>
            </a:rPr>
            <a:t> ng Dios (Heb.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sa mga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umaabuso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atin (Mat.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Karunungan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mahihirap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sitwasyon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(Santiago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unawa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katotohanan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Salita ng Dios (Juan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E8C82-CF59-49AA-A7B2-74569318A5AD}" type="datetimeFigureOut">
              <a:rPr lang="en-PH" smtClean="0"/>
              <a:t>2/13/2026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CE68-BEAD-448C-9026-43BFA1B2D706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5086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ECE68-BEAD-448C-9026-43BFA1B2D706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6274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5960942" y="2179041"/>
            <a:ext cx="5675697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ISANG MAKALANGIT NA PAGKA-MAMAMAYAN</a:t>
            </a:r>
            <a:endParaRPr lang="en" sz="66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820213" y="6472990"/>
            <a:ext cx="3760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 7 para sa ika-14 ng Pebrero,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2933720" y="1392138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KATIWASAYAN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0" y="58844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pupunan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ang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bawa't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kailangan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ayon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mga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kayamanan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kaluwalhatian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 Cristo Jesus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525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Tayo ay masayahin; walang nagbabagabag sa atin; may kapayapaan tayo; dalisay ang ating mga isip. </a:t>
            </a:r>
            <a:r>
              <a:rPr lang="en-PH" sz="2000" b="1" dirty="0"/>
              <a:t>M</a:t>
            </a:r>
            <a:r>
              <a:rPr lang="en" sz="2000" b="1" dirty="0"/>
              <a:t>eron tayong perpekto at ganap na buhay… o meron nga ba?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Gaya ni Agur, nagtitiwala tayo na bibigyan tayo ng Dios ng hindi kulang o sobra sa kapakipakinabang sa atin (Kaw.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9207" y="3900723"/>
            <a:ext cx="4029603" cy="28847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331130"/>
            <a:ext cx="329899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M</a:t>
            </a:r>
            <a:r>
              <a:rPr lang="en" sz="2000" b="1" dirty="0"/>
              <a:t>arahil may karangyaan tayo; marahil may mga pangangailangan tayo o problema. </a:t>
            </a:r>
            <a:r>
              <a:rPr lang="en-PH" sz="2000" b="1" dirty="0"/>
              <a:t>K</a:t>
            </a:r>
            <a:r>
              <a:rPr lang="en" sz="2000" b="1" dirty="0"/>
              <a:t>ung, gaya ni Pablo, may lubos tayong kasigurohan na pinangungunahan tayo ng Dios, mananatili tayong panatag sa Kanya anoman ang sitwasyon natin         (Fil.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6990826" y="2492542"/>
            <a:ext cx="4925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" sz="2000" b="1" dirty="0"/>
              <a:t>Kung nabubuhay tayo sa kapanatagang ito, sigurado tayo na “</a:t>
            </a:r>
            <a:r>
              <a:rPr lang="sv-SE" sz="2000" b="1" dirty="0"/>
              <a:t>Lahat ng mga bagay ay aking magagawa doon sa nagpapalakas sa akin</a:t>
            </a:r>
            <a:r>
              <a:rPr lang="en" sz="2000" b="1" dirty="0"/>
              <a:t>” (Fil. 4:13).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137582"/>
            <a:ext cx="728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Ano ang nangyayari kung wala tayo ng iniisip nating kailangan natin?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244034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-75501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KATIWASAYAN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073791" y="511072"/>
            <a:ext cx="9580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pupunan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ang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bawa't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kailangan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ayon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mga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kayamanan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kaluwalhatian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 Cristo Jesus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(Fil.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Hindi natin laging alam kung ang hinihingi natin ay ayon sa Kanyang kalooban, ngunit may mga hiling na sigurado tayong palaging ayon sa Kanyang kalooban: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83891" y="1763959"/>
            <a:ext cx="7768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Hilingan natin ang Dios para dito, at kung ayon ito sa Kanyang kalooban, ipagkakaloob Niya ito sa atin (San 4:2b; </a:t>
            </a:r>
            <a:r>
              <a:rPr lang="en" sz="2000" b="1"/>
              <a:t>1 Juan </a:t>
            </a:r>
            <a:r>
              <a:rPr lang="en" sz="2000" b="1" dirty="0"/>
              <a:t>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598796" y="1012954"/>
            <a:ext cx="87100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“Dapat tayong mabuhay para sa susunod na mundo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Napaka-kahabaghabag</a:t>
            </a:r>
            <a:r>
              <a:rPr lang="en-US" sz="2800" b="1" dirty="0">
                <a:latin typeface="Constantia" panose="02030602050306030303" pitchFamily="18" charset="0"/>
              </a:rPr>
              <a:t> ang mabuhay ng </a:t>
            </a:r>
            <a:r>
              <a:rPr lang="en-US" sz="2800" b="1" dirty="0" err="1">
                <a:latin typeface="Constantia" panose="02030602050306030303" pitchFamily="18" charset="0"/>
              </a:rPr>
              <a:t>walang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pakundangan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walang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layuning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buhay</a:t>
            </a:r>
            <a:r>
              <a:rPr lang="en-US" sz="2800" b="1" dirty="0">
                <a:latin typeface="Constantia" panose="02030602050306030303" pitchFamily="18" charset="0"/>
              </a:rPr>
              <a:t>. Nais natin ng </a:t>
            </a:r>
            <a:r>
              <a:rPr lang="en-US" sz="2800" b="1" dirty="0" err="1">
                <a:latin typeface="Constantia" panose="02030602050306030303" pitchFamily="18" charset="0"/>
              </a:rPr>
              <a:t>pakay</a:t>
            </a:r>
            <a:r>
              <a:rPr lang="en-US" sz="2800" b="1" dirty="0">
                <a:latin typeface="Constantia" panose="02030602050306030303" pitchFamily="18" charset="0"/>
              </a:rPr>
              <a:t> sa </a:t>
            </a:r>
            <a:r>
              <a:rPr lang="en-US" sz="2800" b="1" dirty="0" err="1">
                <a:latin typeface="Constantia" panose="02030602050306030303" pitchFamily="18" charset="0"/>
              </a:rPr>
              <a:t>buhay</a:t>
            </a:r>
            <a:r>
              <a:rPr lang="en-US" sz="2800" b="1" dirty="0">
                <a:latin typeface="Constantia" panose="02030602050306030303" pitchFamily="18" charset="0"/>
              </a:rPr>
              <a:t>—mabuhay ng may </a:t>
            </a:r>
            <a:r>
              <a:rPr lang="en-US" sz="2800" b="1" dirty="0" err="1">
                <a:latin typeface="Constantia" panose="02030602050306030303" pitchFamily="18" charset="0"/>
              </a:rPr>
              <a:t>layunin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Tinutulungan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tayong</a:t>
            </a:r>
            <a:r>
              <a:rPr lang="en-US" sz="2800" b="1" dirty="0">
                <a:latin typeface="Constantia" panose="02030602050306030303" pitchFamily="18" charset="0"/>
              </a:rPr>
              <a:t> lahat ng Dios na </a:t>
            </a:r>
            <a:r>
              <a:rPr lang="en-US" sz="2800" b="1" dirty="0" err="1">
                <a:latin typeface="Constantia" panose="02030602050306030303" pitchFamily="18" charset="0"/>
              </a:rPr>
              <a:t>magsakripisyo</a:t>
            </a:r>
            <a:r>
              <a:rPr lang="en-US" sz="2800" b="1" dirty="0">
                <a:latin typeface="Constantia" panose="02030602050306030303" pitchFamily="18" charset="0"/>
              </a:rPr>
              <a:t> sa </a:t>
            </a:r>
            <a:r>
              <a:rPr lang="en-US" sz="2800" b="1" dirty="0" err="1">
                <a:latin typeface="Constantia" panose="02030602050306030303" pitchFamily="18" charset="0"/>
              </a:rPr>
              <a:t>sarili</a:t>
            </a:r>
            <a:r>
              <a:rPr lang="en-US" sz="2800" b="1" dirty="0">
                <a:latin typeface="Constantia" panose="02030602050306030303" pitchFamily="18" charset="0"/>
              </a:rPr>
              <a:t>, mas </a:t>
            </a:r>
            <a:r>
              <a:rPr lang="en-US" sz="2800" b="1" dirty="0" err="1">
                <a:latin typeface="Constantia" panose="02030602050306030303" pitchFamily="18" charset="0"/>
              </a:rPr>
              <a:t>maliit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pagkalinga</a:t>
            </a:r>
            <a:r>
              <a:rPr lang="en-US" sz="2800" b="1" dirty="0">
                <a:latin typeface="Constantia" panose="02030602050306030303" pitchFamily="18" charset="0"/>
              </a:rPr>
              <a:t> sa </a:t>
            </a:r>
            <a:r>
              <a:rPr lang="en-US" sz="2800" b="1" dirty="0" err="1">
                <a:latin typeface="Constantia" panose="02030602050306030303" pitchFamily="18" charset="0"/>
              </a:rPr>
              <a:t>sarili</a:t>
            </a:r>
            <a:r>
              <a:rPr lang="en-US" sz="2800" b="1" dirty="0">
                <a:latin typeface="Constantia" panose="02030602050306030303" pitchFamily="18" charset="0"/>
              </a:rPr>
              <a:t>, mas </a:t>
            </a:r>
            <a:r>
              <a:rPr lang="en-US" sz="2800" b="1" dirty="0" err="1">
                <a:latin typeface="Constantia" panose="02030602050306030303" pitchFamily="18" charset="0"/>
              </a:rPr>
              <a:t>nililimot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sarili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pansariling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interes</a:t>
            </a:r>
            <a:r>
              <a:rPr lang="en-US" sz="2800" b="1" dirty="0">
                <a:latin typeface="Constantia" panose="02030602050306030303" pitchFamily="18" charset="0"/>
              </a:rPr>
              <a:t>; at </a:t>
            </a:r>
            <a:r>
              <a:rPr lang="en-US" sz="2800" b="1" dirty="0" err="1">
                <a:latin typeface="Constantia" panose="02030602050306030303" pitchFamily="18" charset="0"/>
              </a:rPr>
              <a:t>gumawa</a:t>
            </a:r>
            <a:r>
              <a:rPr lang="en-US" sz="2800" b="1" dirty="0">
                <a:latin typeface="Constantia" panose="02030602050306030303" pitchFamily="18" charset="0"/>
              </a:rPr>
              <a:t> ng mabuti,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para sa </a:t>
            </a:r>
            <a:r>
              <a:rPr lang="en-US" sz="2800" b="1" dirty="0" err="1">
                <a:latin typeface="Constantia" panose="02030602050306030303" pitchFamily="18" charset="0"/>
              </a:rPr>
              <a:t>dangal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inaasahan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nating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matanggap</a:t>
            </a:r>
            <a:r>
              <a:rPr lang="en-US" sz="2800" b="1" dirty="0">
                <a:latin typeface="Constantia" panose="02030602050306030303" pitchFamily="18" charset="0"/>
              </a:rPr>
              <a:t> dito, </a:t>
            </a:r>
            <a:r>
              <a:rPr lang="en-US" sz="2800" b="1" dirty="0" err="1">
                <a:latin typeface="Constantia" panose="02030602050306030303" pitchFamily="18" charset="0"/>
              </a:rPr>
              <a:t>ngunit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dahil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ito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layunin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ating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buhay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sasagot</a:t>
            </a:r>
            <a:r>
              <a:rPr lang="en-US" sz="2800" b="1" dirty="0">
                <a:latin typeface="Constantia" panose="02030602050306030303" pitchFamily="18" charset="0"/>
              </a:rPr>
              <a:t> sa </a:t>
            </a:r>
            <a:r>
              <a:rPr lang="en-US" sz="2800" b="1" dirty="0" err="1">
                <a:latin typeface="Constantia" panose="02030602050306030303" pitchFamily="18" charset="0"/>
              </a:rPr>
              <a:t>huli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ating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pag-iral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42258" y="420868"/>
            <a:ext cx="4592501" cy="60324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Huwag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kayong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mangabalisa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anomang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bagay;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kundi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lahat ng mga bagay sa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pamamagitan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panalangin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daing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may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pagpapasalamat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ipakilala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ninyo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inyong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mga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kahilingan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Dios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Filipos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Makalangit na pagkamamamayan: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Gayahin ang tapat (Filipos 3:17-19)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L</a:t>
            </a:r>
            <a:r>
              <a:rPr lang="en-PH" sz="2000" b="1" noProof="0" dirty="0"/>
              <a:t>u</a:t>
            </a:r>
            <a:r>
              <a:rPr lang="en" sz="2000" b="1" noProof="0" dirty="0"/>
              <a:t>bos na pagkamamamayan (Filipos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Hanggang mapunta tayo doon: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P</a:t>
            </a:r>
            <a:r>
              <a:rPr lang="en-PH" sz="2000" b="1" noProof="0" dirty="0"/>
              <a:t>a</a:t>
            </a:r>
            <a:r>
              <a:rPr lang="en" sz="2000" b="1" noProof="0" dirty="0"/>
              <a:t>gkakaisa at pagsasaya (</a:t>
            </a:r>
            <a:r>
              <a:rPr lang="en" sz="2000" b="1" dirty="0"/>
              <a:t>Filipos</a:t>
            </a:r>
            <a:r>
              <a:rPr lang="en" sz="2000" b="1" noProof="0" dirty="0"/>
              <a:t> 4:1-6)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Dalisay na kaisipan (</a:t>
            </a:r>
            <a:r>
              <a:rPr lang="en" sz="2000" b="1" dirty="0"/>
              <a:t>Filipos</a:t>
            </a:r>
            <a:r>
              <a:rPr lang="en" sz="2000" b="1" noProof="0" dirty="0"/>
              <a:t> 4:7-9)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K</a:t>
            </a:r>
            <a:r>
              <a:rPr lang="en-PH" sz="2000" b="1" noProof="0" dirty="0"/>
              <a:t>a</a:t>
            </a:r>
            <a:r>
              <a:rPr lang="en" sz="2000" b="1" noProof="0" dirty="0"/>
              <a:t>tiwasayan (</a:t>
            </a:r>
            <a:r>
              <a:rPr lang="en" sz="2000" b="1" dirty="0"/>
              <a:t>Filipos </a:t>
            </a:r>
            <a:r>
              <a:rPr lang="en" sz="2000" b="1" noProof="0" dirty="0"/>
              <a:t>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Sa lahat niyang sulat, nilinaw ni Pablo na hindi tayo mamamayan ng sanlibutang ito. Sa pagtanggap kay Jesus bilang ating Tagapagligtas, tayo ay ipinanganak na muli. </a:t>
            </a:r>
            <a:r>
              <a:rPr lang="en-PH" sz="2000" b="1" noProof="0" dirty="0"/>
              <a:t>S</a:t>
            </a:r>
            <a:r>
              <a:rPr lang="en" sz="2000" b="1" noProof="0" dirty="0"/>
              <a:t>a pamamagitan nito, nagiging mamamayan tayo ng Langit.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Bagaman iginagalang at nagpapasakop tayo sa mga batas at kaayusan sa mundong ito, ang ating pamumuhay ay, sa totoo, mas malawak, mas mataas na kabutihan.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2818445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MAKALANGIT NA PAGKAMAMAMAYAN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GAYAHIN ANG TAPAT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Mga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kapatid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kayo'y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mangagkaisang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tumulad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sa akin, at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tandaan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ang mga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nagsisilakad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gayon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ayon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halimbawang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nakikita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sa akin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(Filipos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T</a:t>
            </a:r>
            <a:r>
              <a:rPr lang="en-PH" sz="2000" b="1" noProof="0" dirty="0"/>
              <a:t>a</a:t>
            </a:r>
            <a:r>
              <a:rPr lang="en" sz="2000" b="1" noProof="0" dirty="0"/>
              <a:t>yo ay may mga taong, sa isa o ibang paraan, ay nakahugis sa ating buhay o kaisipan. Marahil artista, atleta, musikero, o singer. M</a:t>
            </a:r>
            <a:r>
              <a:rPr lang="en-PH" sz="2000" b="1" noProof="0" dirty="0"/>
              <a:t>a</a:t>
            </a:r>
            <a:r>
              <a:rPr lang="en" sz="2000" b="1" noProof="0" dirty="0"/>
              <a:t>rahil pastor, mangangaral, o tapat na kapatiran.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9961" y="2138208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Ito bang mga taong "role model" ay tumulong sa atin na lumago, o inakay tayo sa mga daang hindi natin dapat dinaanan?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Inaanyayahan tayo ni Pablo na gayahin iyong mga nagpapasigla at humihimok sa atin na maging mas mabuti (Fil. 3:17). B</a:t>
            </a:r>
            <a:r>
              <a:rPr lang="en-PH" sz="2000" b="1" noProof="0" dirty="0" err="1"/>
              <a:t>i</a:t>
            </a:r>
            <a:r>
              <a:rPr lang="en" sz="2000" b="1" noProof="0" dirty="0"/>
              <a:t>nalaan nya rin tayo na, kahit sa mga mananampalataya, may mga taong hindi dapat gayahin (Fil.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78659" y="5794602"/>
            <a:ext cx="8409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Ano ang kaibahan? Ang ilan ay nag-iisip lang ng makalupang mga bagay, habang ang iba ay nakatuon ang kanilang isip kay Jesus. Ang mabu-buting halimbawa ay, sa kabila, ay sumusunod kay Kristo (1 Cor.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788565" y="0"/>
            <a:ext cx="82310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LUBOS NA PAGKAMAMAMAYAN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622182" y="615806"/>
            <a:ext cx="843013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pagkamamamayan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nasa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doon ay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hinihintay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naman natin ang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Tagapagligtas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Panginoong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Jesucristo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(Filipos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657865" y="1398873"/>
            <a:ext cx="4162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noProof="0" dirty="0"/>
              <a:t>H</a:t>
            </a:r>
            <a:r>
              <a:rPr lang="en" sz="2000" b="1" noProof="0" dirty="0"/>
              <a:t>arapin natin. May problema tayong mga Kristyano: dalawahang pagkamamamayan. Tayo ay parehong mamamayan ng mundong ito at ng langit. </a:t>
            </a:r>
            <a:r>
              <a:rPr lang="en" sz="2000" b="1" dirty="0"/>
              <a:t>Gumagawa ito ng seryosong pagsasalungat sa atin</a:t>
            </a:r>
            <a:r>
              <a:rPr lang="en" sz="2000" b="1" noProof="0" dirty="0"/>
              <a:t> </a:t>
            </a:r>
            <a:r>
              <a:rPr lang="en" sz="1600" b="1" noProof="0" dirty="0"/>
              <a:t>(Rom. 7:22-23).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002041"/>
              </p:ext>
            </p:extLst>
          </p:nvPr>
        </p:nvGraphicFramePr>
        <p:xfrm>
          <a:off x="6711193" y="1477580"/>
          <a:ext cx="5411982" cy="520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2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74" y="1477580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548808" y="5452796"/>
            <a:ext cx="40868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Kung tayo mabuhay muli, (o mabago), at mawalan na ng kapangyarihan sa atin ang kamatayan, ano ang mangyayari?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548808" y="3733611"/>
            <a:ext cx="41623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Kailan natin maaabot ang lubos na pagkamamamayan? Kailan tayo titigil sa pagiging mamamayan ng makasalanang mundong ito? Sa Ikalawang pagparito (Fil.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714462" y="3154005"/>
            <a:ext cx="107630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HANGGANG MAPUNTA TAYO DOON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PH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PAGKAKAISA AT PAGSASAYA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1011157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Mangagalak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kayong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lagi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muli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sasabihin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Mangagalak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kayo!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(Filipos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noProof="0" dirty="0"/>
              <a:t>S</a:t>
            </a:r>
            <a:r>
              <a:rPr lang="en" sz="2000" b="1" noProof="0" dirty="0"/>
              <a:t>a pagbuod ng kanyang sulat, pinagsama ni Pablo ang personal na pagbati sa mga praktikal na payo. Hinilingan nya si Syzygus [tapat na kasama] at Clemente na tulungan si Euodia at Syntyche namamuhay na magkasundo. Sa lahat nila, mga kamanggagawa ni Pablo, </a:t>
            </a:r>
            <a:r>
              <a:rPr lang="en" sz="2000" b="1" dirty="0"/>
              <a:t>sinabi nya</a:t>
            </a:r>
            <a:r>
              <a:rPr lang="en" sz="2000" b="1" noProof="0" dirty="0"/>
              <a:t>: “</a:t>
            </a:r>
            <a:r>
              <a:rPr lang="en-US" sz="2000" b="1" dirty="0"/>
              <a:t>na ang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pangalan</a:t>
            </a:r>
            <a:r>
              <a:rPr lang="en-US" sz="2000" b="1" dirty="0"/>
              <a:t> ay </a:t>
            </a:r>
            <a:r>
              <a:rPr lang="en-US" sz="2000" b="1" dirty="0" err="1"/>
              <a:t>nangasa</a:t>
            </a:r>
            <a:r>
              <a:rPr lang="en-US" sz="2000" b="1" dirty="0"/>
              <a:t> </a:t>
            </a:r>
            <a:r>
              <a:rPr lang="en-US" sz="2000" b="1" dirty="0" err="1"/>
              <a:t>aklat</a:t>
            </a:r>
            <a:r>
              <a:rPr lang="en-US" sz="2000" b="1" dirty="0"/>
              <a:t> ng </a:t>
            </a:r>
            <a:r>
              <a:rPr lang="en-US" sz="2000" b="1" dirty="0" err="1"/>
              <a:t>buhay</a:t>
            </a:r>
            <a:r>
              <a:rPr lang="en" sz="2000" b="1" noProof="0" dirty="0"/>
              <a:t>” (</a:t>
            </a:r>
            <a:r>
              <a:rPr lang="en" sz="2000" b="1" dirty="0"/>
              <a:t>F</a:t>
            </a:r>
            <a:r>
              <a:rPr lang="en" sz="2000" b="1" noProof="0" dirty="0"/>
              <a:t>il. </a:t>
            </a:r>
            <a:r>
              <a:rPr lang="en" sz="2000" b="1" dirty="0"/>
              <a:t>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Ang susunod na payo ay maaaring makapaisip sa atin: “Matuwa palagi […] Huwag mabahala sa anoman” (Fil. 4:4, </a:t>
            </a:r>
            <a:r>
              <a:rPr lang="en" sz="2000" b="1" dirty="0"/>
              <a:t>6). Paano ito magiging posible sa mundong puno ng mga problema at pagdurusa</a:t>
            </a:r>
            <a:r>
              <a:rPr lang="en" sz="2000" b="1" noProof="0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Posible ito dahil ang ating ligaya ay “nasa Panginoon” (Fil. 4:4a). Inilalagak natin ang ating mga alalahanin sa Kanya, kompyansa na kaya Nyang dalhin iyon para sa atin (Matt. 6:31-34; 1 Ped.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969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At paano natin inilalagak ang atin kabalisahan kay Jesus? Sa pamamagitan ng panalangin (Fil.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DALISAY NA KAISIPAN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Katapustapusan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mga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kapatid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bagay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katotohanan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bagay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kagalanggalang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bagay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matuwid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bagay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malinis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bagay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kaibigibig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bagay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mabuting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ulat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; kung may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kagalingan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at kung may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kapurihan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ay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isipin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ang mga bagay 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ito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(Filipos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resulta ng paglagak ng ating alalahanin kay Jesus at pagsasaya ay kapayapaan (Fil. 4:7). Kapayapaang hindi maibibigay o makukuha ng sanlibutan (Juan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980044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020040" y="5175026"/>
            <a:ext cx="4110172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Sa buod: “</a:t>
            </a:r>
            <a:r>
              <a:rPr lang="en-US" sz="2000" b="1" dirty="0" err="1"/>
              <a:t>anomang</a:t>
            </a:r>
            <a:r>
              <a:rPr lang="en-US" sz="2000" b="1" dirty="0"/>
              <a:t> </a:t>
            </a:r>
            <a:r>
              <a:rPr lang="en-US" sz="2000" b="1" dirty="0" err="1"/>
              <a:t>kagalingan</a:t>
            </a:r>
            <a:r>
              <a:rPr lang="en-US" sz="2000" b="1" dirty="0"/>
              <a:t>, at kung may </a:t>
            </a:r>
            <a:r>
              <a:rPr lang="en-US" sz="2000" b="1" dirty="0" err="1"/>
              <a:t>anomang</a:t>
            </a:r>
            <a:r>
              <a:rPr lang="en-US" sz="2000" b="1" dirty="0"/>
              <a:t> </a:t>
            </a:r>
            <a:r>
              <a:rPr lang="en-US" sz="2000" b="1" dirty="0" err="1"/>
              <a:t>kapurihan</a:t>
            </a:r>
            <a:r>
              <a:rPr lang="en-US" sz="2000" b="1" dirty="0"/>
              <a:t>, ay </a:t>
            </a:r>
            <a:r>
              <a:rPr lang="en-US" sz="2000" b="1" dirty="0" err="1"/>
              <a:t>isipin</a:t>
            </a:r>
            <a:r>
              <a:rPr lang="en-US" sz="2000" b="1" dirty="0"/>
              <a:t> </a:t>
            </a:r>
            <a:r>
              <a:rPr lang="en-US" sz="2000" b="1" dirty="0" err="1"/>
              <a:t>ninyo</a:t>
            </a:r>
            <a:r>
              <a:rPr lang="en-US" sz="2000" b="1" dirty="0"/>
              <a:t> ang mga bagay na </a:t>
            </a:r>
            <a:r>
              <a:rPr lang="en-US" sz="2000" b="1" dirty="0" err="1"/>
              <a:t>ito</a:t>
            </a:r>
            <a:r>
              <a:rPr lang="en-US" sz="2000" b="1" dirty="0"/>
              <a:t>.</a:t>
            </a:r>
            <a:r>
              <a:rPr lang="en" sz="2000" b="1" dirty="0"/>
              <a:t>” (Fil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20040" y="2717221"/>
            <a:ext cx="39338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Itong kapayapaan, ayon kay Pablo, ay magiging proteksyon—isang bantay—para sa ating mga damdamin at kaisipan (Fil. 4:7b). U</a:t>
            </a:r>
            <a:r>
              <a:rPr lang="en-PH" sz="2000" b="1" dirty="0"/>
              <a:t>p</a:t>
            </a:r>
            <a:r>
              <a:rPr lang="en" sz="2000" b="1" dirty="0"/>
              <a:t>ang gumana itong bantay, ano ang mga dapat nating isipin (Fil.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1362</Words>
  <Application>Microsoft Office PowerPoint</Application>
  <PresentationFormat>Panorámica</PresentationFormat>
  <Paragraphs>67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Constantia</vt:lpstr>
      <vt:lpstr>Comic Sans MS</vt:lpstr>
      <vt:lpstr>Arial</vt:lpstr>
      <vt:lpstr>Aptos Display</vt:lpstr>
      <vt:lpstr>Century Gothic</vt:lpstr>
      <vt:lpstr>Wingdings 3</vt:lpstr>
      <vt:lpstr>Aptos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2026-01-12T07:53:42Z</dcterms:created>
  <dcterms:modified xsi:type="dcterms:W3CDTF">2026-02-13T12:13:13Z</dcterms:modified>
</cp:coreProperties>
</file>