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C59B06-C863-41F8-9BA4-634DBD6BC9DC}">
          <p14:sldIdLst>
            <p14:sldId id="256"/>
            <p14:sldId id="328"/>
            <p14:sldId id="257"/>
            <p14:sldId id="258"/>
            <p14:sldId id="325"/>
            <p14:sldId id="259"/>
            <p14:sldId id="260"/>
            <p14:sldId id="261"/>
            <p14:sldId id="326"/>
            <p14:sldId id="327"/>
            <p14:sldId id="264"/>
            <p14:sldId id="324"/>
          </p14:sldIdLst>
        </p14:section>
        <p14:section name="Untitled Section" id="{8C930FBB-1739-4650-86F0-CA1D6C1DD4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en-US" sz="2000" b="1" dirty="0"/>
            <a:t>Upang </a:t>
          </a:r>
          <a:r>
            <a:rPr lang="en-US" sz="2000" b="1" dirty="0" err="1"/>
            <a:t>sila</a:t>
          </a:r>
          <a:r>
            <a:rPr lang="en-US" sz="2000" b="1" dirty="0"/>
            <a:t> ay </a:t>
          </a:r>
          <a:r>
            <a:rPr lang="en-US" sz="2000" b="1" dirty="0" err="1"/>
            <a:t>mapasigla</a:t>
          </a:r>
          <a:r>
            <a:rPr lang="en-US" sz="2000" b="1" dirty="0"/>
            <a:t> sa puso</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000" b="1" dirty="0"/>
            <a:t>at </a:t>
          </a:r>
          <a:r>
            <a:rPr lang="es-ES" sz="2000" b="1" dirty="0" err="1"/>
            <a:t>nagkakaisa</a:t>
          </a:r>
          <a:r>
            <a:rPr lang="es-ES" sz="2000" b="1" dirty="0"/>
            <a:t> sa </a:t>
          </a:r>
          <a:r>
            <a:rPr lang="es-ES" sz="2000" b="1" dirty="0" err="1"/>
            <a:t>pag-ibig</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en-US" sz="1950" b="1" dirty="0"/>
            <a:t>Upang </a:t>
          </a:r>
          <a:r>
            <a:rPr lang="en-US" sz="1950" b="1" dirty="0" err="1"/>
            <a:t>magkaroon</a:t>
          </a:r>
          <a:r>
            <a:rPr lang="en-US" sz="1950" b="1" dirty="0"/>
            <a:t> </a:t>
          </a:r>
          <a:r>
            <a:rPr lang="en-US" sz="1950" b="1" dirty="0" err="1"/>
            <a:t>sila</a:t>
          </a:r>
          <a:r>
            <a:rPr lang="en-US" sz="1950" b="1" dirty="0"/>
            <a:t> ng </a:t>
          </a:r>
          <a:r>
            <a:rPr lang="en-US" sz="1950" b="1" dirty="0" err="1"/>
            <a:t>lubos</a:t>
          </a:r>
          <a:r>
            <a:rPr lang="en-US" sz="1950" b="1" dirty="0"/>
            <a:t> na </a:t>
          </a:r>
          <a:r>
            <a:rPr lang="en-US" sz="1950" b="1" dirty="0" err="1"/>
            <a:t>kayamanan</a:t>
          </a:r>
          <a:r>
            <a:rPr lang="en-US" sz="1950" b="1" dirty="0"/>
            <a:t> ng </a:t>
          </a:r>
          <a:r>
            <a:rPr lang="en-US" sz="1950" b="1" dirty="0" err="1"/>
            <a:t>kompletong</a:t>
          </a:r>
          <a:r>
            <a:rPr lang="en-US" sz="1950" b="1" dirty="0"/>
            <a:t> </a:t>
          </a:r>
          <a:r>
            <a:rPr lang="en-US" sz="1950" b="1" dirty="0" err="1"/>
            <a:t>pag-unawa</a:t>
          </a:r>
          <a:endParaRPr lang="es-ES" sz="195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Ngayon, may dalawang uri ng doktrina</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en" sz="2000" b="1" dirty="0">
              <a:effectLst>
                <a:outerShdw blurRad="38100" dist="38100" dir="2700000" algn="tl">
                  <a:srgbClr val="000000">
                    <a:alpha val="43137"/>
                  </a:srgbClr>
                </a:outerShdw>
              </a:effectLst>
            </a:rPr>
            <a:t>A</a:t>
          </a:r>
          <a:r>
            <a:rPr lang="en-PH" sz="2000" b="1" dirty="0">
              <a:effectLst>
                <a:outerShdw blurRad="38100" dist="38100" dir="2700000" algn="tl">
                  <a:srgbClr val="000000">
                    <a:alpha val="43137"/>
                  </a:srgbClr>
                </a:outerShdw>
              </a:effectLst>
            </a:rPr>
            <a:t>y</a:t>
          </a:r>
          <a:r>
            <a:rPr lang="en" sz="2000" b="1" dirty="0">
              <a:effectLst>
                <a:outerShdw blurRad="38100" dist="38100" dir="2700000" algn="tl">
                  <a:srgbClr val="000000">
                    <a:alpha val="43137"/>
                  </a:srgbClr>
                </a:outerShdw>
              </a:effectLst>
            </a:rPr>
            <a:t>on kay Kristo at sa kanyang turo na nasulat sa Biblia</a:t>
          </a: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Tayo ay pinapatibay sa pananampalataya at lumalago sa pagpapasalamat (Col. 2:7)</a:t>
          </a: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en" sz="2000" b="1" dirty="0">
              <a:effectLst>
                <a:outerShdw blurRad="38100" dist="38100" dir="2700000" algn="tl">
                  <a:srgbClr val="000000">
                    <a:alpha val="43137"/>
                  </a:srgbClr>
                </a:outerShdw>
              </a:effectLst>
            </a:rPr>
            <a:t>Ayon sa mga pilosopiya at kapitaganang walang laman, ayon sa tradisyon ng tao</a:t>
          </a: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Tayo ay nadaya, hinukuman, at pinagkaitan ng gantimpala              (Col. 2:8, 16, 18)</a:t>
          </a: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en-PH" sz="1800" b="1" dirty="0"/>
            <a:t>B</a:t>
          </a:r>
          <a:r>
            <a:rPr lang="en" sz="1800" b="1" dirty="0"/>
            <a:t>inigyan Niya tayo ng buhay, pinatawad ang ating mga kasalanan (Col.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en" sz="1800" b="1" dirty="0">
              <a:solidFill>
                <a:schemeClr val="bg1"/>
              </a:solidFill>
            </a:rPr>
            <a:t>Inalis Niya ang singilin sa ating legal na pagkakautang</a:t>
          </a:r>
          <a:r>
            <a:rPr lang="en-US" sz="1800" b="1" dirty="0">
              <a:solidFill>
                <a:schemeClr val="bg1"/>
              </a:solidFill>
            </a:rPr>
            <a:t>, na </a:t>
          </a:r>
          <a:r>
            <a:rPr lang="en-US" sz="1800" b="1" dirty="0" err="1">
              <a:solidFill>
                <a:schemeClr val="bg1"/>
              </a:solidFill>
            </a:rPr>
            <a:t>nakatayo</a:t>
          </a:r>
          <a:r>
            <a:rPr lang="en-US" sz="1800" b="1" dirty="0">
              <a:solidFill>
                <a:schemeClr val="bg1"/>
              </a:solidFill>
            </a:rPr>
            <a:t> </a:t>
          </a:r>
          <a:r>
            <a:rPr lang="en-US" sz="1800" b="1" dirty="0" err="1">
              <a:solidFill>
                <a:schemeClr val="bg1"/>
              </a:solidFill>
            </a:rPr>
            <a:t>laban</a:t>
          </a:r>
          <a:r>
            <a:rPr lang="en-US" sz="1800" b="1" dirty="0">
              <a:solidFill>
                <a:schemeClr val="bg1"/>
              </a:solidFill>
            </a:rPr>
            <a:t> sa atin </a:t>
          </a:r>
          <a:r>
            <a:rPr lang="en" sz="1800" b="1" dirty="0">
              <a:solidFill>
                <a:schemeClr val="bg1"/>
              </a:solidFill>
            </a:rPr>
            <a:t>(Col.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en-US" sz="1800" b="1" noProof="0" dirty="0" err="1">
              <a:solidFill>
                <a:schemeClr val="bg1"/>
              </a:solidFill>
            </a:rPr>
            <a:t>Nagtagumpay</a:t>
          </a:r>
          <a:r>
            <a:rPr lang="en-US" sz="1800" b="1" noProof="0" dirty="0">
              <a:solidFill>
                <a:schemeClr val="bg1"/>
              </a:solidFill>
            </a:rPr>
            <a:t> Sya sa </a:t>
          </a:r>
          <a:r>
            <a:rPr lang="en-US" sz="1800" b="1" noProof="0" dirty="0" err="1">
              <a:solidFill>
                <a:schemeClr val="bg1"/>
              </a:solidFill>
            </a:rPr>
            <a:t>kapangyarihan</a:t>
          </a:r>
          <a:r>
            <a:rPr lang="en-US" sz="1800" b="1" noProof="0" dirty="0">
              <a:solidFill>
                <a:schemeClr val="bg1"/>
              </a:solidFill>
            </a:rPr>
            <a:t> at mga </a:t>
          </a:r>
          <a:r>
            <a:rPr lang="en-US" sz="1800" b="1" noProof="0" dirty="0" err="1">
              <a:solidFill>
                <a:schemeClr val="bg1"/>
              </a:solidFill>
            </a:rPr>
            <a:t>otoridad</a:t>
          </a:r>
          <a:r>
            <a:rPr lang="en-US" sz="1800" b="1" noProof="0" dirty="0">
              <a:solidFill>
                <a:schemeClr val="bg1"/>
              </a:solidFill>
            </a:rPr>
            <a:t> ng </a:t>
          </a:r>
          <a:r>
            <a:rPr lang="en-US" sz="1800" b="1" noProof="0" dirty="0" err="1">
              <a:solidFill>
                <a:schemeClr val="bg1"/>
              </a:solidFill>
            </a:rPr>
            <a:t>kasamaan</a:t>
          </a:r>
          <a:r>
            <a:rPr lang="en-US" sz="1800" b="1" noProof="0" dirty="0">
              <a:solidFill>
                <a:schemeClr val="bg1"/>
              </a:solidFill>
            </a:rPr>
            <a:t> (Col. 2:15</a:t>
          </a:r>
          <a:r>
            <a:rPr lang="en" sz="1800" b="1" dirty="0">
              <a:solidFill>
                <a:schemeClr val="bg1"/>
              </a:solidFill>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159"/>
          <a:ext cx="8559564" cy="42017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Upang </a:t>
          </a:r>
          <a:r>
            <a:rPr lang="en-US" sz="2000" b="1" kern="1200" dirty="0" err="1"/>
            <a:t>sila</a:t>
          </a:r>
          <a:r>
            <a:rPr lang="en-US" sz="2000" b="1" kern="1200" dirty="0"/>
            <a:t> ay </a:t>
          </a:r>
          <a:r>
            <a:rPr lang="en-US" sz="2000" b="1" kern="1200" dirty="0" err="1"/>
            <a:t>mapasigla</a:t>
          </a:r>
          <a:r>
            <a:rPr lang="en-US" sz="2000" b="1" kern="1200" dirty="0"/>
            <a:t> sa puso</a:t>
          </a:r>
          <a:endParaRPr lang="es-ES" sz="2000" kern="1200" dirty="0"/>
        </a:p>
      </dsp:txBody>
      <dsp:txXfrm>
        <a:off x="20511" y="20670"/>
        <a:ext cx="8518542" cy="379149"/>
      </dsp:txXfrm>
    </dsp:sp>
    <dsp:sp modelId="{3AC74F1B-8D74-4ECE-829C-7EBFCF5A233D}">
      <dsp:nvSpPr>
        <dsp:cNvPr id="0" name=""/>
        <dsp:cNvSpPr/>
      </dsp:nvSpPr>
      <dsp:spPr>
        <a:xfrm>
          <a:off x="0" y="433100"/>
          <a:ext cx="8559564" cy="42017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at </a:t>
          </a:r>
          <a:r>
            <a:rPr lang="es-ES" sz="2000" b="1" kern="1200" dirty="0" err="1"/>
            <a:t>nagkakaisa</a:t>
          </a:r>
          <a:r>
            <a:rPr lang="es-ES" sz="2000" b="1" kern="1200" dirty="0"/>
            <a:t> sa </a:t>
          </a:r>
          <a:r>
            <a:rPr lang="es-ES" sz="2000" b="1" kern="1200" dirty="0" err="1"/>
            <a:t>pag-ibig</a:t>
          </a:r>
          <a:endParaRPr lang="es-ES" sz="2000" kern="1200" dirty="0"/>
        </a:p>
      </dsp:txBody>
      <dsp:txXfrm>
        <a:off x="20511" y="453611"/>
        <a:ext cx="8518542" cy="379149"/>
      </dsp:txXfrm>
    </dsp:sp>
    <dsp:sp modelId="{838D3007-E535-4DB8-A0B2-E36AB03A4B57}">
      <dsp:nvSpPr>
        <dsp:cNvPr id="0" name=""/>
        <dsp:cNvSpPr/>
      </dsp:nvSpPr>
      <dsp:spPr>
        <a:xfrm>
          <a:off x="0" y="866040"/>
          <a:ext cx="8559564" cy="42017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66775">
            <a:lnSpc>
              <a:spcPct val="90000"/>
            </a:lnSpc>
            <a:spcBef>
              <a:spcPct val="0"/>
            </a:spcBef>
            <a:spcAft>
              <a:spcPct val="35000"/>
            </a:spcAft>
            <a:buNone/>
          </a:pPr>
          <a:r>
            <a:rPr lang="en-US" sz="1950" b="1" kern="1200" dirty="0"/>
            <a:t>Upang </a:t>
          </a:r>
          <a:r>
            <a:rPr lang="en-US" sz="1950" b="1" kern="1200" dirty="0" err="1"/>
            <a:t>magkaroon</a:t>
          </a:r>
          <a:r>
            <a:rPr lang="en-US" sz="1950" b="1" kern="1200" dirty="0"/>
            <a:t> </a:t>
          </a:r>
          <a:r>
            <a:rPr lang="en-US" sz="1950" b="1" kern="1200" dirty="0" err="1"/>
            <a:t>sila</a:t>
          </a:r>
          <a:r>
            <a:rPr lang="en-US" sz="1950" b="1" kern="1200" dirty="0"/>
            <a:t> ng </a:t>
          </a:r>
          <a:r>
            <a:rPr lang="en-US" sz="1950" b="1" kern="1200" dirty="0" err="1"/>
            <a:t>lubos</a:t>
          </a:r>
          <a:r>
            <a:rPr lang="en-US" sz="1950" b="1" kern="1200" dirty="0"/>
            <a:t> na </a:t>
          </a:r>
          <a:r>
            <a:rPr lang="en-US" sz="1950" b="1" kern="1200" dirty="0" err="1"/>
            <a:t>kayamanan</a:t>
          </a:r>
          <a:r>
            <a:rPr lang="en-US" sz="1950" b="1" kern="1200" dirty="0"/>
            <a:t> ng </a:t>
          </a:r>
          <a:r>
            <a:rPr lang="en-US" sz="1950" b="1" kern="1200" dirty="0" err="1"/>
            <a:t>kompletong</a:t>
          </a:r>
          <a:r>
            <a:rPr lang="en-US" sz="1950" b="1" kern="1200" dirty="0"/>
            <a:t> </a:t>
          </a:r>
          <a:r>
            <a:rPr lang="en-US" sz="1950" b="1" kern="1200" dirty="0" err="1"/>
            <a:t>pag-unawa</a:t>
          </a:r>
          <a:endParaRPr lang="es-ES" sz="1950" kern="1200" dirty="0"/>
        </a:p>
      </dsp:txBody>
      <dsp:txXfrm>
        <a:off x="20511" y="886551"/>
        <a:ext cx="8518542" cy="379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Ngayon, may dalawang uri ng doktrina</a:t>
          </a: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a:t>
          </a:r>
          <a:r>
            <a:rPr lang="en-PH" sz="2000" b="1" kern="1200" dirty="0">
              <a:effectLst>
                <a:outerShdw blurRad="38100" dist="38100" dir="2700000" algn="tl">
                  <a:srgbClr val="000000">
                    <a:alpha val="43137"/>
                  </a:srgbClr>
                </a:outerShdw>
              </a:effectLst>
            </a:rPr>
            <a:t>y</a:t>
          </a:r>
          <a:r>
            <a:rPr lang="en" sz="2000" b="1" kern="1200" dirty="0">
              <a:effectLst>
                <a:outerShdw blurRad="38100" dist="38100" dir="2700000" algn="tl">
                  <a:srgbClr val="000000">
                    <a:alpha val="43137"/>
                  </a:srgbClr>
                </a:outerShdw>
              </a:effectLst>
            </a:rPr>
            <a:t>on kay Kristo at sa kanyang turo na nasulat sa Biblia</a:t>
          </a: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Tayo ay pinapatibay sa pananampalataya at lumalago sa pagpapasalamat (Col. 2:7)</a:t>
          </a: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Ayon sa mga pilosopiya at kapitaganang walang laman, ayon sa tradisyon ng tao</a:t>
          </a: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Tayo ay nadaya, hinukuman, at pinagkaitan ng gantimpala              (Col. 2:8, 16, 18)</a:t>
          </a: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PH" sz="1800" b="1" kern="1200" dirty="0"/>
            <a:t>B</a:t>
          </a:r>
          <a:r>
            <a:rPr lang="en" sz="1800" b="1" kern="1200" dirty="0"/>
            <a:t>inigyan Niya tayo ng buhay, pinatawad ang ating mga kasalanan (Col. 2:13)</a:t>
          </a: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rPr>
            <a:t>Inalis Niya ang singilin sa ating legal na pagkakautang</a:t>
          </a:r>
          <a:r>
            <a:rPr lang="en-US" sz="1800" b="1" kern="1200" dirty="0">
              <a:solidFill>
                <a:schemeClr val="bg1"/>
              </a:solidFill>
            </a:rPr>
            <a:t>, na </a:t>
          </a:r>
          <a:r>
            <a:rPr lang="en-US" sz="1800" b="1" kern="1200" dirty="0" err="1">
              <a:solidFill>
                <a:schemeClr val="bg1"/>
              </a:solidFill>
            </a:rPr>
            <a:t>nakatayo</a:t>
          </a:r>
          <a:r>
            <a:rPr lang="en-US" sz="1800" b="1" kern="1200" dirty="0">
              <a:solidFill>
                <a:schemeClr val="bg1"/>
              </a:solidFill>
            </a:rPr>
            <a:t> </a:t>
          </a:r>
          <a:r>
            <a:rPr lang="en-US" sz="1800" b="1" kern="1200" dirty="0" err="1">
              <a:solidFill>
                <a:schemeClr val="bg1"/>
              </a:solidFill>
            </a:rPr>
            <a:t>laban</a:t>
          </a:r>
          <a:r>
            <a:rPr lang="en-US" sz="1800" b="1" kern="1200" dirty="0">
              <a:solidFill>
                <a:schemeClr val="bg1"/>
              </a:solidFill>
            </a:rPr>
            <a:t> sa atin </a:t>
          </a:r>
          <a:r>
            <a:rPr lang="en" sz="1800" b="1" kern="1200" dirty="0">
              <a:solidFill>
                <a:schemeClr val="bg1"/>
              </a:solidFill>
            </a:rPr>
            <a:t>(Col. 2:14)</a:t>
          </a: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1" kern="1200" noProof="0" dirty="0" err="1">
              <a:solidFill>
                <a:schemeClr val="bg1"/>
              </a:solidFill>
            </a:rPr>
            <a:t>Nagtagumpay</a:t>
          </a:r>
          <a:r>
            <a:rPr lang="en-US" sz="1800" b="1" kern="1200" noProof="0" dirty="0">
              <a:solidFill>
                <a:schemeClr val="bg1"/>
              </a:solidFill>
            </a:rPr>
            <a:t> Sya sa </a:t>
          </a:r>
          <a:r>
            <a:rPr lang="en-US" sz="1800" b="1" kern="1200" noProof="0" dirty="0" err="1">
              <a:solidFill>
                <a:schemeClr val="bg1"/>
              </a:solidFill>
            </a:rPr>
            <a:t>kapangyarihan</a:t>
          </a:r>
          <a:r>
            <a:rPr lang="en-US" sz="1800" b="1" kern="1200" noProof="0" dirty="0">
              <a:solidFill>
                <a:schemeClr val="bg1"/>
              </a:solidFill>
            </a:rPr>
            <a:t> at mga </a:t>
          </a:r>
          <a:r>
            <a:rPr lang="en-US" sz="1800" b="1" kern="1200" noProof="0" dirty="0" err="1">
              <a:solidFill>
                <a:schemeClr val="bg1"/>
              </a:solidFill>
            </a:rPr>
            <a:t>otoridad</a:t>
          </a:r>
          <a:r>
            <a:rPr lang="en-US" sz="1800" b="1" kern="1200" noProof="0" dirty="0">
              <a:solidFill>
                <a:schemeClr val="bg1"/>
              </a:solidFill>
            </a:rPr>
            <a:t> ng </a:t>
          </a:r>
          <a:r>
            <a:rPr lang="en-US" sz="1800" b="1" kern="1200" noProof="0" dirty="0" err="1">
              <a:solidFill>
                <a:schemeClr val="bg1"/>
              </a:solidFill>
            </a:rPr>
            <a:t>kasamaan</a:t>
          </a:r>
          <a:r>
            <a:rPr lang="en-US" sz="1800" b="1" kern="1200" noProof="0" dirty="0">
              <a:solidFill>
                <a:schemeClr val="bg1"/>
              </a:solidFill>
            </a:rPr>
            <a:t> (Col. 2:15</a:t>
          </a:r>
          <a:r>
            <a:rPr lang="en" sz="1800" b="1" kern="1200" dirty="0">
              <a:solidFill>
                <a:schemeClr val="bg1"/>
              </a:solidFill>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03/03/2026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C9E30B9F-AD79-4536-9556-0A271416F0CB}" type="slidenum">
              <a:rPr lang="es-ES" smtClean="0"/>
              <a:t>11</a:t>
            </a:fld>
            <a:endParaRPr lang="es-ES"/>
          </a:p>
        </p:txBody>
      </p:sp>
    </p:spTree>
    <p:extLst>
      <p:ext uri="{BB962C8B-B14F-4D97-AF65-F5344CB8AC3E}">
        <p14:creationId xmlns:p14="http://schemas.microsoft.com/office/powerpoint/2010/main" val="318288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GANAP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KAY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KRISTO</a:t>
            </a: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en" sz="1600" b="1" dirty="0">
                <a:solidFill>
                  <a:srgbClr val="93CBDA"/>
                </a:solidFill>
                <a:effectLst>
                  <a:outerShdw blurRad="38100" dist="38100" dir="2700000" algn="tl">
                    <a:srgbClr val="000000">
                      <a:alpha val="43137"/>
                    </a:srgbClr>
                  </a:outerShdw>
                </a:effectLst>
              </a:rPr>
              <a:t>Aralin 10 para sa ika-7 ng Marso,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600164"/>
          </a:xfrm>
          <a:prstGeom prst="rect">
            <a:avLst/>
          </a:prstGeom>
          <a:noFill/>
        </p:spPr>
        <p:txBody>
          <a:bodyPr wrap="square">
            <a:spAutoFit/>
          </a:bodyPr>
          <a:lstStyle/>
          <a:p>
            <a:pPr algn="ctr"/>
            <a:r>
              <a:rPr lang="en-US" sz="3300" b="1" dirty="0">
                <a:ln w="6600">
                  <a:solidFill>
                    <a:schemeClr val="accent2"/>
                  </a:solidFill>
                  <a:prstDash val="solid"/>
                </a:ln>
                <a:solidFill>
                  <a:srgbClr val="FFFFFF"/>
                </a:solidFill>
                <a:effectLst>
                  <a:outerShdw dist="38100" dir="2700000" algn="tl" rotWithShape="0">
                    <a:schemeClr val="accent2"/>
                  </a:outerShdw>
                </a:effectLst>
              </a:rPr>
              <a:t>BANAL NA ARAW, BAGONG BUWAN, MGA ARAW NG SABADO </a:t>
            </a:r>
            <a:endParaRPr lang="en" sz="33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195387" y="585147"/>
            <a:ext cx="9648825" cy="646331"/>
          </a:xfrm>
          <a:prstGeom prst="rect">
            <a:avLst/>
          </a:prstGeom>
          <a:noFill/>
        </p:spPr>
        <p:txBody>
          <a:bodyPr wrap="square">
            <a:spAutoFit/>
          </a:bodyPr>
          <a:lstStyle/>
          <a:p>
            <a:pPr algn="ct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Sinoman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nga</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huwag</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humatol</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inyo</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tungkol</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pagkain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o sa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paginom</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o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tungkol</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kapistahan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o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bagong</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buwan</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o </a:t>
            </a:r>
            <a:r>
              <a:rPr lang="en-US" b="1" dirty="0" err="1">
                <a:solidFill>
                  <a:srgbClr val="FFFF66"/>
                </a:solidFill>
                <a:effectLst>
                  <a:outerShdw blurRad="38100" dist="38100" dir="2700000" algn="tl">
                    <a:srgbClr val="000000">
                      <a:alpha val="43137"/>
                    </a:srgbClr>
                  </a:outerShdw>
                </a:effectLst>
                <a:latin typeface="Comic Sans MS" panose="030F0702030302020204" pitchFamily="66" charset="0"/>
              </a:rPr>
              <a:t>araw</a:t>
            </a:r>
            <a:r>
              <a:rPr lang="en-US" b="1" dirty="0">
                <a:solidFill>
                  <a:srgbClr val="FFFF66"/>
                </a:solidFill>
                <a:effectLst>
                  <a:outerShdw blurRad="38100" dist="38100" dir="2700000" algn="tl">
                    <a:srgbClr val="000000">
                      <a:alpha val="43137"/>
                    </a:srgbClr>
                  </a:outerShdw>
                </a:effectLst>
                <a:latin typeface="Comic Sans MS" panose="030F0702030302020204" pitchFamily="66" charset="0"/>
              </a:rPr>
              <a:t> ng sabbath</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(Colossas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1015663"/>
          </a:xfrm>
          <a:prstGeom prst="rect">
            <a:avLst/>
          </a:prstGeom>
          <a:noFill/>
        </p:spPr>
        <p:txBody>
          <a:bodyPr wrap="square" rtlCol="0">
            <a:spAutoFit/>
          </a:bodyPr>
          <a:lstStyle/>
          <a:p>
            <a:pPr>
              <a:spcBef>
                <a:spcPts val="600"/>
              </a:spcBef>
            </a:pPr>
            <a:r>
              <a:rPr lang="en-PH" sz="2000" b="1" dirty="0"/>
              <a:t>K</a:t>
            </a:r>
            <a:r>
              <a:rPr lang="en" sz="2000" b="1" dirty="0"/>
              <a:t>asama ng pagtutuli, may ilang mga punto na nagpapahiwalay sa Judio at mga Hentil: mga relihiyosong ritwal at mga kasiyahan.</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6991350" cy="2246769"/>
          </a:xfrm>
          <a:prstGeom prst="rect">
            <a:avLst/>
          </a:prstGeom>
          <a:noFill/>
        </p:spPr>
        <p:txBody>
          <a:bodyPr wrap="square">
            <a:spAutoFit/>
          </a:bodyPr>
          <a:lstStyle/>
          <a:p>
            <a:pPr>
              <a:spcBef>
                <a:spcPts val="600"/>
              </a:spcBef>
            </a:pPr>
            <a:r>
              <a:rPr lang="en" sz="2000" b="1" dirty="0"/>
              <a:t>Tila sinisipi ni Pablo ang Oseas 2:11 upang buodin sa isang pangungusap ang buong sistema ng seremonya sa Santuaryo. Ipinapahiwatig nito na ang mga Sabadong binanggit dito ay ang pitong ritwal na Sabado (ipinapangilin as alin mang araw ng linggo sila tatapat), at hindi ang linggohang Sabado (na kabilang sa moral na kautusan, pang-uniberso at para sa lahat, mga Judio at Hentil).</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196645" y="2516445"/>
            <a:ext cx="7186287" cy="1938992"/>
          </a:xfrm>
          <a:prstGeom prst="rect">
            <a:avLst/>
          </a:prstGeom>
          <a:noFill/>
        </p:spPr>
        <p:txBody>
          <a:bodyPr wrap="square">
            <a:spAutoFit/>
          </a:bodyPr>
          <a:lstStyle/>
          <a:p>
            <a:pPr>
              <a:spcBef>
                <a:spcPts val="600"/>
              </a:spcBef>
            </a:pPr>
            <a:r>
              <a:rPr lang="en" sz="2000" b="1" dirty="0"/>
              <a:t>Nilinaw na ni Pablo ang tungkulin ng pagtutuli. Ngayon, kasama ng katagang “</a:t>
            </a:r>
            <a:r>
              <a:rPr lang="en" sz="2000" b="1" noProof="0" dirty="0"/>
              <a:t>hayaan,” </a:t>
            </a:r>
            <a:r>
              <a:rPr lang="en" sz="2000" b="1" dirty="0"/>
              <a:t>ipinapahiwatig ni </a:t>
            </a:r>
            <a:r>
              <a:rPr lang="en" sz="2000" b="1" noProof="0" dirty="0"/>
              <a:t>Pablo ang pagkadawit sa pagpapawalang-bisa ng “sulat-kamay</a:t>
            </a:r>
            <a:r>
              <a:rPr lang="en" sz="2000" b="1" dirty="0"/>
              <a:t>” (mga seremonyal na kautusan): hindi na obligado para sa kaligtasan ang pagsasagawa ng mga ritwal at piyesta, na tinugon ni Jesus sa pagkamatay sa krus (Mt. 27:51; Col.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PH" sz="4400" b="1" dirty="0">
                <a:ln/>
                <a:solidFill>
                  <a:srgbClr val="FF0000"/>
                </a:solidFill>
              </a:rPr>
              <a:t>MGA KAUTUSAN NG TAO </a:t>
            </a:r>
            <a:endParaRPr lang="en" sz="4400" b="1" dirty="0">
              <a:ln/>
              <a:solidFill>
                <a:srgbClr val="FF0000"/>
              </a:solidFill>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(Ang lahat ng mga bagay na </a:t>
            </a:r>
            <a:r>
              <a:rPr lang="en-US" b="1" dirty="0" err="1">
                <a:solidFill>
                  <a:schemeClr val="accent4">
                    <a:lumMod val="50000"/>
                  </a:schemeClr>
                </a:solidFill>
                <a:latin typeface="Comic Sans MS" panose="030F0702030302020204" pitchFamily="66" charset="0"/>
              </a:rPr>
              <a:t>ito</a:t>
            </a:r>
            <a:r>
              <a:rPr lang="en-US" b="1" dirty="0">
                <a:solidFill>
                  <a:schemeClr val="accent4">
                    <a:lumMod val="50000"/>
                  </a:schemeClr>
                </a:solidFill>
                <a:latin typeface="Comic Sans MS" panose="030F0702030302020204" pitchFamily="66" charset="0"/>
              </a:rPr>
              <a:t> ay </a:t>
            </a:r>
            <a:r>
              <a:rPr lang="en-US" b="1" dirty="0" err="1">
                <a:solidFill>
                  <a:schemeClr val="accent4">
                    <a:lumMod val="50000"/>
                  </a:schemeClr>
                </a:solidFill>
                <a:latin typeface="Comic Sans MS" panose="030F0702030302020204" pitchFamily="66" charset="0"/>
              </a:rPr>
              <a:t>mangasisira</a:t>
            </a:r>
            <a:r>
              <a:rPr lang="en-US" b="1" dirty="0">
                <a:solidFill>
                  <a:schemeClr val="accent4">
                    <a:lumMod val="50000"/>
                  </a:schemeClr>
                </a:solidFill>
                <a:latin typeface="Comic Sans MS" panose="030F0702030302020204" pitchFamily="66" charset="0"/>
              </a:rPr>
              <a:t> sa </a:t>
            </a:r>
            <a:r>
              <a:rPr lang="en-US" b="1" dirty="0" err="1">
                <a:solidFill>
                  <a:schemeClr val="accent4">
                    <a:lumMod val="50000"/>
                  </a:schemeClr>
                </a:solidFill>
                <a:latin typeface="Comic Sans MS" panose="030F0702030302020204" pitchFamily="66" charset="0"/>
              </a:rPr>
              <a:t>paggamit</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ayon</a:t>
            </a:r>
            <a:r>
              <a:rPr lang="en-US" b="1" dirty="0">
                <a:solidFill>
                  <a:schemeClr val="accent4">
                    <a:lumMod val="50000"/>
                  </a:schemeClr>
                </a:solidFill>
                <a:latin typeface="Comic Sans MS" panose="030F0702030302020204" pitchFamily="66" charset="0"/>
              </a:rPr>
              <a:t> sa mga </a:t>
            </a:r>
            <a:r>
              <a:rPr lang="en-US" b="1" dirty="0" err="1">
                <a:solidFill>
                  <a:schemeClr val="accent4">
                    <a:lumMod val="50000"/>
                  </a:schemeClr>
                </a:solidFill>
                <a:latin typeface="Comic Sans MS" panose="030F0702030302020204" pitchFamily="66" charset="0"/>
              </a:rPr>
              <a:t>utos</a:t>
            </a:r>
            <a:r>
              <a:rPr lang="en-US" b="1" dirty="0">
                <a:solidFill>
                  <a:schemeClr val="accent4">
                    <a:lumMod val="50000"/>
                  </a:schemeClr>
                </a:solidFill>
                <a:latin typeface="Comic Sans MS" panose="030F0702030302020204" pitchFamily="66" charset="0"/>
              </a:rPr>
              <a:t> at mga </a:t>
            </a:r>
            <a:r>
              <a:rPr lang="en-US" b="1" dirty="0" err="1">
                <a:solidFill>
                  <a:schemeClr val="accent4">
                    <a:lumMod val="50000"/>
                  </a:schemeClr>
                </a:solidFill>
                <a:latin typeface="Comic Sans MS" panose="030F0702030302020204" pitchFamily="66" charset="0"/>
              </a:rPr>
              <a:t>aral</a:t>
            </a:r>
            <a:r>
              <a:rPr lang="en-US" b="1" dirty="0">
                <a:solidFill>
                  <a:schemeClr val="accent4">
                    <a:lumMod val="50000"/>
                  </a:schemeClr>
                </a:solidFill>
                <a:latin typeface="Comic Sans MS" panose="030F0702030302020204" pitchFamily="66" charset="0"/>
              </a:rPr>
              <a:t> ng mga </a:t>
            </a:r>
            <a:r>
              <a:rPr lang="en-US" b="1" dirty="0" err="1">
                <a:solidFill>
                  <a:schemeClr val="accent4">
                    <a:lumMod val="50000"/>
                  </a:schemeClr>
                </a:solidFill>
                <a:latin typeface="Comic Sans MS" panose="030F0702030302020204" pitchFamily="66" charset="0"/>
              </a:rPr>
              <a:t>tao</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(Colossas 2:22)</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1295" y="1580948"/>
            <a:ext cx="7460238" cy="1261884"/>
          </a:xfrm>
          <a:prstGeom prst="rect">
            <a:avLst/>
          </a:prstGeom>
          <a:noFill/>
        </p:spPr>
        <p:txBody>
          <a:bodyPr wrap="square" rtlCol="0">
            <a:spAutoFit/>
          </a:bodyPr>
          <a:lstStyle/>
          <a:p>
            <a:pPr>
              <a:spcBef>
                <a:spcPts val="600"/>
              </a:spcBef>
            </a:pPr>
            <a:r>
              <a:rPr lang="en" sz="1900" b="1" dirty="0"/>
              <a:t>Ang mga huwad na guro, na tinukoy ni Pablo ng ilang beses sa kanyang sulat, ay mga Judiong nagtuturo na kailangang sundin ang mga kautusang Judio upang maligtas (Gawa 15:1, 5). Maraming kabilang dito na mga kautusang binalangkas ng mga rabai.</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206"/>
          <a:stretch>
            <a:fillRect/>
          </a:stretch>
        </p:blipFill>
        <p:spPr>
          <a:xfrm>
            <a:off x="7526128" y="1586802"/>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860198" y="4782297"/>
            <a:ext cx="8391231" cy="1015663"/>
          </a:xfrm>
          <a:prstGeom prst="rect">
            <a:avLst/>
          </a:prstGeom>
          <a:noFill/>
        </p:spPr>
        <p:txBody>
          <a:bodyPr wrap="square">
            <a:spAutoFit/>
          </a:bodyPr>
          <a:lstStyle/>
          <a:p>
            <a:pPr>
              <a:spcBef>
                <a:spcPts val="600"/>
              </a:spcBef>
            </a:pPr>
            <a:r>
              <a:rPr lang="en" sz="2000" b="1" dirty="0"/>
              <a:t>Gayunpaman, nilinaw ni Pablo na, para sa mga Judiong nasanay sa mga ritwal na ito, may bahaging nakakabuti dito para sa kanila, bagaman hindi sila kapakipakinabang sa pagbabago ng puso (Col.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1295" y="2867870"/>
            <a:ext cx="7222434" cy="1938992"/>
          </a:xfrm>
          <a:prstGeom prst="rect">
            <a:avLst/>
          </a:prstGeom>
          <a:noFill/>
        </p:spPr>
        <p:txBody>
          <a:bodyPr wrap="square">
            <a:spAutoFit/>
          </a:bodyPr>
          <a:lstStyle/>
          <a:p>
            <a:pPr>
              <a:spcBef>
                <a:spcPts val="600"/>
              </a:spcBef>
            </a:pPr>
            <a:r>
              <a:rPr lang="en" sz="2000" b="1" dirty="0"/>
              <a:t>Sundan natin ang pangangatwiran ni Pablo. Sa bawtismo ay namatay tayo sa “mga prinsipyo ng sanlibutan" at mabumay para kay Kristo. Kung magpapatuloy tayo sa pag-aalala, halimbawa, seremonyal na karumihan, tayo ay nabubuhay parin sa sanlibutan, at nag-aalala tayo sa mga bagay na nawawala kung ginagamit (Col.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818836"/>
            <a:ext cx="8249648" cy="1015663"/>
          </a:xfrm>
          <a:prstGeom prst="rect">
            <a:avLst/>
          </a:prstGeom>
          <a:noFill/>
        </p:spPr>
        <p:txBody>
          <a:bodyPr wrap="square">
            <a:spAutoFit/>
          </a:bodyPr>
          <a:lstStyle/>
          <a:p>
            <a:pPr>
              <a:spcBef>
                <a:spcPts val="600"/>
              </a:spcBef>
            </a:pPr>
            <a:r>
              <a:rPr lang="en-PH" sz="2000" b="1" dirty="0"/>
              <a:t>S</a:t>
            </a:r>
            <a:r>
              <a:rPr lang="en" sz="2000" b="1" dirty="0"/>
              <a:t>a  pagbuod, dapat tayong magabayan ng mga turong nasa Kasulatan–kinasihan ng Dios–, at hindi ng mga pilosopiya o pangangatwiran ng tao.</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151663" y="1226769"/>
            <a:ext cx="11930269" cy="4601260"/>
          </a:xfrm>
          <a:prstGeom prst="rect">
            <a:avLst/>
          </a:prstGeom>
          <a:noFill/>
        </p:spPr>
        <p:txBody>
          <a:bodyPr wrap="square">
            <a:spAutoFit/>
          </a:bodyPr>
          <a:lstStyle/>
          <a:p>
            <a:pPr algn="ctr">
              <a:spcBef>
                <a:spcPts val="600"/>
              </a:spcBef>
            </a:pPr>
            <a:r>
              <a:rPr lang="en" sz="2400" b="1" dirty="0">
                <a:latin typeface="Constantia" panose="02030602050306030303" pitchFamily="18" charset="0"/>
              </a:rPr>
              <a:t>“Ang Kristyano ay inihalintulad sa sedar ng </a:t>
            </a:r>
            <a:r>
              <a:rPr lang="en-US" sz="2400" b="1" dirty="0">
                <a:latin typeface="Constantia" panose="02030602050306030303" pitchFamily="18" charset="0"/>
              </a:rPr>
              <a:t>Lebanon. Nabasa ko na </a:t>
            </a:r>
            <a:r>
              <a:rPr lang="en-US" sz="2400" b="1" dirty="0" err="1">
                <a:latin typeface="Constantia" panose="02030602050306030303" pitchFamily="18" charset="0"/>
              </a:rPr>
              <a:t>itong</a:t>
            </a:r>
            <a:r>
              <a:rPr lang="en-US" sz="2400" b="1" dirty="0">
                <a:latin typeface="Constantia" panose="02030602050306030303" pitchFamily="18" charset="0"/>
              </a:rPr>
              <a:t> </a:t>
            </a:r>
            <a:r>
              <a:rPr lang="en-US" sz="2400" b="1" dirty="0" err="1">
                <a:latin typeface="Constantia" panose="02030602050306030303" pitchFamily="18" charset="0"/>
              </a:rPr>
              <a:t>puno</a:t>
            </a:r>
            <a:r>
              <a:rPr lang="en-US" sz="2400" b="1" dirty="0">
                <a:latin typeface="Constantia" panose="02030602050306030303" pitchFamily="18" charset="0"/>
              </a:rPr>
              <a:t> ay </a:t>
            </a:r>
            <a:r>
              <a:rPr lang="en-US" sz="2400" b="1" dirty="0" err="1">
                <a:latin typeface="Constantia" panose="02030602050306030303" pitchFamily="18" charset="0"/>
              </a:rPr>
              <a:t>gumagawa</a:t>
            </a:r>
            <a:r>
              <a:rPr lang="en-US" sz="2400" b="1" dirty="0">
                <a:latin typeface="Constantia" panose="02030602050306030303" pitchFamily="18" charset="0"/>
              </a:rPr>
              <a:t> ng </a:t>
            </a:r>
            <a:r>
              <a:rPr lang="en-US" sz="2400" b="1" dirty="0" err="1">
                <a:latin typeface="Constantia" panose="02030602050306030303" pitchFamily="18" charset="0"/>
              </a:rPr>
              <a:t>higit</a:t>
            </a:r>
            <a:r>
              <a:rPr lang="en-US" sz="2400" b="1" dirty="0">
                <a:latin typeface="Constantia" panose="02030602050306030303" pitchFamily="18" charset="0"/>
              </a:rPr>
              <a:t> pa sa </a:t>
            </a:r>
            <a:r>
              <a:rPr lang="en-US" sz="2400" b="1" dirty="0" err="1">
                <a:latin typeface="Constantia" panose="02030602050306030303" pitchFamily="18" charset="0"/>
              </a:rPr>
              <a:t>pagturok</a:t>
            </a:r>
            <a:r>
              <a:rPr lang="en-US" sz="2400" b="1" dirty="0">
                <a:latin typeface="Constantia" panose="02030602050306030303" pitchFamily="18" charset="0"/>
              </a:rPr>
              <a:t> ng </a:t>
            </a:r>
            <a:r>
              <a:rPr lang="en-US" sz="2400" b="1" dirty="0" err="1">
                <a:latin typeface="Constantia" panose="02030602050306030303" pitchFamily="18" charset="0"/>
              </a:rPr>
              <a:t>ilang</a:t>
            </a:r>
            <a:r>
              <a:rPr lang="en-US" sz="2400" b="1" dirty="0">
                <a:latin typeface="Constantia" panose="02030602050306030303" pitchFamily="18" charset="0"/>
              </a:rPr>
              <a:t> </a:t>
            </a:r>
            <a:r>
              <a:rPr lang="en-US" sz="2400" b="1" dirty="0" err="1">
                <a:latin typeface="Constantia" panose="02030602050306030303" pitchFamily="18" charset="0"/>
              </a:rPr>
              <a:t>ugat</a:t>
            </a:r>
            <a:r>
              <a:rPr lang="en-US" sz="2400" b="1" dirty="0">
                <a:latin typeface="Constantia" panose="02030602050306030303" pitchFamily="18" charset="0"/>
              </a:rPr>
              <a:t> sa </a:t>
            </a:r>
            <a:r>
              <a:rPr lang="en-US" sz="2400" b="1" dirty="0" err="1">
                <a:latin typeface="Constantia" panose="02030602050306030303" pitchFamily="18" charset="0"/>
              </a:rPr>
              <a:t>matabang</a:t>
            </a:r>
            <a:r>
              <a:rPr lang="en-US" sz="2400" b="1" dirty="0">
                <a:latin typeface="Constantia" panose="02030602050306030303" pitchFamily="18" charset="0"/>
              </a:rPr>
              <a:t> </a:t>
            </a:r>
            <a:r>
              <a:rPr lang="en-US" sz="2400" b="1" dirty="0" err="1">
                <a:latin typeface="Constantia" panose="02030602050306030303" pitchFamily="18" charset="0"/>
              </a:rPr>
              <a:t>lupa</a:t>
            </a:r>
            <a:r>
              <a:rPr lang="en-US" sz="2400" b="1" dirty="0">
                <a:latin typeface="Constantia" panose="02030602050306030303" pitchFamily="18" charset="0"/>
              </a:rPr>
              <a:t>. </a:t>
            </a:r>
            <a:r>
              <a:rPr lang="en-US" sz="2400" b="1" dirty="0" err="1">
                <a:latin typeface="Constantia" panose="02030602050306030303" pitchFamily="18" charset="0"/>
              </a:rPr>
              <a:t>Nagpapadala</a:t>
            </a:r>
            <a:r>
              <a:rPr lang="en-US" sz="2400" b="1" dirty="0">
                <a:latin typeface="Constantia" panose="02030602050306030303" pitchFamily="18" charset="0"/>
              </a:rPr>
              <a:t> </a:t>
            </a:r>
            <a:r>
              <a:rPr lang="en-US" sz="2400" b="1" dirty="0" err="1">
                <a:latin typeface="Constantia" panose="02030602050306030303" pitchFamily="18" charset="0"/>
              </a:rPr>
              <a:t>ito</a:t>
            </a:r>
            <a:r>
              <a:rPr lang="en-US" sz="2400" b="1" dirty="0">
                <a:latin typeface="Constantia" panose="02030602050306030303" pitchFamily="18" charset="0"/>
              </a:rPr>
              <a:t> ng </a:t>
            </a:r>
            <a:r>
              <a:rPr lang="en-US" sz="2400" b="1" dirty="0" err="1">
                <a:latin typeface="Constantia" panose="02030602050306030303" pitchFamily="18" charset="0"/>
              </a:rPr>
              <a:t>matitibay</a:t>
            </a:r>
            <a:r>
              <a:rPr lang="en-US" sz="2400" b="1" dirty="0">
                <a:latin typeface="Constantia" panose="02030602050306030303" pitchFamily="18" charset="0"/>
              </a:rPr>
              <a:t> na </a:t>
            </a:r>
            <a:r>
              <a:rPr lang="en-US" sz="2400" b="1" dirty="0" err="1">
                <a:latin typeface="Constantia" panose="02030602050306030303" pitchFamily="18" charset="0"/>
              </a:rPr>
              <a:t>ugat</a:t>
            </a:r>
            <a:r>
              <a:rPr lang="en-US" sz="2400" b="1" dirty="0">
                <a:latin typeface="Constantia" panose="02030602050306030303" pitchFamily="18" charset="0"/>
              </a:rPr>
              <a:t> sa </a:t>
            </a:r>
            <a:r>
              <a:rPr lang="en-US" sz="2400" b="1" dirty="0" err="1">
                <a:latin typeface="Constantia" panose="02030602050306030303" pitchFamily="18" charset="0"/>
              </a:rPr>
              <a:t>ilalim</a:t>
            </a:r>
            <a:r>
              <a:rPr lang="en-US" sz="2400" b="1" dirty="0">
                <a:latin typeface="Constantia" panose="02030602050306030303" pitchFamily="18" charset="0"/>
              </a:rPr>
              <a:t> ng </a:t>
            </a:r>
            <a:r>
              <a:rPr lang="en-US" sz="2400" b="1" dirty="0" err="1">
                <a:latin typeface="Constantia" panose="02030602050306030303" pitchFamily="18" charset="0"/>
              </a:rPr>
              <a:t>lupa</a:t>
            </a:r>
            <a:r>
              <a:rPr lang="en-US" sz="2400" b="1" dirty="0">
                <a:latin typeface="Constantia" panose="02030602050306030303" pitchFamily="18" charset="0"/>
              </a:rPr>
              <a:t>, at </a:t>
            </a:r>
            <a:r>
              <a:rPr lang="en-US" sz="2400" b="1" dirty="0" err="1">
                <a:latin typeface="Constantia" panose="02030602050306030303" pitchFamily="18" charset="0"/>
              </a:rPr>
              <a:t>tumotusok</a:t>
            </a:r>
            <a:r>
              <a:rPr lang="en-US" sz="2400" b="1" dirty="0">
                <a:latin typeface="Constantia" panose="02030602050306030303" pitchFamily="18" charset="0"/>
              </a:rPr>
              <a:t> pa ng mas </a:t>
            </a:r>
            <a:r>
              <a:rPr lang="en-US" sz="2400" b="1" dirty="0" err="1">
                <a:latin typeface="Constantia" panose="02030602050306030303" pitchFamily="18" charset="0"/>
              </a:rPr>
              <a:t>malalim</a:t>
            </a:r>
            <a:r>
              <a:rPr lang="en-US" sz="2400" b="1" dirty="0">
                <a:latin typeface="Constantia" panose="02030602050306030303" pitchFamily="18" charset="0"/>
              </a:rPr>
              <a:t> sa </a:t>
            </a:r>
            <a:r>
              <a:rPr lang="en-US" sz="2400" b="1" dirty="0" err="1">
                <a:latin typeface="Constantia" panose="02030602050306030303" pitchFamily="18" charset="0"/>
              </a:rPr>
              <a:t>paghanap</a:t>
            </a:r>
            <a:r>
              <a:rPr lang="en-US" sz="2400" b="1" dirty="0">
                <a:latin typeface="Constantia" panose="02030602050306030303" pitchFamily="18" charset="0"/>
              </a:rPr>
              <a:t> ng mas </a:t>
            </a:r>
            <a:r>
              <a:rPr lang="en-US" sz="2400" b="1" dirty="0" err="1">
                <a:latin typeface="Constantia" panose="02030602050306030303" pitchFamily="18" charset="0"/>
              </a:rPr>
              <a:t>matibay</a:t>
            </a:r>
            <a:r>
              <a:rPr lang="en-US" sz="2400" b="1" dirty="0">
                <a:latin typeface="Constantia" panose="02030602050306030303" pitchFamily="18" charset="0"/>
              </a:rPr>
              <a:t> na </a:t>
            </a:r>
            <a:r>
              <a:rPr lang="en-US" sz="2400" b="1" dirty="0" err="1">
                <a:latin typeface="Constantia" panose="02030602050306030303" pitchFamily="18" charset="0"/>
              </a:rPr>
              <a:t>kapit</a:t>
            </a:r>
            <a:r>
              <a:rPr lang="en-US" sz="2400" b="1" dirty="0">
                <a:latin typeface="Constantia" panose="02030602050306030303" pitchFamily="18" charset="0"/>
              </a:rPr>
              <a:t>. At sa </a:t>
            </a:r>
            <a:r>
              <a:rPr lang="en-US" sz="2400" b="1" dirty="0" err="1">
                <a:latin typeface="Constantia" panose="02030602050306030303" pitchFamily="18" charset="0"/>
              </a:rPr>
              <a:t>mabagsik</a:t>
            </a:r>
            <a:r>
              <a:rPr lang="en-US" sz="2400" b="1" dirty="0">
                <a:latin typeface="Constantia" panose="02030602050306030303" pitchFamily="18" charset="0"/>
              </a:rPr>
              <a:t> na </a:t>
            </a:r>
            <a:r>
              <a:rPr lang="en-US" sz="2400" b="1" dirty="0" err="1">
                <a:latin typeface="Constantia" panose="02030602050306030303" pitchFamily="18" charset="0"/>
              </a:rPr>
              <a:t>ihip</a:t>
            </a:r>
            <a:r>
              <a:rPr lang="en-US" sz="2400" b="1" dirty="0">
                <a:latin typeface="Constantia" panose="02030602050306030303" pitchFamily="18" charset="0"/>
              </a:rPr>
              <a:t> ng </a:t>
            </a:r>
            <a:r>
              <a:rPr lang="en-US" sz="2400" b="1" dirty="0" err="1">
                <a:latin typeface="Constantia" panose="02030602050306030303" pitchFamily="18" charset="0"/>
              </a:rPr>
              <a:t>hangin</a:t>
            </a:r>
            <a:r>
              <a:rPr lang="en-US" sz="2400" b="1" dirty="0">
                <a:latin typeface="Constantia" panose="02030602050306030303" pitchFamily="18" charset="0"/>
              </a:rPr>
              <a:t>, </a:t>
            </a:r>
            <a:r>
              <a:rPr lang="en-US" sz="2400" b="1" dirty="0" err="1">
                <a:latin typeface="Constantia" panose="02030602050306030303" pitchFamily="18" charset="0"/>
              </a:rPr>
              <a:t>tumatayo</a:t>
            </a:r>
            <a:r>
              <a:rPr lang="en-US" sz="2400" b="1" dirty="0">
                <a:latin typeface="Constantia" panose="02030602050306030303" pitchFamily="18" charset="0"/>
              </a:rPr>
              <a:t> </a:t>
            </a:r>
            <a:r>
              <a:rPr lang="en-US" sz="2400" b="1" dirty="0" err="1">
                <a:latin typeface="Constantia" panose="02030602050306030303" pitchFamily="18" charset="0"/>
              </a:rPr>
              <a:t>ito</a:t>
            </a:r>
            <a:r>
              <a:rPr lang="en-US" sz="2400" b="1" dirty="0">
                <a:latin typeface="Constantia" panose="02030602050306030303" pitchFamily="18" charset="0"/>
              </a:rPr>
              <a:t> ng </a:t>
            </a:r>
            <a:r>
              <a:rPr lang="en-US" sz="2400" b="1" dirty="0" err="1">
                <a:latin typeface="Constantia" panose="02030602050306030303" pitchFamily="18" charset="0"/>
              </a:rPr>
              <a:t>matatag</a:t>
            </a:r>
            <a:r>
              <a:rPr lang="en-US" sz="2400" b="1" dirty="0">
                <a:latin typeface="Constantia" panose="02030602050306030303" pitchFamily="18" charset="0"/>
              </a:rPr>
              <a:t>, </a:t>
            </a:r>
            <a:r>
              <a:rPr lang="en-US" sz="2400" b="1" dirty="0" err="1">
                <a:latin typeface="Constantia" panose="02030602050306030303" pitchFamily="18" charset="0"/>
              </a:rPr>
              <a:t>hinahawakan</a:t>
            </a:r>
            <a:r>
              <a:rPr lang="en-US" sz="2400" b="1" dirty="0">
                <a:latin typeface="Constantia" panose="02030602050306030303" pitchFamily="18" charset="0"/>
              </a:rPr>
              <a:t> ng network ng mga </a:t>
            </a:r>
            <a:r>
              <a:rPr lang="en-US" sz="2400" b="1" dirty="0" err="1">
                <a:latin typeface="Constantia" panose="02030602050306030303" pitchFamily="18" charset="0"/>
              </a:rPr>
              <a:t>kable</a:t>
            </a:r>
            <a:r>
              <a:rPr lang="en-US" sz="2400" b="1" dirty="0">
                <a:latin typeface="Constantia" panose="02030602050306030303" pitchFamily="18" charset="0"/>
              </a:rPr>
              <a:t> sa </a:t>
            </a:r>
            <a:r>
              <a:rPr lang="en-US" sz="2400" b="1" dirty="0" err="1">
                <a:latin typeface="Constantia" panose="02030602050306030303" pitchFamily="18" charset="0"/>
              </a:rPr>
              <a:t>ilalim</a:t>
            </a:r>
            <a:r>
              <a:rPr lang="en-US" sz="2400" b="1" dirty="0">
                <a:latin typeface="Constantia" panose="02030602050306030303" pitchFamily="18" charset="0"/>
              </a:rPr>
              <a:t>. </a:t>
            </a:r>
          </a:p>
          <a:p>
            <a:pPr algn="ctr">
              <a:spcBef>
                <a:spcPts val="600"/>
              </a:spcBef>
            </a:pPr>
            <a:r>
              <a:rPr lang="en-US" sz="2400" b="1" dirty="0">
                <a:latin typeface="Constantia" panose="02030602050306030303" pitchFamily="18" charset="0"/>
              </a:rPr>
              <a:t>Kaya ang </a:t>
            </a:r>
            <a:r>
              <a:rPr lang="en-US" sz="2400" b="1" dirty="0" err="1">
                <a:latin typeface="Constantia" panose="02030602050306030303" pitchFamily="18" charset="0"/>
              </a:rPr>
              <a:t>Kristyano</a:t>
            </a:r>
            <a:r>
              <a:rPr lang="en-US" sz="2400" b="1" dirty="0">
                <a:latin typeface="Constantia" panose="02030602050306030303" pitchFamily="18" charset="0"/>
              </a:rPr>
              <a:t> ay </a:t>
            </a:r>
            <a:r>
              <a:rPr lang="en-US" sz="2400" b="1" dirty="0" err="1">
                <a:latin typeface="Constantia" panose="02030602050306030303" pitchFamily="18" charset="0"/>
              </a:rPr>
              <a:t>malalim</a:t>
            </a:r>
            <a:r>
              <a:rPr lang="en-US" sz="2400" b="1" dirty="0">
                <a:latin typeface="Constantia" panose="02030602050306030303" pitchFamily="18" charset="0"/>
              </a:rPr>
              <a:t> na </a:t>
            </a:r>
            <a:r>
              <a:rPr lang="en-US" sz="2400" b="1" dirty="0" err="1">
                <a:latin typeface="Constantia" panose="02030602050306030303" pitchFamily="18" charset="0"/>
              </a:rPr>
              <a:t>tumutusok</a:t>
            </a:r>
            <a:r>
              <a:rPr lang="en-US" sz="2400" b="1" dirty="0">
                <a:latin typeface="Constantia" panose="02030602050306030303" pitchFamily="18" charset="0"/>
              </a:rPr>
              <a:t> ng </a:t>
            </a:r>
            <a:r>
              <a:rPr lang="en-US" sz="2400" b="1" dirty="0" err="1">
                <a:latin typeface="Constantia" panose="02030602050306030303" pitchFamily="18" charset="0"/>
              </a:rPr>
              <a:t>ugat</a:t>
            </a:r>
            <a:r>
              <a:rPr lang="en-US" sz="2400" b="1" dirty="0">
                <a:latin typeface="Constantia" panose="02030602050306030303" pitchFamily="18" charset="0"/>
              </a:rPr>
              <a:t> kay Kristo. May </a:t>
            </a:r>
            <a:r>
              <a:rPr lang="en-US" sz="2400" b="1" dirty="0" err="1">
                <a:latin typeface="Constantia" panose="02030602050306030303" pitchFamily="18" charset="0"/>
              </a:rPr>
              <a:t>pananampalataya</a:t>
            </a:r>
            <a:r>
              <a:rPr lang="en-US" sz="2400" b="1" dirty="0">
                <a:latin typeface="Constantia" panose="02030602050306030303" pitchFamily="18" charset="0"/>
              </a:rPr>
              <a:t> </a:t>
            </a:r>
            <a:r>
              <a:rPr lang="en-US" sz="2400" b="1" dirty="0" err="1">
                <a:latin typeface="Constantia" panose="02030602050306030303" pitchFamily="18" charset="0"/>
              </a:rPr>
              <a:t>sya</a:t>
            </a:r>
            <a:r>
              <a:rPr lang="en-US" sz="2400" b="1" dirty="0">
                <a:latin typeface="Constantia" panose="02030602050306030303" pitchFamily="18" charset="0"/>
              </a:rPr>
              <a:t> sa </a:t>
            </a:r>
            <a:r>
              <a:rPr lang="en-US" sz="2400" b="1" dirty="0" err="1">
                <a:latin typeface="Constantia" panose="02030602050306030303" pitchFamily="18" charset="0"/>
              </a:rPr>
              <a:t>kanyang</a:t>
            </a:r>
            <a:r>
              <a:rPr lang="en-US" sz="2400" b="1" dirty="0">
                <a:latin typeface="Constantia" panose="02030602050306030303" pitchFamily="18" charset="0"/>
              </a:rPr>
              <a:t> </a:t>
            </a:r>
            <a:r>
              <a:rPr lang="en-US" sz="2400" b="1" dirty="0" err="1">
                <a:latin typeface="Constantia" panose="02030602050306030303" pitchFamily="18" charset="0"/>
              </a:rPr>
              <a:t>Manunubos</a:t>
            </a:r>
            <a:r>
              <a:rPr lang="en-US" sz="2400" b="1" dirty="0">
                <a:latin typeface="Constantia" panose="02030602050306030303" pitchFamily="18" charset="0"/>
              </a:rPr>
              <a:t>. Alam </a:t>
            </a:r>
            <a:r>
              <a:rPr lang="en-US" sz="2400" b="1" dirty="0" err="1">
                <a:latin typeface="Constantia" panose="02030602050306030303" pitchFamily="18" charset="0"/>
              </a:rPr>
              <a:t>nya</a:t>
            </a:r>
            <a:r>
              <a:rPr lang="en-US" sz="2400" b="1" dirty="0">
                <a:latin typeface="Constantia" panose="02030602050306030303" pitchFamily="18" charset="0"/>
              </a:rPr>
              <a:t> ang </a:t>
            </a:r>
            <a:r>
              <a:rPr lang="en-US" sz="2400" b="1" dirty="0" err="1">
                <a:latin typeface="Constantia" panose="02030602050306030303" pitchFamily="18" charset="0"/>
              </a:rPr>
              <a:t>pinaniniwalaan</a:t>
            </a:r>
            <a:r>
              <a:rPr lang="en-US" sz="2400" b="1" dirty="0">
                <a:latin typeface="Constantia" panose="02030602050306030303" pitchFamily="18" charset="0"/>
              </a:rPr>
              <a:t> </a:t>
            </a:r>
            <a:r>
              <a:rPr lang="en-US" sz="2400" b="1" dirty="0" err="1">
                <a:latin typeface="Constantia" panose="02030602050306030303" pitchFamily="18" charset="0"/>
              </a:rPr>
              <a:t>nya</a:t>
            </a:r>
            <a:r>
              <a:rPr lang="en-US" sz="2400" b="1" dirty="0">
                <a:latin typeface="Constantia" panose="02030602050306030303" pitchFamily="18" charset="0"/>
              </a:rPr>
              <a:t>. </a:t>
            </a:r>
            <a:r>
              <a:rPr lang="en-US" sz="2400" b="1" dirty="0" err="1">
                <a:latin typeface="Constantia" panose="02030602050306030303" pitchFamily="18" charset="0"/>
              </a:rPr>
              <a:t>Nahikayat</a:t>
            </a:r>
            <a:r>
              <a:rPr lang="en-US" sz="2400" b="1" dirty="0">
                <a:latin typeface="Constantia" panose="02030602050306030303" pitchFamily="18" charset="0"/>
              </a:rPr>
              <a:t> </a:t>
            </a:r>
            <a:r>
              <a:rPr lang="en-US" sz="2400" b="1" dirty="0" err="1">
                <a:latin typeface="Constantia" panose="02030602050306030303" pitchFamily="18" charset="0"/>
              </a:rPr>
              <a:t>sya</a:t>
            </a:r>
            <a:r>
              <a:rPr lang="en-US" sz="2400" b="1" dirty="0">
                <a:latin typeface="Constantia" panose="02030602050306030303" pitchFamily="18" charset="0"/>
              </a:rPr>
              <a:t> ng </a:t>
            </a:r>
            <a:r>
              <a:rPr lang="en-US" sz="2400" b="1" dirty="0" err="1">
                <a:latin typeface="Constantia" panose="02030602050306030303" pitchFamily="18" charset="0"/>
              </a:rPr>
              <a:t>lubos</a:t>
            </a:r>
            <a:r>
              <a:rPr lang="en-US" sz="2400" b="1" dirty="0">
                <a:latin typeface="Constantia" panose="02030602050306030303" pitchFamily="18" charset="0"/>
              </a:rPr>
              <a:t> na si Jesus ang Anak ng Dios at ang </a:t>
            </a:r>
            <a:r>
              <a:rPr lang="en-US" sz="2400" b="1" dirty="0" err="1">
                <a:latin typeface="Constantia" panose="02030602050306030303" pitchFamily="18" charset="0"/>
              </a:rPr>
              <a:t>Tagapagligtas</a:t>
            </a:r>
            <a:r>
              <a:rPr lang="en-US" sz="2400" b="1" dirty="0">
                <a:latin typeface="Constantia" panose="02030602050306030303" pitchFamily="18" charset="0"/>
              </a:rPr>
              <a:t> ng mga </a:t>
            </a:r>
            <a:r>
              <a:rPr lang="en-US" sz="2400" b="1" dirty="0" err="1">
                <a:latin typeface="Constantia" panose="02030602050306030303" pitchFamily="18" charset="0"/>
              </a:rPr>
              <a:t>makasalanan</a:t>
            </a:r>
            <a:r>
              <a:rPr lang="en" sz="2400" b="1" dirty="0">
                <a:latin typeface="Constantia" panose="02030602050306030303" pitchFamily="18" charset="0"/>
              </a:rPr>
              <a:t>. ...</a:t>
            </a:r>
            <a:r>
              <a:rPr lang="en-US" sz="2400" b="1" dirty="0">
                <a:latin typeface="Constantia" panose="02030602050306030303" pitchFamily="18" charset="0"/>
              </a:rPr>
              <a:t> Ang </a:t>
            </a:r>
            <a:r>
              <a:rPr lang="en-US" sz="2400" b="1" dirty="0" err="1">
                <a:latin typeface="Constantia" panose="02030602050306030303" pitchFamily="18" charset="0"/>
              </a:rPr>
              <a:t>ugat</a:t>
            </a:r>
            <a:r>
              <a:rPr lang="en-US" sz="2400" b="1" dirty="0">
                <a:latin typeface="Constantia" panose="02030602050306030303" pitchFamily="18" charset="0"/>
              </a:rPr>
              <a:t> ng </a:t>
            </a:r>
            <a:r>
              <a:rPr lang="en-US" sz="2400" b="1" dirty="0" err="1">
                <a:latin typeface="Constantia" panose="02030602050306030303" pitchFamily="18" charset="0"/>
              </a:rPr>
              <a:t>pananampalataya</a:t>
            </a:r>
            <a:r>
              <a:rPr lang="en-US" sz="2400" b="1" dirty="0">
                <a:latin typeface="Constantia" panose="02030602050306030303" pitchFamily="18" charset="0"/>
              </a:rPr>
              <a:t> ay </a:t>
            </a:r>
            <a:r>
              <a:rPr lang="en-US" sz="2400" b="1" dirty="0" err="1">
                <a:latin typeface="Constantia" panose="02030602050306030303" pitchFamily="18" charset="0"/>
              </a:rPr>
              <a:t>tumutusok</a:t>
            </a:r>
            <a:r>
              <a:rPr lang="en-US" sz="2400" b="1" dirty="0">
                <a:latin typeface="Constantia" panose="02030602050306030303" pitchFamily="18" charset="0"/>
              </a:rPr>
              <a:t> sa </a:t>
            </a:r>
            <a:r>
              <a:rPr lang="en-US" sz="2400" b="1" dirty="0" err="1">
                <a:latin typeface="Constantia" panose="02030602050306030303" pitchFamily="18" charset="0"/>
              </a:rPr>
              <a:t>kailaliman</a:t>
            </a:r>
            <a:r>
              <a:rPr lang="en-US" sz="2400" b="1" dirty="0">
                <a:latin typeface="Constantia" panose="02030602050306030303" pitchFamily="18" charset="0"/>
              </a:rPr>
              <a:t>. Ang </a:t>
            </a:r>
            <a:r>
              <a:rPr lang="en-US" sz="2400" b="1" dirty="0" err="1">
                <a:latin typeface="Constantia" panose="02030602050306030303" pitchFamily="18" charset="0"/>
              </a:rPr>
              <a:t>tunay</a:t>
            </a:r>
            <a:r>
              <a:rPr lang="en-US" sz="2400" b="1" dirty="0">
                <a:latin typeface="Constantia" panose="02030602050306030303" pitchFamily="18" charset="0"/>
              </a:rPr>
              <a:t> na mga </a:t>
            </a:r>
            <a:r>
              <a:rPr lang="en-US" sz="2400" b="1" dirty="0" err="1">
                <a:latin typeface="Constantia" panose="02030602050306030303" pitchFamily="18" charset="0"/>
              </a:rPr>
              <a:t>Kristyano</a:t>
            </a:r>
            <a:r>
              <a:rPr lang="en-US" sz="2400" b="1" dirty="0">
                <a:latin typeface="Constantia" panose="02030602050306030303" pitchFamily="18" charset="0"/>
              </a:rPr>
              <a:t>, gaya ng </a:t>
            </a:r>
            <a:r>
              <a:rPr lang="en-US" sz="2400" b="1" dirty="0" err="1">
                <a:latin typeface="Constantia" panose="02030602050306030303" pitchFamily="18" charset="0"/>
              </a:rPr>
              <a:t>sedar</a:t>
            </a:r>
            <a:r>
              <a:rPr lang="en-US" sz="2400" b="1" dirty="0">
                <a:latin typeface="Constantia" panose="02030602050306030303" pitchFamily="18" charset="0"/>
              </a:rPr>
              <a:t> ng Lebanon, ay </a:t>
            </a:r>
            <a:r>
              <a:rPr lang="en-US" sz="2400" b="1" dirty="0" err="1">
                <a:latin typeface="Constantia" panose="02030602050306030303" pitchFamily="18" charset="0"/>
              </a:rPr>
              <a:t>hindi</a:t>
            </a:r>
            <a:r>
              <a:rPr lang="en-US" sz="2400" b="1" dirty="0">
                <a:latin typeface="Constantia" panose="02030602050306030303" pitchFamily="18" charset="0"/>
              </a:rPr>
              <a:t> </a:t>
            </a:r>
            <a:r>
              <a:rPr lang="en-US" sz="2400" b="1" dirty="0" err="1">
                <a:latin typeface="Constantia" panose="02030602050306030303" pitchFamily="18" charset="0"/>
              </a:rPr>
              <a:t>lumalaki</a:t>
            </a:r>
            <a:r>
              <a:rPr lang="en-US" sz="2400" b="1" dirty="0">
                <a:latin typeface="Constantia" panose="02030602050306030303" pitchFamily="18" charset="0"/>
              </a:rPr>
              <a:t> sa </a:t>
            </a:r>
            <a:r>
              <a:rPr lang="en-US" sz="2400" b="1" dirty="0" err="1">
                <a:latin typeface="Constantia" panose="02030602050306030303" pitchFamily="18" charset="0"/>
              </a:rPr>
              <a:t>malambot</a:t>
            </a:r>
            <a:r>
              <a:rPr lang="en-US" sz="2400" b="1" dirty="0">
                <a:latin typeface="Constantia" panose="02030602050306030303" pitchFamily="18" charset="0"/>
              </a:rPr>
              <a:t> na </a:t>
            </a:r>
            <a:r>
              <a:rPr lang="en-US" sz="2400" b="1" dirty="0" err="1">
                <a:latin typeface="Constantia" panose="02030602050306030303" pitchFamily="18" charset="0"/>
              </a:rPr>
              <a:t>ibabaw</a:t>
            </a:r>
            <a:r>
              <a:rPr lang="en-US" sz="2400" b="1" dirty="0">
                <a:latin typeface="Constantia" panose="02030602050306030303" pitchFamily="18" charset="0"/>
              </a:rPr>
              <a:t> ng </a:t>
            </a:r>
            <a:r>
              <a:rPr lang="en-US" sz="2400" b="1" dirty="0" err="1">
                <a:latin typeface="Constantia" panose="02030602050306030303" pitchFamily="18" charset="0"/>
              </a:rPr>
              <a:t>lupa</a:t>
            </a:r>
            <a:r>
              <a:rPr lang="en-US" sz="2400" b="1" dirty="0">
                <a:latin typeface="Constantia" panose="02030602050306030303" pitchFamily="18" charset="0"/>
              </a:rPr>
              <a:t>, </a:t>
            </a:r>
            <a:r>
              <a:rPr lang="en-US" sz="2400" b="1" dirty="0" err="1">
                <a:latin typeface="Constantia" panose="02030602050306030303" pitchFamily="18" charset="0"/>
              </a:rPr>
              <a:t>ngunit</a:t>
            </a:r>
            <a:r>
              <a:rPr lang="en-US" sz="2400" b="1" dirty="0">
                <a:latin typeface="Constantia" panose="02030602050306030303" pitchFamily="18" charset="0"/>
              </a:rPr>
              <a:t> </a:t>
            </a:r>
            <a:r>
              <a:rPr lang="en-US" sz="2400" b="1" dirty="0" err="1">
                <a:latin typeface="Constantia" panose="02030602050306030303" pitchFamily="18" charset="0"/>
              </a:rPr>
              <a:t>nakaugat</a:t>
            </a:r>
            <a:r>
              <a:rPr lang="en-US" sz="2400" b="1" dirty="0">
                <a:latin typeface="Constantia" panose="02030602050306030303" pitchFamily="18" charset="0"/>
              </a:rPr>
              <a:t> sa Dios, </a:t>
            </a:r>
            <a:r>
              <a:rPr lang="en-US" sz="2400" b="1" dirty="0" err="1">
                <a:latin typeface="Constantia" panose="02030602050306030303" pitchFamily="18" charset="0"/>
              </a:rPr>
              <a:t>nakasilsil</a:t>
            </a:r>
            <a:r>
              <a:rPr lang="en-US" sz="2400" b="1" dirty="0">
                <a:latin typeface="Constantia" panose="02030602050306030303" pitchFamily="18" charset="0"/>
              </a:rPr>
              <a:t> sa mga </a:t>
            </a:r>
            <a:r>
              <a:rPr lang="en-US" sz="2400" b="1" dirty="0" err="1">
                <a:latin typeface="Constantia" panose="02030602050306030303" pitchFamily="18" charset="0"/>
              </a:rPr>
              <a:t>siwang</a:t>
            </a:r>
            <a:r>
              <a:rPr lang="en-US" sz="2400" b="1" dirty="0">
                <a:latin typeface="Constantia" panose="02030602050306030303" pitchFamily="18" charset="0"/>
              </a:rPr>
              <a:t> ng </a:t>
            </a:r>
            <a:r>
              <a:rPr lang="en-US" sz="2400" b="1" dirty="0" err="1">
                <a:latin typeface="Constantia" panose="02030602050306030303" pitchFamily="18" charset="0"/>
              </a:rPr>
              <a:t>mabundok</a:t>
            </a:r>
            <a:r>
              <a:rPr lang="en-US" sz="2400" b="1" dirty="0">
                <a:latin typeface="Constantia" panose="02030602050306030303" pitchFamily="18" charset="0"/>
              </a:rPr>
              <a:t> na </a:t>
            </a:r>
            <a:r>
              <a:rPr lang="en-US" sz="2400" b="1" dirty="0" err="1">
                <a:latin typeface="Constantia" panose="02030602050306030303" pitchFamily="18" charset="0"/>
              </a:rPr>
              <a:t>bato</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00493"/>
            <a:ext cx="4540629"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Sinoman</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nga</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ay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huwag</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humatol</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sa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inyo</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tungkol</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sa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pagkain</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o sa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paginom</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o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tungkol</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sa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kapistahan</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o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bagong</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buwan</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o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araw</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ng sabbath: Na isang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anino</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ng mga bagay na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magsisidating</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nguni't</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ang </a:t>
            </a:r>
            <a:r>
              <a:rPr kumimoji="0" lang="en-US" sz="21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katawan</a:t>
            </a:r>
            <a:r>
              <a:rPr kumimoji="0" lang="en-U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ay kay Cristo</a:t>
            </a:r>
            <a:r>
              <a:rPr kumimoji="0" lang="es-ES" sz="21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Colossas</a:t>
            </a:r>
            <a:r>
              <a:rPr kumimoji="0" lang="es-ES" sz="16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2:16,17</a:t>
            </a: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B8B10"/>
                </a:solidFill>
              </a:rPr>
              <a:t>Ang pakinabang ng pananampalataya:</a:t>
            </a:r>
          </a:p>
          <a:p>
            <a:pPr lvl="1">
              <a:spcBef>
                <a:spcPts val="600"/>
              </a:spcBef>
            </a:pPr>
            <a:r>
              <a:rPr lang="en" sz="2000" b="1" dirty="0"/>
              <a:t>Konsolasyon, papuri, at kaayusan (Colossas 2:1-5)</a:t>
            </a:r>
          </a:p>
          <a:p>
            <a:pPr lvl="1">
              <a:spcBef>
                <a:spcPts val="600"/>
              </a:spcBef>
            </a:pPr>
            <a:r>
              <a:rPr lang="en" sz="2000" b="1" dirty="0"/>
              <a:t>Nakaugat kay Kristo (Colossas 2:6-8)</a:t>
            </a:r>
          </a:p>
          <a:p>
            <a:pPr lvl="1">
              <a:spcBef>
                <a:spcPts val="600"/>
              </a:spcBef>
            </a:pPr>
            <a:r>
              <a:rPr lang="en-US" sz="2000" b="1" dirty="0"/>
              <a:t>Ang </a:t>
            </a:r>
            <a:r>
              <a:rPr lang="en-US" sz="2000" b="1" dirty="0" err="1"/>
              <a:t>ordinansang</a:t>
            </a:r>
            <a:r>
              <a:rPr lang="en-US" sz="2000" b="1" dirty="0"/>
              <a:t> </a:t>
            </a:r>
            <a:r>
              <a:rPr lang="en-US" sz="2000" b="1" dirty="0" err="1"/>
              <a:t>isunulat</a:t>
            </a:r>
            <a:r>
              <a:rPr lang="en-US" sz="2000" b="1" dirty="0"/>
              <a:t> ng </a:t>
            </a:r>
            <a:r>
              <a:rPr lang="en-US" sz="2000" b="1" dirty="0" err="1"/>
              <a:t>kamay</a:t>
            </a:r>
            <a:r>
              <a:rPr lang="en-PH" sz="2000" b="1" dirty="0"/>
              <a:t> ay </a:t>
            </a:r>
            <a:r>
              <a:rPr lang="en-PH" sz="2000" b="1" dirty="0" err="1"/>
              <a:t>napako</a:t>
            </a:r>
            <a:r>
              <a:rPr lang="en-PH" sz="2000" b="1" dirty="0"/>
              <a:t> sa </a:t>
            </a:r>
            <a:r>
              <a:rPr lang="en-PH" sz="2000" b="1" dirty="0" err="1"/>
              <a:t>krus</a:t>
            </a:r>
            <a:r>
              <a:rPr lang="en-PH" sz="2000" b="1" dirty="0"/>
              <a:t> </a:t>
            </a:r>
            <a:r>
              <a:rPr lang="en" sz="2000" b="1" dirty="0"/>
              <a:t>(Col. 2:9-15)</a:t>
            </a:r>
          </a:p>
          <a:p>
            <a:pPr>
              <a:spcBef>
                <a:spcPts val="1800"/>
              </a:spcBef>
            </a:pPr>
            <a:r>
              <a:rPr lang="en" sz="2000" b="1" dirty="0">
                <a:solidFill>
                  <a:srgbClr val="500797"/>
                </a:solidFill>
              </a:rPr>
              <a:t>Mga problemang umuuga sa pananampalataya:</a:t>
            </a:r>
          </a:p>
          <a:p>
            <a:pPr lvl="1">
              <a:spcBef>
                <a:spcPts val="600"/>
              </a:spcBef>
            </a:pPr>
            <a:r>
              <a:rPr lang="en-US" sz="2000" b="1" dirty="0"/>
              <a:t>Banal na </a:t>
            </a:r>
            <a:r>
              <a:rPr lang="en-US" sz="2000" b="1" dirty="0" err="1"/>
              <a:t>araw</a:t>
            </a:r>
            <a:r>
              <a:rPr lang="en-US" sz="2000" b="1" dirty="0"/>
              <a:t>, </a:t>
            </a:r>
            <a:r>
              <a:rPr lang="en-US" sz="2000" b="1" dirty="0" err="1"/>
              <a:t>bagong</a:t>
            </a:r>
            <a:r>
              <a:rPr lang="en-US" sz="2000" b="1" dirty="0"/>
              <a:t> </a:t>
            </a:r>
            <a:r>
              <a:rPr lang="en-US" sz="2000" b="1" dirty="0" err="1"/>
              <a:t>buwan</a:t>
            </a:r>
            <a:r>
              <a:rPr lang="en-US" sz="2000" b="1" dirty="0"/>
              <a:t>, mga </a:t>
            </a:r>
            <a:r>
              <a:rPr lang="en-US" sz="2000" b="1" dirty="0" err="1"/>
              <a:t>araw</a:t>
            </a:r>
            <a:r>
              <a:rPr lang="en-US" sz="2000" b="1" dirty="0"/>
              <a:t> ng </a:t>
            </a:r>
            <a:r>
              <a:rPr lang="en-US" sz="2000" b="1" dirty="0" err="1"/>
              <a:t>sabado</a:t>
            </a:r>
            <a:r>
              <a:rPr lang="en-US" sz="2000" b="1" dirty="0"/>
              <a:t> </a:t>
            </a:r>
            <a:r>
              <a:rPr lang="en" sz="2000" b="1" dirty="0"/>
              <a:t>(Col. 2:16-19)</a:t>
            </a:r>
          </a:p>
          <a:p>
            <a:pPr lvl="1">
              <a:spcBef>
                <a:spcPts val="600"/>
              </a:spcBef>
            </a:pPr>
            <a:r>
              <a:rPr lang="en" sz="2000" b="1" dirty="0"/>
              <a:t>Mga kautusan ng tao (Colossas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86780"/>
            <a:ext cx="7455067" cy="1015663"/>
          </a:xfrm>
          <a:prstGeom prst="rect">
            <a:avLst/>
          </a:prstGeom>
          <a:noFill/>
        </p:spPr>
        <p:txBody>
          <a:bodyPr wrap="square" rtlCol="0">
            <a:spAutoFit/>
          </a:bodyPr>
          <a:lstStyle/>
          <a:p>
            <a:pPr>
              <a:spcBef>
                <a:spcPts val="600"/>
              </a:spcBef>
            </a:pPr>
            <a:r>
              <a:rPr lang="en" sz="2000" b="1" dirty="0"/>
              <a:t>Malaki ang pagpapala na naidudulot ng pananampalataya kay Jesus. Dagdag sa kapatawaran sa ating mga kasalanan, tumatanggap tayo ng kaaliwan, karunungan, at marami pa.</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61291"/>
            <a:ext cx="6915149" cy="1015663"/>
          </a:xfrm>
          <a:prstGeom prst="rect">
            <a:avLst/>
          </a:prstGeom>
          <a:noFill/>
        </p:spPr>
        <p:txBody>
          <a:bodyPr wrap="square">
            <a:spAutoFit/>
          </a:bodyPr>
          <a:lstStyle/>
          <a:p>
            <a:pPr>
              <a:spcBef>
                <a:spcPts val="600"/>
              </a:spcBef>
            </a:pPr>
            <a:r>
              <a:rPr lang="en" sz="2000" b="1" dirty="0"/>
              <a:t>Nabababala rin ito sa atin kung paano tayo uugat: hindi base sa mga pilosopiya at teoriya ng tao, ngunit tanging sa buhay na Salita ng Dios.</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82047" y="1027540"/>
            <a:ext cx="7455067" cy="1015663"/>
          </a:xfrm>
          <a:prstGeom prst="rect">
            <a:avLst/>
          </a:prstGeom>
          <a:noFill/>
        </p:spPr>
        <p:txBody>
          <a:bodyPr wrap="square">
            <a:spAutoFit/>
          </a:bodyPr>
          <a:lstStyle/>
          <a:p>
            <a:pPr>
              <a:spcBef>
                <a:spcPts val="600"/>
              </a:spcBef>
            </a:pPr>
            <a:r>
              <a:rPr lang="en" sz="2000" b="1" dirty="0"/>
              <a:t>Inaanyayahan tayo ni Pablo na mag-ugat sa pananampalata-yang iyon upang maging gaya tayo ng puno na nagbubunga ng mabuti para sa Kaharian ng Dios.</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574806"/>
            <a:ext cx="10420350" cy="193899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MGA PAKINABANG NG PANANAMPALATAYA</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807709" y="-9960"/>
            <a:ext cx="3600000" cy="1836000"/>
          </a:xfrm>
          <a:prstGeom prst="wedgeEllipseCallout">
            <a:avLst>
              <a:gd name="adj1" fmla="val -41636"/>
              <a:gd name="adj2" fmla="val 47661"/>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 sz="2000" b="1" dirty="0">
                <a:solidFill>
                  <a:schemeClr val="bg1"/>
                </a:solidFill>
                <a:effectLst>
                  <a:outerShdw blurRad="38100" dist="38100" dir="2700000" algn="tl">
                    <a:srgbClr val="000000">
                      <a:alpha val="43137"/>
                    </a:srgbClr>
                  </a:outerShdw>
                </a:effectLst>
              </a:rPr>
              <a:t>Saan makikita ang karunungan? Saan naninirahan ang katalinuhan?</a:t>
            </a:r>
          </a:p>
          <a:p>
            <a:pPr algn="ctr"/>
            <a:r>
              <a:rPr lang="en" sz="1600" b="1" dirty="0">
                <a:solidFill>
                  <a:schemeClr val="bg1"/>
                </a:solidFill>
                <a:effectLst>
                  <a:outerShdw blurRad="38100" dist="38100" dir="2700000" algn="tl">
                    <a:srgbClr val="000000">
                      <a:alpha val="43137"/>
                    </a:srgbClr>
                  </a:outerShdw>
                </a:effectLst>
              </a:rPr>
              <a:t>(Job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571701" y="0"/>
            <a:ext cx="3708000" cy="1836000"/>
          </a:xfrm>
          <a:prstGeom prst="wedgeEllipseCallout">
            <a:avLst>
              <a:gd name="adj1" fmla="val 66410"/>
              <a:gd name="adj2" fmla="val 9392"/>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 dirty="0">
                <a:solidFill>
                  <a:schemeClr val="bg1"/>
                </a:solidFill>
                <a:effectLst>
                  <a:outerShdw blurRad="38100" dist="38100" dir="2700000" algn="tl">
                    <a:srgbClr val="000000">
                      <a:alpha val="43137"/>
                    </a:srgbClr>
                  </a:outerShdw>
                </a:effectLst>
              </a:rPr>
              <a:t>Kay Kristo nakatago ang lahat ng kayamanan ng karunungan at kaalaman </a:t>
            </a:r>
            <a:r>
              <a:rPr lang="en" sz="1600" dirty="0">
                <a:solidFill>
                  <a:schemeClr val="bg1"/>
                </a:solidFill>
                <a:effectLst>
                  <a:outerShdw blurRad="38100" dist="38100" dir="2700000" algn="tl">
                    <a:srgbClr val="000000">
                      <a:alpha val="43137"/>
                    </a:srgbClr>
                  </a:outerShdw>
                </a:effectLst>
              </a:rPr>
              <a:t>(Colossas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en-PH"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KONSOLASYON, PAPURI, AT KAAYUSAN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295675" y="582141"/>
            <a:ext cx="11384492" cy="861774"/>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bagaman</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laman</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ako'y</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wala</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harap</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gayon</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ma'y</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nasa</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inyo</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ako</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espiritu</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nagagalak</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nakikita</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ko ang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inyong</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ayos</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ang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katibayan</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inyong</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pananampalataya</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kay Cristo</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(Colossas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en-PH" sz="2000" b="1" dirty="0"/>
              <a:t>B</a:t>
            </a:r>
            <a:r>
              <a:rPr lang="en" sz="2000" b="1" dirty="0"/>
              <a:t>agaman hindi nya personal na kilala ang iglesia sa Colossas, alam ni Pablo na nasa panganib ng mga maling tagapagturo (Col. 2:1, 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776274863"/>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505428" y="4284089"/>
            <a:ext cx="8559567" cy="1015663"/>
          </a:xfrm>
          <a:prstGeom prst="rect">
            <a:avLst/>
          </a:prstGeom>
          <a:noFill/>
        </p:spPr>
        <p:txBody>
          <a:bodyPr wrap="square">
            <a:spAutoFit/>
          </a:bodyPr>
          <a:lstStyle/>
          <a:p>
            <a:pPr>
              <a:spcBef>
                <a:spcPts val="600"/>
              </a:spcBef>
            </a:pPr>
            <a:r>
              <a:rPr lang="en" sz="2000" b="1" dirty="0"/>
              <a:t>B</a:t>
            </a:r>
            <a:r>
              <a:rPr lang="en-PH" sz="2000" b="1" dirty="0"/>
              <a:t>a</a:t>
            </a:r>
            <a:r>
              <a:rPr lang="en" sz="2000" b="1" dirty="0"/>
              <a:t>go tukuyin ang maling mga doktrina, may dobleng pagpuri sa mga taga Colosas: may mabuti silang kaayusan; at sila ay matatag sa pananampalataya (Col.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en-US" dirty="0"/>
              <a:t>Upang </a:t>
            </a:r>
            <a:r>
              <a:rPr lang="en-US" dirty="0" err="1"/>
              <a:t>makilala</a:t>
            </a:r>
            <a:r>
              <a:rPr lang="en-US" dirty="0"/>
              <a:t> </a:t>
            </a:r>
            <a:r>
              <a:rPr lang="en-US" dirty="0" err="1"/>
              <a:t>nila</a:t>
            </a:r>
            <a:r>
              <a:rPr lang="en-US" dirty="0"/>
              <a:t> ang </a:t>
            </a:r>
            <a:r>
              <a:rPr lang="en-US" dirty="0" err="1"/>
              <a:t>misteryo</a:t>
            </a:r>
            <a:r>
              <a:rPr lang="en-US" dirty="0"/>
              <a:t> ng Dios, sa </a:t>
            </a:r>
            <a:r>
              <a:rPr lang="en-US" dirty="0" err="1"/>
              <a:t>pangalang</a:t>
            </a:r>
            <a:r>
              <a:rPr lang="en-US" dirty="0"/>
              <a:t>, Kristo</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en" sz="2000" b="1" dirty="0"/>
              <a:t>Dahil dito, nagsulat sya ng may tatlong malinaw na layunin upang makayanan nila itong panganib (Col. 2:2):</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186083"/>
            <a:ext cx="8559565" cy="1631216"/>
          </a:xfrm>
          <a:prstGeom prst="rect">
            <a:avLst/>
          </a:prstGeom>
          <a:noFill/>
        </p:spPr>
        <p:txBody>
          <a:bodyPr wrap="square">
            <a:spAutoFit/>
          </a:bodyPr>
          <a:lstStyle/>
          <a:p>
            <a:pPr>
              <a:spcBef>
                <a:spcPts val="600"/>
              </a:spcBef>
            </a:pPr>
            <a:r>
              <a:rPr lang="en" sz="2000" b="1" dirty="0"/>
              <a:t>Ang “kaayusan” na tinutukoy ni Pablo dito ay patungkol sa kaayusan sa pagsamba at sa ibang mga gawain ng iglesia. Dapat may pangunguna at pagbabahagi ng mga tungkulin; dapat tuparin ang mga gawain nang may kahusayan; at iba pa. Magbubunga ito ng mas mabuting pagpapahayag ng ebanghelyo at maiingatan sila sa ilang mga pagkakamali.</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NAKAUGAT KAY KRISTO</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Na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nangauugat</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nangatatayo</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kaniya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matibay</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inyong</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pananampalataya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gaya ng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pagkaturo</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inyo</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sumasagana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CA6A"/>
                </a:solidFill>
                <a:effectLst>
                  <a:outerShdw blurRad="38100" dist="38100" dir="2700000" algn="tl">
                    <a:srgbClr val="000000">
                      <a:alpha val="43137"/>
                    </a:srgbClr>
                  </a:outerShdw>
                </a:effectLst>
                <a:latin typeface="Comic Sans MS" panose="030F0702030302020204" pitchFamily="66" charset="0"/>
              </a:rPr>
              <a:t>pagpapasalamat</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(Colossas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631216"/>
          </a:xfrm>
          <a:prstGeom prst="rect">
            <a:avLst/>
          </a:prstGeom>
          <a:noFill/>
        </p:spPr>
        <p:txBody>
          <a:bodyPr wrap="square" rtlCol="0">
            <a:spAutoFit/>
          </a:bodyPr>
          <a:lstStyle/>
          <a:p>
            <a:pPr>
              <a:spcBef>
                <a:spcPts val="600"/>
              </a:spcBef>
            </a:pPr>
            <a:r>
              <a:rPr lang="en" sz="2000" b="1" dirty="0"/>
              <a:t>Ating makukuha ang kaligtasan sa pagtanggap sa isang Persona, hindi sa pagtanggap ng mga doktrina (Col. 2:6). Gayunpaman, ang mga ito ay mahalaga. Pinayuhan tayo ni P</a:t>
            </a:r>
            <a:r>
              <a:rPr lang="en-PH" sz="2000" b="1" dirty="0"/>
              <a:t>a</a:t>
            </a:r>
            <a:r>
              <a:rPr lang="en" sz="2000" b="1" dirty="0"/>
              <a:t>blo na lumakad kay Kristo “</a:t>
            </a:r>
            <a:r>
              <a:rPr lang="it-IT" sz="2000" b="1" dirty="0"/>
              <a:t>gaya ng pagkaturo sa inyo</a:t>
            </a:r>
            <a:r>
              <a:rPr lang="en" sz="2000" b="1" dirty="0"/>
              <a:t>” (Col.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624904065"/>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631216"/>
          </a:xfrm>
          <a:prstGeom prst="rect">
            <a:avLst/>
          </a:prstGeom>
          <a:noFill/>
        </p:spPr>
        <p:txBody>
          <a:bodyPr wrap="square">
            <a:spAutoFit/>
          </a:bodyPr>
          <a:lstStyle/>
          <a:p>
            <a:pPr>
              <a:spcBef>
                <a:spcPts val="600"/>
              </a:spcBef>
            </a:pPr>
            <a:r>
              <a:rPr lang="en" sz="2000" b="1" dirty="0"/>
              <a:t>Habang umalakad tayo kasama si Jesus, tayo ay nakaugat sa Kanya. T</a:t>
            </a:r>
            <a:r>
              <a:rPr lang="en-PH" sz="2000" b="1" dirty="0"/>
              <a:t>a</a:t>
            </a:r>
            <a:r>
              <a:rPr lang="en" sz="2000" b="1" dirty="0"/>
              <a:t>yo ay, patalinghagang, “tanim ng Panginoon</a:t>
            </a:r>
            <a:r>
              <a:rPr lang="en-US" sz="2000" b="1" dirty="0"/>
              <a:t>, </a:t>
            </a:r>
            <a:r>
              <a:rPr lang="en-US" sz="2000" b="1" dirty="0" err="1"/>
              <a:t>upang</a:t>
            </a:r>
            <a:r>
              <a:rPr lang="en-US" sz="2000" b="1" dirty="0"/>
              <a:t> Siya ay </a:t>
            </a:r>
            <a:r>
              <a:rPr lang="en-US" sz="2000" b="1" dirty="0" err="1"/>
              <a:t>maluwalhati</a:t>
            </a:r>
            <a:r>
              <a:rPr lang="en" sz="2000" b="1" dirty="0"/>
              <a:t>” (Isaias 61:3</a:t>
            </a:r>
            <a:r>
              <a:rPr lang="en" sz="1600" b="1" dirty="0"/>
              <a:t>) </a:t>
            </a:r>
            <a:r>
              <a:rPr lang="en" sz="2000" b="1" dirty="0"/>
              <a:t>. Tayo ay “mga puno” na kumakapit kay Jesus at sa Kanyang mga aral (Awit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en-US" sz="3200" b="1" dirty="0">
                <a:ln w="10160">
                  <a:solidFill>
                    <a:schemeClr val="accent6"/>
                  </a:solidFill>
                  <a:prstDash val="solid"/>
                </a:ln>
                <a:solidFill>
                  <a:srgbClr val="FFFFFF"/>
                </a:solidFill>
                <a:effectLst>
                  <a:outerShdw blurRad="38100" dist="22860" dir="5400000" algn="tl" rotWithShape="0">
                    <a:srgbClr val="000000"/>
                  </a:outerShdw>
                </a:effectLst>
              </a:rPr>
              <a:t>ANG ORDINANSANG ISUNULAT NG KAMAY AY NAPAKO SA KRUS </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Na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pinawi</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ang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usapang</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nasusulat</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sa mga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palatuntunan</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laban</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sa atin, na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hindi</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naayon</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sa atin: at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ito'y</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kaniyang</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inalis</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na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ipinako</a:t>
            </a:r>
            <a:r>
              <a:rPr lang="en-US"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sa </a:t>
            </a:r>
            <a:r>
              <a:rPr lang="en-US" sz="1600" b="1" dirty="0" err="1">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krus</a:t>
            </a: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(Colossians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846659"/>
          </a:xfrm>
          <a:prstGeom prst="rect">
            <a:avLst/>
          </a:prstGeom>
          <a:noFill/>
        </p:spPr>
        <p:txBody>
          <a:bodyPr wrap="square" rtlCol="0">
            <a:spAutoFit/>
          </a:bodyPr>
          <a:lstStyle/>
          <a:p>
            <a:pPr>
              <a:spcBef>
                <a:spcPts val="600"/>
              </a:spcBef>
            </a:pPr>
            <a:r>
              <a:rPr lang="en" sz="1900" b="1" dirty="0"/>
              <a:t>Pinagtibay ni Abraham ang kanyang pakikipagtipan sa Dios sa pamamagitan ng pagtutuli (Gen. 17:11). Pinagtitibay natin ang pakikipagtipan kay Jesus sa pamamagitan ng bautismo, ito ang “pagtutuli ni Kristo” (Col. 2:11–12). Nagpapahiwatig ito na ang pisikal na pagtutuli ay hindi na kailangan. Sa paglinaw sa puntong ito, nagsalita si Pablo tungkol sa gawain ni Jesus sa krus. Ano ang 	nagawa ni Jesus?</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1471861683"/>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323439"/>
          </a:xfrm>
          <a:prstGeom prst="rect">
            <a:avLst/>
          </a:prstGeom>
          <a:noFill/>
        </p:spPr>
        <p:txBody>
          <a:bodyPr wrap="square" rtlCol="0">
            <a:spAutoFit/>
          </a:bodyPr>
          <a:lstStyle/>
          <a:p>
            <a:pPr>
              <a:spcBef>
                <a:spcPts val="600"/>
              </a:spcBef>
            </a:pPr>
            <a:r>
              <a:rPr lang="en" sz="2000" b="1" noProof="0" dirty="0"/>
              <a:t>Nilinaw ng Efeso 2:14-15 na ang “mga tuntunin” o “</a:t>
            </a:r>
            <a:r>
              <a:rPr lang="en" sz="2000" b="1" dirty="0"/>
              <a:t>mga k</a:t>
            </a:r>
            <a:r>
              <a:rPr lang="en" sz="2000" b="1" noProof="0" dirty="0"/>
              <a:t>ailangan” na laban sa atin ay ang seremonyal na kautusan, na siyang pader ng paghihiwalay sa pagitan ng mga Judio at mga Hentil.</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42140"/>
            <a:ext cx="6458553" cy="1015663"/>
          </a:xfrm>
          <a:prstGeom prst="rect">
            <a:avLst/>
          </a:prstGeom>
          <a:noFill/>
        </p:spPr>
        <p:txBody>
          <a:bodyPr wrap="square">
            <a:spAutoFit/>
          </a:bodyPr>
          <a:lstStyle/>
          <a:p>
            <a:pPr>
              <a:spcBef>
                <a:spcPts val="600"/>
              </a:spcBef>
            </a:pPr>
            <a:r>
              <a:rPr lang="en" sz="2000" b="1" dirty="0"/>
              <a:t>Dahil dito, hindi na natin kailangang mag-alala sa pagtupag ng mga ritwal na kautusan ng Lumang Tipan, na may katuparan at pagtatapos kay Kristo.</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337734" y="664043"/>
            <a:ext cx="10181696"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PH"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MGA PROBLEMANG UMUUGA SA PANANAMPALATAYA</a:t>
            </a:r>
            <a:endPar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1167</TotalTime>
  <Words>1493</Words>
  <Application>Microsoft Office PowerPoint</Application>
  <PresentationFormat>Panorámica</PresentationFormat>
  <Paragraphs>61</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2026-01-27T09:08:36Z</dcterms:created>
  <dcterms:modified xsi:type="dcterms:W3CDTF">2026-03-03T20:30:06Z</dcterms:modified>
</cp:coreProperties>
</file>