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ILANG MGA KATANGIAN NG DIOS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tuwid (Awit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Maawain (Deuteronomio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Matiyaga at nakakaaliw (Roma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agapagbigay ng biyaya (Roma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Isang nagpapatawad (Awit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Maharlika (Awit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Walang hanggan (Genesis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 sa lahat (Genesis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ang lahat (1 Juan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ang hinaharap (Isaias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" sz="2000" b="1" dirty="0"/>
            <a:t>Dahil sa pag-ibig, nilikha niya ang tao, lalaki at babae, at “inutusan” sila na mahalin ang isa’t-isa     (Gen.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" sz="2000" b="1" dirty="0"/>
            <a:t>Dahil sa pag-ibig, nang nagkasala sina A</a:t>
          </a:r>
          <a:r>
            <a:rPr lang="en-PH" sz="2000" b="1" dirty="0"/>
            <a:t>d</a:t>
          </a:r>
          <a:r>
            <a:rPr lang="en" sz="2000" b="1" dirty="0"/>
            <a:t>an at Eba, Hinanap Niya sila at binigyan sila ng pag-asa</a:t>
          </a:r>
          <a:br>
            <a:rPr lang="es-ES" sz="2000" b="1" dirty="0"/>
          </a:br>
          <a:r>
            <a:rPr lang="en" sz="2000" b="1" dirty="0"/>
            <a:t>(Gen. 3:9,15)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" sz="2000" b="1" dirty="0"/>
            <a:t>Dahil sa pag-ibig, gumawa Siya ng tipan kay Abraham at nangako ng pagpapala sa lahat ng tao    (Gen.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" sz="2000" b="1" dirty="0"/>
            <a:t>Dahil sa pag-ibig, ibinigay Niya ang Anak –Jesu Kristo– upang mamatay para sa ating mga kasalanan                      (Juan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Mateo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1800" b="1" dirty="0"/>
            <a:t>Mula sa Judio patungo sa mga Judio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Marcus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1800" b="1" dirty="0"/>
            <a:t>Mula sa Judio patungo sa mga Hentil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Lucas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1800" b="1" dirty="0"/>
            <a:t>Mula sa Hentil patungo sa mga Hentil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1800" b="1" dirty="0"/>
            <a:t>Mula sa Judio patungo sa mga Judio at Hentil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1800" b="1" dirty="0"/>
            <a:t>Siya ang Mesias na tumupad sa mga ipinangako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Palaging handa sa paglilingkod sa iba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/>
            <a:t>Makatao at maawain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" sz="1800" b="1" dirty="0"/>
            <a:t>Ang tagapagbigay ng pisilal at espiritwal na buhay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ILANG MGA KATANGIAN NG DIOS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 sa lahat (Genesis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ang lahat (1 Juan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ang hinaharap (Isaias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tuwid (Awit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Maawain (Deuteronomio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Matiyaga at nakakaaliw (Roma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agapagbigay ng biyaya (Roma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Isang nagpapatawad (Awit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Maharlika (Awit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Walang hanggan (Genesis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Dahil sa pag-ibig, nilikha niya ang tao, lalaki at babae, at “inutusan” sila na mahalin ang isa’t-isa     (Gen.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Dahil sa pag-ibig, nang nagkasala sina A</a:t>
          </a:r>
          <a:r>
            <a:rPr lang="en-PH" sz="2000" b="1" kern="1200" dirty="0"/>
            <a:t>d</a:t>
          </a:r>
          <a:r>
            <a:rPr lang="en" sz="2000" b="1" kern="1200" dirty="0"/>
            <a:t>an at Eba, Hinanap Niya sila at binigyan sila ng pag-asa</a:t>
          </a:r>
          <a:br>
            <a:rPr lang="es-ES" sz="2000" b="1" kern="1200" dirty="0"/>
          </a:br>
          <a:r>
            <a:rPr lang="en" sz="2000" b="1" kern="1200" dirty="0"/>
            <a:t>(Gen. 3:9,15)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Dahil sa pag-ibig, gumawa Siya ng tipan kay Abraham at nangako ng pagpapala sa lahat ng tao    (Gen.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Dahil sa pag-ibig, ibinigay Niya ang Anak –Jesu Kristo– upang mamatay para sa ating mga kasalanan                      (Juan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Mateo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Mula sa Judio patungo sa mga Judio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Siya ang Mesias na tumupad sa mga ipinangako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Marcus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Mula sa Judio patungo sa mga Hentil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Palaging handa sa paglilingkod sa iba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Lucas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Mula sa Hentil patungo sa mga Hentil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Makatao at maawain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Mula sa Judio patungo sa mga Judio at Hentil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Ang tagapagbigay ng pisilal at espiritwal na buhay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16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6.jpeg"/><Relationship Id="rId4" Type="http://schemas.openxmlformats.org/officeDocument/2006/relationships/diagramData" Target="../diagrams/data3.xml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1778466" y="250169"/>
            <a:ext cx="8867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UPANG MAKILALA ANG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51269" y="6381449"/>
            <a:ext cx="347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Aralin 2 para sa ika-11 ng Abril,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IPINAHAYAG ANG DIOS SA NILIKHA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4933250" y="590991"/>
            <a:ext cx="70015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kalangitan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nagpapahayag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kaluwalhatian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Dios; at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ipinakikilala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kalawakan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4843681" y="1698098"/>
            <a:ext cx="738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Nagsimula</a:t>
            </a:r>
            <a:r>
              <a:rPr lang="en-US" sz="2000" b="1" dirty="0">
                <a:solidFill>
                  <a:prstClr val="black"/>
                </a:solidFill>
              </a:rPr>
              <a:t> ang Biblia sa </a:t>
            </a:r>
            <a:r>
              <a:rPr lang="en-US" sz="2000" b="1" dirty="0" err="1">
                <a:solidFill>
                  <a:prstClr val="black"/>
                </a:solidFill>
              </a:rPr>
              <a:t>pagtukoy</a:t>
            </a:r>
            <a:r>
              <a:rPr lang="en-US" sz="2000" b="1" dirty="0">
                <a:solidFill>
                  <a:prstClr val="black"/>
                </a:solidFill>
              </a:rPr>
              <a:t> sa Dios na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s-ES" sz="2000" b="1" dirty="0" err="1">
                <a:solidFill>
                  <a:prstClr val="black"/>
                </a:solidFill>
              </a:rPr>
              <a:t>Bagaman</a:t>
            </a:r>
            <a:r>
              <a:rPr lang="es-ES" sz="2000" b="1" dirty="0">
                <a:solidFill>
                  <a:prstClr val="black"/>
                </a:solidFill>
              </a:rPr>
              <a:t> ang </a:t>
            </a:r>
            <a:r>
              <a:rPr lang="en-US" sz="2000" b="1" dirty="0">
                <a:solidFill>
                  <a:prstClr val="black"/>
                </a:solidFill>
              </a:rPr>
              <a:t>literal na </a:t>
            </a:r>
            <a:r>
              <a:rPr lang="en-US" sz="2000" b="1" dirty="0" err="1">
                <a:solidFill>
                  <a:prstClr val="black"/>
                </a:solidFill>
              </a:rPr>
              <a:t>salin</a:t>
            </a:r>
            <a:r>
              <a:rPr lang="en-US" sz="2000" b="1" dirty="0">
                <a:solidFill>
                  <a:prstClr val="black"/>
                </a:solidFill>
              </a:rPr>
              <a:t> ng </a:t>
            </a:r>
            <a:r>
              <a:rPr lang="en-US" sz="2000" b="1" dirty="0" err="1">
                <a:solidFill>
                  <a:prstClr val="black"/>
                </a:solidFill>
              </a:rPr>
              <a:t>titulong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ito</a:t>
            </a:r>
            <a:r>
              <a:rPr lang="en-US" sz="2000" b="1" dirty="0">
                <a:solidFill>
                  <a:prstClr val="black"/>
                </a:solidFill>
              </a:rPr>
              <a:t> ay “mga </a:t>
            </a:r>
            <a:r>
              <a:rPr lang="en-US" sz="2000" b="1" dirty="0" err="1">
                <a:solidFill>
                  <a:prstClr val="black"/>
                </a:solidFill>
              </a:rPr>
              <a:t>dios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ginagamit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ito</a:t>
            </a:r>
            <a:r>
              <a:rPr lang="en-US" sz="2000" b="1" dirty="0">
                <a:solidFill>
                  <a:prstClr val="black"/>
                </a:solidFill>
              </a:rPr>
              <a:t> na pang-</a:t>
            </a:r>
            <a:r>
              <a:rPr lang="en-US" sz="2000" b="1" dirty="0" err="1">
                <a:solidFill>
                  <a:prstClr val="black"/>
                </a:solidFill>
              </a:rPr>
              <a:t>isahang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salita</a:t>
            </a:r>
            <a:r>
              <a:rPr lang="en-US" sz="2000" b="1" dirty="0">
                <a:solidFill>
                  <a:prstClr val="black"/>
                </a:solidFill>
              </a:rPr>
              <a:t>. Gaya ng “Nang </a:t>
            </a:r>
            <a:r>
              <a:rPr lang="en-US" sz="2000" b="1" dirty="0" err="1">
                <a:solidFill>
                  <a:prstClr val="black"/>
                </a:solidFill>
              </a:rPr>
              <a:t>pasimula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nilikha</a:t>
            </a:r>
            <a:r>
              <a:rPr lang="en-US" sz="2000" b="1" dirty="0">
                <a:solidFill>
                  <a:prstClr val="black"/>
                </a:solidFill>
              </a:rPr>
              <a:t> ng mga Dios ang </a:t>
            </a:r>
            <a:r>
              <a:rPr lang="en-US" sz="2000" b="1" dirty="0" err="1">
                <a:solidFill>
                  <a:prstClr val="black"/>
                </a:solidFill>
              </a:rPr>
              <a:t>langit</a:t>
            </a:r>
            <a:r>
              <a:rPr lang="en-US" sz="2000" b="1" dirty="0">
                <a:solidFill>
                  <a:prstClr val="black"/>
                </a:solidFill>
              </a:rPr>
              <a:t> at ang </a:t>
            </a:r>
            <a:r>
              <a:rPr lang="en-US" sz="2000" b="1" dirty="0" err="1">
                <a:solidFill>
                  <a:prstClr val="black"/>
                </a:solidFill>
              </a:rPr>
              <a:t>lupa</a:t>
            </a:r>
            <a:r>
              <a:rPr lang="en-US" sz="2000" b="1" dirty="0">
                <a:solidFill>
                  <a:prstClr val="black"/>
                </a:solidFill>
              </a:rPr>
              <a:t>” (Gen.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758" y="3266871"/>
            <a:ext cx="4245686" cy="31842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8" y="728979"/>
            <a:ext cx="4552950" cy="242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6" y="4536064"/>
            <a:ext cx="7401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>
                <a:solidFill>
                  <a:prstClr val="black"/>
                </a:solidFill>
              </a:rPr>
              <a:t>Sa Genesis </a:t>
            </a:r>
            <a:r>
              <a:rPr lang="en-US" b="1" dirty="0" err="1">
                <a:solidFill>
                  <a:prstClr val="black"/>
                </a:solidFill>
              </a:rPr>
              <a:t>kabanata</a:t>
            </a:r>
            <a:r>
              <a:rPr lang="en-US" b="1" dirty="0">
                <a:solidFill>
                  <a:prstClr val="black"/>
                </a:solidFill>
              </a:rPr>
              <a:t> 2, </a:t>
            </a:r>
            <a:r>
              <a:rPr lang="en-US" b="1" dirty="0" err="1">
                <a:solidFill>
                  <a:prstClr val="black"/>
                </a:solidFill>
              </a:rPr>
              <a:t>dinagdag</a:t>
            </a:r>
            <a:r>
              <a:rPr lang="en-US" b="1" dirty="0">
                <a:solidFill>
                  <a:prstClr val="black"/>
                </a:solidFill>
              </a:rPr>
              <a:t> ang personal na </a:t>
            </a:r>
            <a:r>
              <a:rPr lang="en-US" b="1" dirty="0" err="1">
                <a:solidFill>
                  <a:prstClr val="black"/>
                </a:solidFill>
              </a:rPr>
              <a:t>pangalan</a:t>
            </a:r>
            <a:r>
              <a:rPr lang="en-US" b="1" dirty="0">
                <a:solidFill>
                  <a:prstClr val="black"/>
                </a:solidFill>
              </a:rPr>
              <a:t> ng Dios</a:t>
            </a:r>
            <a:r>
              <a:rPr lang="es-ES" b="1" dirty="0">
                <a:solidFill>
                  <a:prstClr val="black"/>
                </a:solidFill>
              </a:rPr>
              <a:t>: </a:t>
            </a:r>
            <a:r>
              <a:rPr lang="he-IL" b="1" dirty="0">
                <a:solidFill>
                  <a:prstClr val="black"/>
                </a:solidFill>
              </a:rPr>
              <a:t>יְהוָ֥ה</a:t>
            </a:r>
            <a:r>
              <a:rPr lang="es-ES" b="1" dirty="0">
                <a:solidFill>
                  <a:prstClr val="black"/>
                </a:solidFill>
              </a:rPr>
              <a:t> (</a:t>
            </a:r>
            <a:r>
              <a:rPr lang="es-ES" b="1" i="1" dirty="0" err="1">
                <a:solidFill>
                  <a:prstClr val="black"/>
                </a:solidFill>
              </a:rPr>
              <a:t>Yahweh</a:t>
            </a:r>
            <a:r>
              <a:rPr lang="es-ES" b="1" dirty="0">
                <a:solidFill>
                  <a:prstClr val="black"/>
                </a:solidFill>
              </a:rPr>
              <a:t>). </a:t>
            </a:r>
            <a:r>
              <a:rPr lang="en-US" b="1" dirty="0" err="1">
                <a:solidFill>
                  <a:prstClr val="black"/>
                </a:solidFill>
              </a:rPr>
              <a:t>Ngayon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hindi</a:t>
            </a:r>
            <a:r>
              <a:rPr lang="en-US" b="1" dirty="0">
                <a:solidFill>
                  <a:prstClr val="black"/>
                </a:solidFill>
              </a:rPr>
              <a:t> Nya sinabi lang na, “</a:t>
            </a:r>
            <a:r>
              <a:rPr lang="en-US" b="1" dirty="0" err="1">
                <a:solidFill>
                  <a:prstClr val="black"/>
                </a:solidFill>
              </a:rPr>
              <a:t>magkaroon</a:t>
            </a:r>
            <a:r>
              <a:rPr lang="en-US" b="1" dirty="0">
                <a:solidFill>
                  <a:prstClr val="black"/>
                </a:solidFill>
              </a:rPr>
              <a:t>.” </a:t>
            </a:r>
            <a:r>
              <a:rPr lang="en-US" b="1" dirty="0" err="1">
                <a:solidFill>
                  <a:prstClr val="black"/>
                </a:solidFill>
              </a:rPr>
              <a:t>Gumawa</a:t>
            </a:r>
            <a:r>
              <a:rPr lang="en-US" b="1" dirty="0">
                <a:solidFill>
                  <a:prstClr val="black"/>
                </a:solidFill>
              </a:rPr>
              <a:t> Sya ng </a:t>
            </a:r>
            <a:r>
              <a:rPr lang="en-US" b="1" dirty="0" err="1">
                <a:solidFill>
                  <a:prstClr val="black"/>
                </a:solidFill>
              </a:rPr>
              <a:t>tao</a:t>
            </a:r>
            <a:r>
              <a:rPr lang="en-US" b="1" dirty="0">
                <a:solidFill>
                  <a:prstClr val="black"/>
                </a:solidFill>
              </a:rPr>
              <a:t> at </a:t>
            </a:r>
            <a:r>
              <a:rPr lang="en-US" b="1" dirty="0" err="1">
                <a:solidFill>
                  <a:prstClr val="black"/>
                </a:solidFill>
              </a:rPr>
              <a:t>pinorma</a:t>
            </a:r>
            <a:r>
              <a:rPr lang="en-US" b="1" dirty="0">
                <a:solidFill>
                  <a:prstClr val="black"/>
                </a:solidFill>
              </a:rPr>
              <a:t> Nya ng </a:t>
            </a:r>
            <a:r>
              <a:rPr lang="en-US" b="1" dirty="0" err="1">
                <a:solidFill>
                  <a:prstClr val="black"/>
                </a:solidFill>
              </a:rPr>
              <a:t>Kanyang</a:t>
            </a:r>
            <a:r>
              <a:rPr lang="en-US" b="1" dirty="0">
                <a:solidFill>
                  <a:prstClr val="black"/>
                </a:solidFill>
              </a:rPr>
              <a:t> mga </a:t>
            </a:r>
            <a:r>
              <a:rPr lang="en-US" b="1" dirty="0" err="1">
                <a:solidFill>
                  <a:prstClr val="black"/>
                </a:solidFill>
              </a:rPr>
              <a:t>kamay</a:t>
            </a:r>
            <a:r>
              <a:rPr lang="en-US" b="1" dirty="0">
                <a:solidFill>
                  <a:prstClr val="black"/>
                </a:solidFill>
              </a:rPr>
              <a:t>. Ang </a:t>
            </a:r>
            <a:r>
              <a:rPr lang="en-US" b="1" dirty="0" err="1">
                <a:solidFill>
                  <a:prstClr val="black"/>
                </a:solidFill>
              </a:rPr>
              <a:t>makapangyarihang</a:t>
            </a:r>
            <a:r>
              <a:rPr lang="en-US" b="1" dirty="0">
                <a:solidFill>
                  <a:prstClr val="black"/>
                </a:solidFill>
              </a:rPr>
              <a:t> Dios ay </a:t>
            </a:r>
            <a:r>
              <a:rPr lang="en-US" b="1" dirty="0" err="1">
                <a:solidFill>
                  <a:prstClr val="black"/>
                </a:solidFill>
              </a:rPr>
              <a:t>nagpahayag</a:t>
            </a:r>
            <a:r>
              <a:rPr lang="en-US" b="1" dirty="0">
                <a:solidFill>
                  <a:prstClr val="black"/>
                </a:solidFill>
              </a:rPr>
              <a:t> ng </a:t>
            </a:r>
            <a:r>
              <a:rPr lang="en-US" b="1" dirty="0" err="1">
                <a:solidFill>
                  <a:prstClr val="black"/>
                </a:solidFill>
              </a:rPr>
              <a:t>Kanyang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sarili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bilang</a:t>
            </a:r>
            <a:r>
              <a:rPr lang="en-US" b="1" dirty="0">
                <a:solidFill>
                  <a:prstClr val="black"/>
                </a:solidFill>
              </a:rPr>
              <a:t> personal, at </a:t>
            </a:r>
            <a:r>
              <a:rPr lang="en-US" b="1" dirty="0" err="1">
                <a:solidFill>
                  <a:prstClr val="black"/>
                </a:solidFill>
              </a:rPr>
              <a:t>madaling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lapitan</a:t>
            </a:r>
            <a:r>
              <a:rPr lang="en-US" b="1" dirty="0">
                <a:solidFill>
                  <a:prstClr val="black"/>
                </a:solidFill>
              </a:rPr>
              <a:t> na Dios</a:t>
            </a:r>
            <a:r>
              <a:rPr lang="es-ES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4" y="3212625"/>
            <a:ext cx="7285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Ipinapakilala nito sa atin ang Manlilikha na, sa pamamagitan ng Salita [Jesu Kristo], at sa pakikilahok ng Espiritu, ay makapangyarihan upang lumabas ang lahat na umiiral (Gen.1:1-3; Jn.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735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lang="en-PH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nahawakan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Niya tayo, nagsasalita Sya sa atin, nagtuturo Sya sa atin, nagtatalaga Siya sa atin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trabaho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minamahal Niya tayo.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IPINAHAYAG ANG DIOS KAY JESUS (EMANUEL)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Walang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taong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nakakita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kailan man sa Dios; 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bugtong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na Anak, na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nasa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sinapupunan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ng Ama,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nagpakilala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sa kanya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(Juan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Kung nais nating malaman kung ano ang tungkol sa Dios, kilalanin natin si Jesus. Siya ay Dios na nagpakatao (Juan 1:14), na ipinahayag ang sarili sa pagkuha ng likas ng tao upang makikita at maririnig sya natin (Juan 1:18; 14:9; 1 Juan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7728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Ibinalita sya sa ilalim ng pangpropesiyang pangalan na nagsasabi ng kanyang layuninsa buhay: Emanuel, kasama natin ang Dios (Isaias 7:14; Mateo 1:23). Ipinakilala siya sa atin ng apat na ebanghelista sa iba’t-ibang aspeto.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1901" y="841185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“Libo-libo ang may maling kaisipan sa Dios at sa Kanyang mga katangian</a:t>
            </a:r>
            <a:r>
              <a:rPr lang="en-US" sz="2800" b="1" dirty="0">
                <a:latin typeface="Constantia" panose="02030602050306030303" pitchFamily="18" charset="0"/>
              </a:rPr>
              <a:t>… Ang Dios ay Dios ng </a:t>
            </a:r>
            <a:r>
              <a:rPr lang="en-US" sz="2800" b="1" dirty="0" err="1">
                <a:latin typeface="Constantia" panose="02030602050306030303" pitchFamily="18" charset="0"/>
              </a:rPr>
              <a:t>katotohanan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Hustisya</a:t>
            </a:r>
            <a:r>
              <a:rPr lang="en-US" sz="2800" b="1" dirty="0">
                <a:latin typeface="Constantia" panose="02030602050306030303" pitchFamily="18" charset="0"/>
              </a:rPr>
              <a:t> at awa ay mga </a:t>
            </a:r>
            <a:r>
              <a:rPr lang="en-US" sz="2800" b="1" dirty="0" err="1">
                <a:latin typeface="Constantia" panose="02030602050306030303" pitchFamily="18" charset="0"/>
              </a:rPr>
              <a:t>katangian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trono</a:t>
            </a:r>
            <a:r>
              <a:rPr lang="en-US" sz="2800" b="1" dirty="0">
                <a:latin typeface="Constantia" panose="02030602050306030303" pitchFamily="18" charset="0"/>
              </a:rPr>
              <a:t>. Siya ay Dios ng </a:t>
            </a:r>
            <a:r>
              <a:rPr lang="en-US" sz="2800" b="1" dirty="0" err="1">
                <a:latin typeface="Constantia" panose="02030602050306030303" pitchFamily="18" charset="0"/>
              </a:rPr>
              <a:t>pag-ibig</a:t>
            </a:r>
            <a:r>
              <a:rPr lang="en-US" sz="2800" b="1" dirty="0">
                <a:latin typeface="Constantia" panose="02030602050306030303" pitchFamily="18" charset="0"/>
              </a:rPr>
              <a:t>, ng awa at </a:t>
            </a:r>
            <a:r>
              <a:rPr lang="en-US" sz="2800" b="1" dirty="0" err="1">
                <a:latin typeface="Constantia" panose="02030602050306030303" pitchFamily="18" charset="0"/>
              </a:rPr>
              <a:t>magiliw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habag</a:t>
            </a:r>
            <a:r>
              <a:rPr lang="en-US" sz="2800" b="1" dirty="0">
                <a:latin typeface="Constantia" panose="02030602050306030303" pitchFamily="18" charset="0"/>
              </a:rPr>
              <a:t>. Kaya Siya ay </a:t>
            </a:r>
            <a:r>
              <a:rPr lang="en-US" sz="2800" b="1" dirty="0" err="1">
                <a:latin typeface="Constantia" panose="02030602050306030303" pitchFamily="18" charset="0"/>
              </a:rPr>
              <a:t>kinatawan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Anak, </a:t>
            </a:r>
            <a:r>
              <a:rPr lang="en-US" sz="2800" b="1" dirty="0" err="1">
                <a:latin typeface="Constantia" panose="02030602050306030303" pitchFamily="18" charset="0"/>
              </a:rPr>
              <a:t>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Tagapagligtas</a:t>
            </a:r>
            <a:r>
              <a:rPr lang="en-US" sz="2800" b="1" dirty="0">
                <a:latin typeface="Constantia" panose="02030602050306030303" pitchFamily="18" charset="0"/>
              </a:rPr>
              <a:t>. Siya ay Dios ng </a:t>
            </a:r>
            <a:r>
              <a:rPr lang="en-US" sz="2800" b="1" dirty="0" err="1">
                <a:latin typeface="Constantia" panose="02030602050306030303" pitchFamily="18" charset="0"/>
              </a:rPr>
              <a:t>pagtitiyaga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pagtitiis</a:t>
            </a:r>
            <a:r>
              <a:rPr lang="en-US" sz="2800" b="1" dirty="0">
                <a:latin typeface="Constantia" panose="02030602050306030303" pitchFamily="18" charset="0"/>
              </a:rPr>
              <a:t>. Kung </a:t>
            </a:r>
            <a:r>
              <a:rPr lang="en-US" sz="2800" b="1" dirty="0" err="1">
                <a:latin typeface="Constantia" panose="02030602050306030303" pitchFamily="18" charset="0"/>
              </a:rPr>
              <a:t>iyon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hinahangaan</a:t>
            </a:r>
            <a:r>
              <a:rPr lang="en-US" sz="2800" b="1" dirty="0">
                <a:latin typeface="Constantia" panose="02030602050306030303" pitchFamily="18" charset="0"/>
              </a:rPr>
              <a:t> at may </a:t>
            </a:r>
            <a:r>
              <a:rPr lang="en-US" sz="2800" b="1" dirty="0" err="1">
                <a:latin typeface="Constantia" panose="02030602050306030303" pitchFamily="18" charset="0"/>
              </a:rPr>
              <a:t>ugaling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nais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nating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gayahin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sinasamba</a:t>
            </a:r>
            <a:r>
              <a:rPr lang="en-US" sz="2800" b="1" dirty="0">
                <a:latin typeface="Constantia" panose="02030602050306030303" pitchFamily="18" charset="0"/>
              </a:rPr>
              <a:t> natin ang </a:t>
            </a:r>
            <a:r>
              <a:rPr lang="en-US" sz="2800" b="1" dirty="0" err="1">
                <a:latin typeface="Constantia" panose="02030602050306030303" pitchFamily="18" charset="0"/>
              </a:rPr>
              <a:t>tunay</a:t>
            </a:r>
            <a:r>
              <a:rPr lang="en-US" sz="2800" b="1" dirty="0">
                <a:latin typeface="Constantia" panose="02030602050306030303" pitchFamily="18" charset="0"/>
              </a:rPr>
              <a:t> na Dios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001446" y="320456"/>
            <a:ext cx="4685136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At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ito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ang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buhay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na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walang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hanggan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na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ikaw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ay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makilala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nila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na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iisang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Dios na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tunay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at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siyang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iyong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sinugo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sa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makatuwid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baga'y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si Jesucristo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(Juan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05749" y="3757554"/>
            <a:ext cx="55724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M</a:t>
            </a:r>
            <a:r>
              <a:rPr lang="en-PH" sz="2000" b="1" dirty="0">
                <a:solidFill>
                  <a:srgbClr val="C85059"/>
                </a:solidFill>
              </a:rPr>
              <a:t>g</a:t>
            </a:r>
            <a:r>
              <a:rPr lang="en" sz="2000" b="1" dirty="0">
                <a:solidFill>
                  <a:srgbClr val="C85059"/>
                </a:solidFill>
              </a:rPr>
              <a:t>a katangian ng Dios.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Ang ugali ng Dios: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Ang Dios ay banal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</a:t>
            </a:r>
            <a:r>
              <a:rPr lang="en-PH" sz="2000" b="1" dirty="0"/>
              <a:t>n</a:t>
            </a:r>
            <a:r>
              <a:rPr lang="en" sz="2000" b="1" dirty="0"/>
              <a:t>g Dios ay pag-ibig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P</a:t>
            </a:r>
            <a:r>
              <a:rPr lang="en-PH" sz="2000" b="1" dirty="0">
                <a:solidFill>
                  <a:srgbClr val="515FC3"/>
                </a:solidFill>
              </a:rPr>
              <a:t>a</a:t>
            </a:r>
            <a:r>
              <a:rPr lang="en" sz="2000" b="1" dirty="0">
                <a:solidFill>
                  <a:srgbClr val="515FC3"/>
                </a:solidFill>
              </a:rPr>
              <a:t>gkilala sa Dios: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Ipinahayag ang Dios sa Nilikha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Ipinahayag ang Dios kay Jesus (Emmanuel)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ating pag-unawa sa Dios ay nasira ng kasalanan. Sinubukan  nating ihambing Sya sa mga rebolto na hugis hayop o tao. Inilalarawan Sya na sumpungin o malupit. </a:t>
            </a:r>
            <a:r>
              <a:rPr lang="en-PH" sz="2000" b="1" dirty="0"/>
              <a:t>S</a:t>
            </a:r>
            <a:r>
              <a:rPr lang="en" sz="2000" b="1" dirty="0"/>
              <a:t>a kabuuan, gumawa ang tao ng larawan ng Dios na kagaya ng </a:t>
            </a:r>
            <a:r>
              <a:rPr lang="en" sz="2000" b="1"/>
              <a:t>kanyang wangis.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1289" y="3686069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8918" y="178959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96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96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96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70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70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70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70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159685" y="2551687"/>
            <a:ext cx="8557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N</a:t>
            </a:r>
            <a:r>
              <a:rPr lang="en" sz="2000" b="1" dirty="0"/>
              <a:t>gunit dumating na ang tulong. Gusto mo bang malaman kung ano ang kagaya Nya? Sa Biblia, may tunay tayong pahayag tungkol sa likas ng Dios.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134225" y="1521062"/>
            <a:ext cx="84824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Ngunit ano ba talaga 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katulad 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N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pakadakila ba Nya na ang pag-unawa sa Kanya ay higit sa ating kaya? Syempre, kahit anong gawin natin, hindi natin kayang unawain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Kailangan natin ng tulong.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MGA KATANGIAN NG DIOS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544558" y="-10840"/>
            <a:ext cx="767622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Oh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Panginoong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Dios ng mga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hukbo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sino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makapangyarihang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gaya mo, Oh JAH? At ang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pagtatapat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mo'y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nasa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palibot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mo.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(Awit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04600" y="985531"/>
            <a:ext cx="675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Nag-aalok ang Biblia ng pinakatapat, malinaw, at tugma sa larawan ng Dios. Isa sa mga paraan na tinutulungan tayo nito na makilala Sya ay sa pamamagitan ng kanyang mga katangian.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74431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231332" y="4208390"/>
            <a:ext cx="3382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 kanyang bahagi, sinubukan ni Satanas na sirain ang katangian ng Dios mula pa sa simula, ipinapakita Sya na makasariling Dios, na hinahangad lang sa sariling kabutihan (Gen.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MGA KATANGIAN NG DIOS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3006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UGALI NG DIOS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201235" y="353942"/>
            <a:ext cx="5990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DIOS AY BANAL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193257" y="125412"/>
            <a:ext cx="5797509" cy="1138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nagsisigawang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isa't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isa, at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nagsasabi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Banal, banal, banal ang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ng mga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hukbo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ang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lupa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napuno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kaluwalhatian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(Isaias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861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mga anghel na nakatayo sa tabi ng Dios ay pinupuri Sya bilang “Banal, banal, banal” (Isa. 6:3; Apoc. 4:8). Itong katangian ay natural na nakakonekta sa Kanyang ugali na ginamit ni Isaias bilang pangalan ng Dios: “sabi ng Banal”. (Isa.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532" y="1485900"/>
            <a:ext cx="4903363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578067" y="5143317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Ibig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sabihin nito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dahil S</a:t>
            </a:r>
            <a:r>
              <a:rPr kumimoji="0" lang="en-P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 ay Banal,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ang pag-ibig Nya ay banal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dalisay, at walang pagkamakasarili. Dahil Siya ay Banal,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ang Kanyang pagiging makapangyarihan sa lahat ay banal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dalisay, at walang pagkamakasarili.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Ang lahat Niyang katangian ay puno ng kabanalan at kadalisayan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44117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Ngunit paano ito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mailalapat sa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Siya ay lubos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hiwalay sa masama at walang kaugnayan sa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67091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ang ibig sabihin ng maging banal? 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big sabihin nito ay maitalaga, maihiwalay, malinis. Tayo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ay banal kung aalis tayo sa masama at gawin ang ipinagkakatiwala sa atin 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(Bil. 15:40; Lev. 11:44; 1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Ped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ANG DIOS AY PAG-IBIG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nakilala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sinampalatayanan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Dios sa atin. Ang Dios ay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at 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nananahan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nananahan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Dios, at ang Dios ay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nananahan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Juan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40699" y="11602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Dios ay hindi lang meron o nagbibigay ng pagmamahal (bagaman ginagawa niya pareho), ngunit “Ang Dios 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 </a:t>
            </a:r>
            <a:r>
              <a:rPr lang="en" sz="2000" b="1" dirty="0"/>
              <a:t>pag-ibig” (1 Juan 4:8, 16). Gaya ng kabanalan, ang pag-ibig ay natural na bahagi ng likas ng Dios.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Paano ako tutugon sa Kanyang pag-ibig?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84779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PH" sz="2000" b="1" dirty="0" err="1">
                <a:solidFill>
                  <a:prstClr val="black"/>
                </a:solidFill>
              </a:rPr>
              <a:t>Tayo'y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nagsisiibig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sapagka't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siya'y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umibig</a:t>
            </a:r>
            <a:r>
              <a:rPr lang="en-PH" sz="2000" b="1" dirty="0">
                <a:solidFill>
                  <a:prstClr val="black"/>
                </a:solidFill>
              </a:rPr>
              <a:t> sa atin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Juan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PAGKILALA SA DIOS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1328</Words>
  <Application>Microsoft Office PowerPoint</Application>
  <PresentationFormat>Panorámica</PresentationFormat>
  <Paragraphs>75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Comic Sans MS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2026-02-28T16:33:58Z</dcterms:created>
  <dcterms:modified xsi:type="dcterms:W3CDTF">2026-04-07T19:29:06Z</dcterms:modified>
</cp:coreProperties>
</file>