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 sz="1400" b="1" dirty="0">
              <a:effectLst>
                <a:outerShdw blurRad="38100" dist="38100" dir="2700000" algn="tl">
                  <a:srgbClr val="000000"/>
                </a:outerShdw>
              </a:effectLst>
            </a:rPr>
            <a:t>Pananampalataya ng mga Apostol</a:t>
          </a:r>
          <a:endParaRPr lang="es-ES" sz="14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1600" b="1" dirty="0">
              <a:effectLst>
                <a:outerShdw blurRad="38100" dist="38100" dir="2700000" algn="tl">
                  <a:srgbClr val="000000"/>
                </a:outerShdw>
              </a:effectLst>
            </a:rPr>
            <a:t>Pananampala-taya ni Pedro</a:t>
          </a:r>
          <a:endParaRPr lang="es-ES" sz="16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1400" b="1" dirty="0">
              <a:effectLst>
                <a:outerShdw blurRad="38100" dist="38100" dir="2700000" algn="tl">
                  <a:srgbClr val="000000"/>
                </a:outerShdw>
              </a:effectLst>
            </a:rPr>
            <a:t>Pananampala-taya ng isang ama</a:t>
          </a:r>
          <a:endParaRPr lang="es-ES" sz="14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 sz="1400" b="1" dirty="0">
              <a:effectLst>
                <a:outerShdw blurRad="38100" dist="38100" dir="2700000" algn="tl">
                  <a:srgbClr val="000000"/>
                </a:outerShdw>
              </a:effectLst>
            </a:rPr>
            <a:t>Pananampalataya ng babaeng Cananeo</a:t>
          </a:r>
          <a:endParaRPr lang="es-ES" sz="14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 sz="1400" b="1" dirty="0">
              <a:effectLst>
                <a:outerShdw blurRad="38100" dist="38100" dir="2700000" algn="tl">
                  <a:srgbClr val="000000"/>
                </a:outerShdw>
              </a:effectLst>
            </a:rPr>
            <a:t>Pananampalataya ng isang Sentoryon</a:t>
          </a:r>
          <a:endParaRPr lang="es-ES" sz="14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 sz="1400" b="1" dirty="0">
              <a:effectLst>
                <a:outerShdw blurRad="38100" dist="38100" dir="2700000" algn="tl">
                  <a:srgbClr val="000000"/>
                </a:outerShdw>
              </a:effectLst>
            </a:rPr>
            <a:t>Pananampaltaya </a:t>
          </a:r>
          <a:r>
            <a:rPr lang="en" sz="1800" b="1" dirty="0">
              <a:effectLst>
                <a:outerShdw blurRad="38100" dist="38100" dir="2700000" algn="tl">
                  <a:srgbClr val="000000"/>
                </a:outerShdw>
              </a:effectLst>
            </a:rPr>
            <a:t>ni Steban</a:t>
          </a:r>
          <a:endParaRPr lang="es-ES" sz="14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800" b="1" kern="1200" dirty="0"/>
            <a:t>“Bakit wala kayong pananam-palataya?” (Mark </a:t>
          </a:r>
          <a:r>
            <a:rPr lang="en" sz="1800" b="1" kern="1200" dirty="0">
              <a:solidFill>
                <a:srgbClr val="000000">
                  <a:hueOff val="0"/>
                  <a:satOff val="0"/>
                  <a:lumOff val="0"/>
                  <a:alphaOff val="0"/>
                </a:srgbClr>
              </a:solidFill>
              <a:latin typeface="Aptos" panose="02110004020202020204"/>
              <a:ea typeface="+mn-ea"/>
              <a:cs typeface="+mn-cs"/>
            </a:rPr>
            <a:t>4:40</a:t>
          </a:r>
          <a:r>
            <a:rPr lang="en" sz="1800" b="1" kern="1200" dirty="0"/>
            <a:t>)</a:t>
          </a:r>
          <a:endParaRPr lang="es-ES" sz="18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“Ikaw na kaunti ang pananam-palataya!” </a:t>
          </a:r>
          <a:br>
            <a:rPr lang="es-ES" sz="2000" b="1" dirty="0"/>
          </a:br>
          <a:r>
            <a:rPr lang="en" sz="2000" b="1" dirty="0"/>
            <a:t>(Mt.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500" b="1" dirty="0"/>
            <a:t>“</a:t>
          </a:r>
          <a:r>
            <a:rPr lang="en-PH" sz="1500" b="1" dirty="0" err="1"/>
            <a:t>tulungan</a:t>
          </a:r>
          <a:r>
            <a:rPr lang="en-PH" sz="1500" b="1" dirty="0"/>
            <a:t> mo ang </a:t>
          </a:r>
          <a:r>
            <a:rPr lang="en-PH" sz="1500" b="1" dirty="0" err="1"/>
            <a:t>kakulangan</a:t>
          </a:r>
          <a:r>
            <a:rPr lang="en-PH" sz="1500" b="1" dirty="0"/>
            <a:t> ko ng </a:t>
          </a:r>
          <a:r>
            <a:rPr lang="en-PH" sz="1500" b="1" dirty="0" err="1"/>
            <a:t>pananam-palataya</a:t>
          </a:r>
          <a:r>
            <a:rPr lang="en" sz="1500" b="1" dirty="0"/>
            <a:t>”   (Mk. 9:24)</a:t>
          </a:r>
          <a:endParaRPr lang="es-ES" sz="15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2000" b="1" dirty="0"/>
            <a:t>“Dakila ang iyong pananam-palataya” </a:t>
          </a:r>
          <a:br>
            <a:rPr lang="es-ES" sz="2000" b="1" dirty="0"/>
          </a:br>
          <a:r>
            <a:rPr lang="en" sz="2000" b="1" dirty="0"/>
            <a:t>(Mt.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600" b="1" kern="1200" dirty="0"/>
            <a:t>“Wala akong nakitang ganito kalaking </a:t>
          </a:r>
          <a:r>
            <a:rPr lang="en" sz="1400" b="1" kern="1200" dirty="0"/>
            <a:t>pananampalataya</a:t>
          </a:r>
          <a:r>
            <a:rPr lang="en" sz="1600" b="1" kern="1200" dirty="0"/>
            <a:t> kahit sa Israel”                               (Luke 7:9)</a:t>
          </a:r>
          <a:endParaRPr lang="es-ES" sz="16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“lalaking puno ng pananam-palataya”                   (Gawa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en" sz="2000" b="1" dirty="0"/>
            <a:t>Manampalataya, gaano man ito kaliit (Mt. 17:20)</a:t>
          </a:r>
          <a:endParaRPr lang="es-ES" sz="20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 sz="2000" b="1" dirty="0"/>
            <a:t>Mag-aral ng Biblia (Rom. 10:17)</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en" sz="2000" b="1" dirty="0"/>
            <a:t>Humiling sa Dios na palaguin ito  (Lk. 17:5)</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en" sz="2000" b="1" dirty="0"/>
            <a:t>Huwag pagbigyan ang pagdududa (Marcos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 sz="1800" b="1" dirty="0"/>
            <a:t>Huwag ibasi ang aking pananampala-taya sa iba (Mt. 25:8)</a:t>
          </a:r>
          <a:endParaRPr lang="es-ES" sz="18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n" sz="2000" b="1" dirty="0"/>
            <a:t>Tumugon sa Banal na Espiritu                  (Gal. 5:22)</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en" sz="1600" b="1" dirty="0"/>
            <a:t>Ugaliing isakabuhayan ang pananampalataya (2 Cor. 5:7)</a:t>
          </a:r>
          <a:endParaRPr lang="es-ES" sz="16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091" custLinFactNeighborY="-8908">
        <dgm:presLayoutVars>
          <dgm:bulletEnabled val="1"/>
        </dgm:presLayoutVars>
      </dgm:prSet>
      <dgm:spPr/>
    </dgm:pt>
    <dgm:pt modelId="{DBEFF52B-2DD5-4E70-AFE3-2AD45871F679}" type="pres">
      <dgm:prSet presAssocID="{113B09FF-2E86-4DDE-8404-B8D858E7A656}" presName="rect2" presStyleLbl="fgImgPlace1" presStyleIdx="4" presStyleCnt="7" custLinFactNeighborX="45219" custLinFactNeighborY="-730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5656" custLinFactNeighborY="229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52002" custLinFactNeighborY="195">
        <dgm:presLayoutVars>
          <dgm:bulletEnabled val="1"/>
        </dgm:presLayoutVars>
      </dgm:prSet>
      <dgm:spPr/>
    </dgm:pt>
    <dgm:pt modelId="{75CB85F2-1236-43DE-B43D-C3EAE0C6F401}" type="pres">
      <dgm:prSet presAssocID="{3CB948D9-D428-4EBC-A580-FE89949DA970}" presName="rect2" presStyleLbl="fgImgPlace1" presStyleIdx="6" presStyleCnt="7" custLinFactX="100000" custLinFactNeighborX="141415" custLinFactNeighborY="199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 sz="1800" b="1" dirty="0">
              <a:solidFill>
                <a:schemeClr val="tx1"/>
              </a:solidFill>
            </a:rPr>
            <a:t>Maging masunurin kay Jesus at Kanyang Salita</a:t>
          </a:r>
          <a:endParaRPr lang="es-ES" sz="18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 sz="1800" b="1" dirty="0">
              <a:solidFill>
                <a:schemeClr val="tx1"/>
              </a:solidFill>
            </a:rPr>
            <a:t>Magkaroon ng araw-araw na karanasan kay Jesus</a:t>
          </a:r>
          <a:endParaRPr lang="es-ES" sz="18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 sz="2000" b="1" dirty="0">
              <a:solidFill>
                <a:schemeClr val="tx1"/>
              </a:solidFill>
            </a:rPr>
            <a:t>G</a:t>
          </a:r>
          <a:r>
            <a:rPr lang="en-PH" sz="2000" b="1" dirty="0" err="1">
              <a:solidFill>
                <a:schemeClr val="tx1"/>
              </a:solidFill>
            </a:rPr>
            <a:t>i</a:t>
          </a:r>
          <a:r>
            <a:rPr lang="en" sz="2000" b="1" dirty="0">
              <a:solidFill>
                <a:schemeClr val="tx1"/>
              </a:solidFill>
            </a:rPr>
            <a:t>nagawang sentro si Jesus ng ating buhay</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 sz="2000" b="1" dirty="0">
              <a:solidFill>
                <a:schemeClr val="tx1"/>
              </a:solidFill>
            </a:rPr>
            <a:t>Mamuhay ayon sa ating pananampalataya</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en" sz="1800" b="1" dirty="0">
              <a:solidFill>
                <a:schemeClr val="tx1"/>
              </a:solidFill>
            </a:rPr>
            <a:t>Ituon ang ating pananampalataya at ibase ang ating pananampalataya kay Jesus</a:t>
          </a:r>
          <a:endParaRPr lang="es-ES" sz="18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 sz="2000" b="1" dirty="0">
              <a:solidFill>
                <a:schemeClr val="tx1"/>
              </a:solidFill>
            </a:rPr>
            <a:t>Sinasalamin natin si Jesus</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 sz="1600" b="1" dirty="0">
              <a:solidFill>
                <a:schemeClr val="tx1"/>
              </a:solidFill>
            </a:rPr>
            <a:t>Tinatanggap ang biyaya ng Kanyang kaluwalhatian</a:t>
          </a:r>
          <a:endParaRPr lang="es-ES" sz="16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en" sz="1800" b="1" kern="1200" dirty="0"/>
            <a:t>“Bakit wala kayong pananam-palataya?” (Mark </a:t>
          </a:r>
          <a:r>
            <a:rPr lang="en" sz="1800" b="1" kern="1200" dirty="0">
              <a:solidFill>
                <a:srgbClr val="000000">
                  <a:hueOff val="0"/>
                  <a:satOff val="0"/>
                  <a:lumOff val="0"/>
                  <a:alphaOff val="0"/>
                </a:srgbClr>
              </a:solidFill>
              <a:latin typeface="Aptos" panose="02110004020202020204"/>
              <a:ea typeface="+mn-ea"/>
              <a:cs typeface="+mn-cs"/>
            </a:rPr>
            <a:t>4:40</a:t>
          </a:r>
          <a:r>
            <a:rPr lang="en" sz="1800" b="1" kern="1200" dirty="0"/>
            <a:t>)</a:t>
          </a:r>
          <a:endParaRPr lang="es-ES" sz="18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Pananampalataya ng mga Apostol</a:t>
          </a:r>
          <a:endParaRPr lang="es-ES" sz="14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“Ikaw na kaunti ang pananam-palataya!” </a:t>
          </a:r>
          <a:br>
            <a:rPr lang="es-ES" sz="2000" b="1" kern="1200" dirty="0"/>
          </a:br>
          <a:r>
            <a:rPr lang="en" sz="2000" b="1" kern="1200" dirty="0"/>
            <a:t>(Mt. 14:31)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Pananampala-taya ni Pedro</a:t>
          </a:r>
          <a:endParaRPr lang="es-ES" sz="16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666750">
            <a:lnSpc>
              <a:spcPct val="90000"/>
            </a:lnSpc>
            <a:spcBef>
              <a:spcPct val="0"/>
            </a:spcBef>
            <a:spcAft>
              <a:spcPct val="35000"/>
            </a:spcAft>
            <a:buNone/>
          </a:pPr>
          <a:r>
            <a:rPr lang="en" sz="1500" b="1" kern="1200" dirty="0"/>
            <a:t>“</a:t>
          </a:r>
          <a:r>
            <a:rPr lang="en-PH" sz="1500" b="1" kern="1200" dirty="0" err="1"/>
            <a:t>tulungan</a:t>
          </a:r>
          <a:r>
            <a:rPr lang="en-PH" sz="1500" b="1" kern="1200" dirty="0"/>
            <a:t> mo ang </a:t>
          </a:r>
          <a:r>
            <a:rPr lang="en-PH" sz="1500" b="1" kern="1200" dirty="0" err="1"/>
            <a:t>kakulangan</a:t>
          </a:r>
          <a:r>
            <a:rPr lang="en-PH" sz="1500" b="1" kern="1200" dirty="0"/>
            <a:t> ko ng </a:t>
          </a:r>
          <a:r>
            <a:rPr lang="en-PH" sz="1500" b="1" kern="1200" dirty="0" err="1"/>
            <a:t>pananam-palataya</a:t>
          </a:r>
          <a:r>
            <a:rPr lang="en" sz="1500" b="1" kern="1200" dirty="0"/>
            <a:t>”   (Mk. 9:24)</a:t>
          </a:r>
          <a:endParaRPr lang="es-ES" sz="15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Pananampala-taya ng isang ama</a:t>
          </a:r>
          <a:endParaRPr lang="es-ES" sz="14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“Dakila ang iyong pananam-palataya” </a:t>
          </a:r>
          <a:br>
            <a:rPr lang="es-ES" sz="2000" b="1" kern="1200" dirty="0"/>
          </a:br>
          <a:r>
            <a:rPr lang="en" sz="2000" b="1" kern="1200" dirty="0"/>
            <a:t>(Mt. 15:28)</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Pananampalataya ng babaeng Cananeo</a:t>
          </a:r>
          <a:endParaRPr lang="es-ES" sz="14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711200">
            <a:lnSpc>
              <a:spcPct val="90000"/>
            </a:lnSpc>
            <a:spcBef>
              <a:spcPct val="0"/>
            </a:spcBef>
            <a:spcAft>
              <a:spcPct val="35000"/>
            </a:spcAft>
            <a:buNone/>
          </a:pPr>
          <a:r>
            <a:rPr lang="en" sz="1600" b="1" kern="1200" dirty="0"/>
            <a:t>“Wala akong nakitang ganito kalaking </a:t>
          </a:r>
          <a:r>
            <a:rPr lang="en" sz="1400" b="1" kern="1200" dirty="0"/>
            <a:t>pananampalataya</a:t>
          </a:r>
          <a:r>
            <a:rPr lang="en" sz="1600" b="1" kern="1200" dirty="0"/>
            <a:t> kahit sa Israel”                               (Luke 7:9)</a:t>
          </a:r>
          <a:endParaRPr lang="es-ES" sz="16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Pananampalataya ng isang Sentoryon</a:t>
          </a:r>
          <a:endParaRPr lang="es-ES" sz="14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“lalaking puno ng pananam-palataya”                   (Gawa 6:5)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 sz="1400" b="1" kern="1200" dirty="0">
              <a:effectLst>
                <a:outerShdw blurRad="38100" dist="38100" dir="2700000" algn="tl">
                  <a:srgbClr val="000000"/>
                </a:outerShdw>
              </a:effectLst>
            </a:rPr>
            <a:t>Pananampaltaya </a:t>
          </a:r>
          <a:r>
            <a:rPr lang="en" sz="1800" b="1" kern="1200" dirty="0">
              <a:effectLst>
                <a:outerShdw blurRad="38100" dist="38100" dir="2700000" algn="tl">
                  <a:srgbClr val="000000"/>
                </a:outerShdw>
              </a:effectLst>
            </a:rPr>
            <a:t>ni Steban</a:t>
          </a:r>
          <a:endParaRPr lang="es-ES" sz="14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Manampalataya, gaano man ito kaliit (Mt. 17:20)</a:t>
          </a:r>
          <a:endParaRPr lang="es-ES" sz="20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Mag-aral ng Biblia (Rom. 10:17)</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Humiling sa Dios na palaguin ito  (Lk. 17:5)</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Huwag pagbigyan ang pagdududa (Marcos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366324" y="2490420"/>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Huwag ibasi ang aking pananampala-taya sa iba (Mt. 25:8)</a:t>
          </a:r>
          <a:endParaRPr lang="es-ES" sz="1800" kern="1200" dirty="0"/>
        </a:p>
      </dsp:txBody>
      <dsp:txXfrm>
        <a:off x="366324" y="2490420"/>
        <a:ext cx="2857891" cy="893090"/>
      </dsp:txXfrm>
    </dsp:sp>
    <dsp:sp modelId="{DBEFF52B-2DD5-4E70-AFE3-2AD45871F679}">
      <dsp:nvSpPr>
        <dsp:cNvPr id="0" name=""/>
        <dsp:cNvSpPr/>
      </dsp:nvSpPr>
      <dsp:spPr>
        <a:xfrm>
          <a:off x="298706" y="2372500"/>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57026" y="2590437"/>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Tumugon sa Banal na Espiritu                  (Gal. 5:22)</a:t>
          </a:r>
          <a:endParaRPr lang="es-ES" sz="2000" kern="1200" dirty="0"/>
        </a:p>
      </dsp:txBody>
      <dsp:txXfrm>
        <a:off x="3357026" y="2590437"/>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3224213" y="3696020"/>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t>Ugaliing isakabuhayan ang pananampalataya (2 Cor. 5:7)</a:t>
          </a:r>
          <a:endParaRPr lang="es-ES" sz="1600" kern="1200" dirty="0"/>
        </a:p>
      </dsp:txBody>
      <dsp:txXfrm>
        <a:off x="3224213" y="3696020"/>
        <a:ext cx="2857891" cy="893090"/>
      </dsp:txXfrm>
    </dsp:sp>
    <dsp:sp modelId="{75CB85F2-1236-43DE-B43D-C3EAE0C6F401}">
      <dsp:nvSpPr>
        <dsp:cNvPr id="0" name=""/>
        <dsp:cNvSpPr/>
      </dsp:nvSpPr>
      <dsp:spPr>
        <a:xfrm>
          <a:off x="3128212" y="3583975"/>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Maging masunurin kay Jesus at Kanyang Salita</a:t>
          </a:r>
          <a:endParaRPr lang="es-ES" sz="18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Magkaroon ng araw-araw na karanasan kay Jesus</a:t>
          </a:r>
          <a:endParaRPr lang="es-ES" sz="18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G</a:t>
          </a:r>
          <a:r>
            <a:rPr lang="en-PH" sz="2000" b="1" kern="1200" dirty="0" err="1">
              <a:solidFill>
                <a:schemeClr val="tx1"/>
              </a:solidFill>
            </a:rPr>
            <a:t>i</a:t>
          </a:r>
          <a:r>
            <a:rPr lang="en" sz="2000" b="1" kern="1200" dirty="0">
              <a:solidFill>
                <a:schemeClr val="tx1"/>
              </a:solidFill>
            </a:rPr>
            <a:t>nagawang sentro si Jesus ng ating buhay</a:t>
          </a:r>
          <a:endParaRPr lang="es-ES" sz="20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Mamuhay ayon sa ating pananampalataya</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Ituon ang ating pananampalataya at ibase ang ating pananampalataya kay Jesus</a:t>
          </a:r>
          <a:endParaRPr lang="es-ES" sz="18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Sinasalamin natin si Jesus</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0960" rIns="0" bIns="60960" numCol="1" spcCol="1270" anchor="ctr" anchorCtr="0">
          <a:noAutofit/>
        </a:bodyPr>
        <a:lstStyle/>
        <a:p>
          <a:pPr marL="0" lvl="0" indent="0" algn="l" defTabSz="711200">
            <a:lnSpc>
              <a:spcPct val="90000"/>
            </a:lnSpc>
            <a:spcBef>
              <a:spcPct val="0"/>
            </a:spcBef>
            <a:spcAft>
              <a:spcPct val="35000"/>
            </a:spcAft>
            <a:buNone/>
          </a:pPr>
          <a:r>
            <a:rPr lang="en" sz="1600" b="1" kern="1200" dirty="0">
              <a:solidFill>
                <a:schemeClr val="tx1"/>
              </a:solidFill>
            </a:rPr>
            <a:t>Tinatanggap ang biyaya ng Kanyang kaluwalhatian</a:t>
          </a:r>
          <a:endParaRPr lang="es-ES" sz="16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957148"/>
            <a:ext cx="10639426" cy="791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noProof="0" dirty="0">
                <a:ln/>
                <a:solidFill>
                  <a:schemeClr val="accent5">
                    <a:lumMod val="40000"/>
                    <a:lumOff val="60000"/>
                  </a:schemeClr>
                </a:solidFill>
              </a:rPr>
              <a:t>PAGKAKAROON NG PANANAMPALATAYA</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012957" y="2334944"/>
            <a:ext cx="4385944"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Aralin 8 para sa ika-23 ng Mayo,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07886"/>
          </a:xfrm>
          <a:prstGeom prst="rect">
            <a:avLst/>
          </a:prstGeom>
          <a:noFill/>
        </p:spPr>
        <p:txBody>
          <a:bodyPr wrap="square">
            <a:spAutoFit/>
          </a:bodyPr>
          <a:lstStyle/>
          <a:p>
            <a:pPr algn="ctr"/>
            <a:r>
              <a:rPr lang="e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PANANAMPALATAYA NI JESUS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Narito</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ang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pagtitiyaga</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ng mga banal, ng mga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nagsisitupad</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ng mga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utos</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ng Dios, at ng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pananampalataya</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kay Jesus</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(Apocalipsis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1" y="1453157"/>
            <a:ext cx="7927675" cy="1323439"/>
          </a:xfrm>
          <a:prstGeom prst="rect">
            <a:avLst/>
          </a:prstGeom>
          <a:noFill/>
        </p:spPr>
        <p:txBody>
          <a:bodyPr wrap="square" rtlCol="0">
            <a:spAutoFit/>
          </a:bodyPr>
          <a:lstStyle/>
          <a:p>
            <a:pPr>
              <a:spcBef>
                <a:spcPts val="600"/>
              </a:spcBef>
            </a:pPr>
            <a:r>
              <a:rPr lang="en" sz="2000" b="1" dirty="0"/>
              <a:t>Tayo, na mga tapat at nabubuhay sa malapit na pagdating ni Jesus, ay kinikilala sa dalawang bagay na dapat nating “ingatan" (iyon ay, sundin o ingatan): ang kautusan at ang pananampalataya ni J</a:t>
            </a:r>
            <a:r>
              <a:rPr lang="en-PH" sz="2000" b="1" dirty="0"/>
              <a:t>e</a:t>
            </a:r>
            <a:r>
              <a:rPr lang="en" sz="2000" b="1" dirty="0"/>
              <a:t>sus (Apoc.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149146497"/>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323439"/>
          </a:xfrm>
          <a:prstGeom prst="rect">
            <a:avLst/>
          </a:prstGeom>
          <a:noFill/>
        </p:spPr>
        <p:txBody>
          <a:bodyPr wrap="square" rtlCol="0">
            <a:spAutoFit/>
          </a:bodyPr>
          <a:lstStyle/>
          <a:p>
            <a:pPr>
              <a:spcBef>
                <a:spcPts val="600"/>
              </a:spcBef>
            </a:pPr>
            <a:r>
              <a:rPr lang="en" sz="2000" b="1" dirty="0"/>
              <a:t>Sa pananampalataya natin kay J</a:t>
            </a:r>
            <a:r>
              <a:rPr lang="en-PH" sz="2000" b="1" dirty="0"/>
              <a:t>e</a:t>
            </a:r>
            <a:r>
              <a:rPr lang="en" sz="2000" b="1" dirty="0"/>
              <a:t>sus ay magiging matuwid ulit tayo. (Rom. 5:1), pinapaging banal (Gawa 26:18), at naging mg anak ng DIos (Juan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27675" y="1453157"/>
            <a:ext cx="4161394"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2" y="2430750"/>
            <a:ext cx="81088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srgbClr val="000000"/>
                </a:solidFill>
                <a:effectLst/>
                <a:uLnTx/>
                <a:uFillTx/>
                <a:latin typeface="Aptos" panose="02110004020202020204"/>
              </a:rPr>
              <a:t>                                           Ang Kautusan (ang Sampung Utos) </a:t>
            </a:r>
            <a:r>
              <a:rPr lang="en" b="1" dirty="0">
                <a:solidFill>
                  <a:srgbClr val="000000"/>
                </a:solidFill>
                <a:latin typeface="Aptos" panose="02110004020202020204"/>
              </a:rPr>
              <a:t>at ang ebanghelyo at pananampalataya</a:t>
            </a:r>
            <a:r>
              <a:rPr kumimoji="0" lang="en" b="1" i="0" u="none" strike="noStrike" kern="1200" cap="none" spc="0" normalizeH="0" baseline="0" noProof="0" dirty="0">
                <a:ln>
                  <a:noFill/>
                </a:ln>
                <a:solidFill>
                  <a:srgbClr val="000000"/>
                </a:solidFill>
                <a:effectLst/>
                <a:uLnTx/>
                <a:uFillTx/>
                <a:latin typeface="Aptos" panose="02110004020202020204"/>
              </a:rPr>
              <a:t> (faith) ay magkakabuhol. Hindi ka maaaring</a:t>
            </a:r>
            <a:r>
              <a:rPr kumimoji="0" lang="en" b="1" i="0" u="none" strike="noStrike" kern="1200" cap="none" spc="0" normalizeH="0" noProof="0" dirty="0">
                <a:ln>
                  <a:noFill/>
                </a:ln>
                <a:solidFill>
                  <a:srgbClr val="000000"/>
                </a:solidFill>
                <a:effectLst/>
                <a:uLnTx/>
                <a:uFillTx/>
                <a:latin typeface="Aptos" panose="02110004020202020204"/>
              </a:rPr>
              <a:t> sumunod kung wala kang pananampalataya</a:t>
            </a:r>
            <a:r>
              <a:rPr kumimoji="0" lang="en" b="1" i="0" u="none" strike="noStrike" kern="1200" cap="none" spc="0" normalizeH="0" baseline="0" noProof="0" dirty="0">
                <a:ln>
                  <a:noFill/>
                </a:ln>
                <a:solidFill>
                  <a:srgbClr val="000000"/>
                </a:solidFill>
                <a:effectLst/>
                <a:uLnTx/>
                <a:uFillTx/>
                <a:latin typeface="Aptos" panose="02110004020202020204"/>
              </a:rPr>
              <a:t>, o kaya ay manampalataya kung hindi ka susunod. N</a:t>
            </a:r>
            <a:r>
              <a:rPr kumimoji="0" lang="en-PH" b="1" i="0" u="none" strike="noStrike" kern="1200" cap="none" spc="0" normalizeH="0" baseline="0" noProof="0" dirty="0">
                <a:ln>
                  <a:noFill/>
                </a:ln>
                <a:solidFill>
                  <a:srgbClr val="000000"/>
                </a:solidFill>
                <a:effectLst/>
                <a:uLnTx/>
                <a:uFillTx/>
                <a:latin typeface="Aptos" panose="02110004020202020204"/>
              </a:rPr>
              <a:t>g</a:t>
            </a:r>
            <a:r>
              <a:rPr kumimoji="0" lang="en" b="1" i="0" u="none" strike="noStrike" kern="1200" cap="none" spc="0" normalizeH="0" baseline="0" noProof="0" dirty="0">
                <a:ln>
                  <a:noFill/>
                </a:ln>
                <a:solidFill>
                  <a:srgbClr val="000000"/>
                </a:solidFill>
                <a:effectLst/>
                <a:uLnTx/>
                <a:uFillTx/>
                <a:latin typeface="Aptos" panose="02110004020202020204"/>
              </a:rPr>
              <a:t>unit ano ang ibig sabihin ng “pananampalatay ni Jesus”?</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Then trust in the Lord Jesus to lead you step by step into the right path. You can derive assurance and strength at every step you advance, for you can be assured that your hand is in His hand. You can “run and not be weary”; you can “walk and not faint,” for you can realize by faith that you have your hand in the hand of Christ. You will not sink under discouragement, for as you follow on to know the Lord, trusting in Him, you will have the assurance that the One who never forsakes those who fully trust Him is your constant Helper</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7922364" y="385484"/>
            <a:ext cx="4147127" cy="6294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Ngayon</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ang </a:t>
            </a:r>
            <a:r>
              <a:rPr kumimoji="0" lang="en-US" sz="3200" b="1" i="0" u="none" strike="noStrike" kern="1200" cap="none" spc="0" normalizeH="0" baseline="0" noProof="0" dirty="0" err="1">
                <a:ln w="6600">
                  <a:solidFill>
                    <a:srgbClr val="F2711A"/>
                  </a:solidFill>
                  <a:prstDash val="solid"/>
                </a:ln>
                <a:solidFill>
                  <a:srgbClr val="FFFF00"/>
                </a:solidFill>
                <a:effectLst>
                  <a:outerShdw dist="38100" dir="2700000" algn="tl" rotWithShape="0">
                    <a:srgbClr val="C4550B"/>
                  </a:outerShdw>
                </a:effectLst>
                <a:uLnTx/>
                <a:uFillTx/>
                <a:latin typeface="Comic Sans MS" panose="030F0702030302020204" pitchFamily="66" charset="0"/>
                <a:ea typeface="+mn-ea"/>
                <a:cs typeface="+mn-cs"/>
              </a:rPr>
              <a:t>pananampalataya</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ay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siyang</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kapanatagan</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sa mga bagay na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hinihintay</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ang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katunayan</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ng mga bagay na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hindi</a:t>
            </a:r>
            <a:r>
              <a:rPr kumimoji="0" lang="en-U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nakikita</a:t>
            </a:r>
            <a:r>
              <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(Hebreo 11:1)</a:t>
            </a:r>
            <a:endParaRPr kumimoji="0" lang="es-ES" sz="4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6649552" y="3771900"/>
            <a:ext cx="5666273"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Iba’t-ibang uri ng pananampalataya:</a:t>
            </a:r>
          </a:p>
          <a:p>
            <a:pPr lvl="1">
              <a:spcBef>
                <a:spcPts val="600"/>
              </a:spcBef>
            </a:pPr>
            <a:r>
              <a:rPr lang="en" sz="2000" b="1" dirty="0"/>
              <a:t>Pananampalataya at tanda</a:t>
            </a:r>
          </a:p>
          <a:p>
            <a:pPr lvl="1">
              <a:spcBef>
                <a:spcPts val="600"/>
              </a:spcBef>
            </a:pPr>
            <a:r>
              <a:rPr lang="en" sz="2000" b="1" dirty="0"/>
              <a:t>Ang sukat ng pananampalataya</a:t>
            </a:r>
          </a:p>
          <a:p>
            <a:pPr lvl="1">
              <a:spcBef>
                <a:spcPts val="600"/>
              </a:spcBef>
            </a:pPr>
            <a:r>
              <a:rPr lang="en" sz="2000" b="1" dirty="0"/>
              <a:t>Pananampalataya at damdamin</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Ano ang pananampalataya?</a:t>
            </a:r>
          </a:p>
          <a:p>
            <a:pPr lvl="1">
              <a:spcBef>
                <a:spcPts val="600"/>
              </a:spcBef>
            </a:pPr>
            <a:r>
              <a:rPr lang="en" sz="2000" b="1" dirty="0"/>
              <a:t>Paliwanag at pagbuo ng pananampalataya</a:t>
            </a:r>
          </a:p>
          <a:p>
            <a:pPr lvl="1">
              <a:spcBef>
                <a:spcPts val="600"/>
              </a:spcBef>
            </a:pPr>
            <a:r>
              <a:rPr lang="en" sz="2000" b="1" dirty="0"/>
              <a:t>Ang pananampalataya ni Jesus</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en" sz="2000" b="1" dirty="0"/>
              <a:t>Ang kaalaman tungkol sa Dios, Pag-aaral ng B</a:t>
            </a:r>
            <a:r>
              <a:rPr lang="en-PH" sz="2000" b="1" dirty="0" err="1"/>
              <a:t>i</a:t>
            </a:r>
            <a:r>
              <a:rPr lang="en" sz="2000" b="1" dirty="0"/>
              <a:t>blia, at pananalangin ay may isang karaniwang elemento upang makapagbago sa ating buhay: pananampalataya.</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r="14985"/>
          <a:stretch>
            <a:fillRect/>
          </a:stretch>
        </p:blipFill>
        <p:spPr>
          <a:xfrm>
            <a:off x="190500" y="3429000"/>
            <a:ext cx="3773507"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3951"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2608"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62608"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2608"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2608"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62608"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156698"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156698"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83890" y="1988046"/>
            <a:ext cx="721266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Ngunit kung may pananampalataya, </a:t>
            </a:r>
            <a:r>
              <a:rPr lang="en" sz="2000" b="1" dirty="0">
                <a:solidFill>
                  <a:srgbClr val="000000"/>
                </a:solidFill>
                <a:latin typeface="Aptos" panose="02110004020202020204"/>
              </a:rPr>
              <a:t>ito ay makapangya-rihang mga elemento na magdadala sa atin sa pinakamataas na tugatog ng espiritwal na karanasan</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“lahat ng bagay ay posible sa kanya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na naniniwala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(Mk.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Kung walang pananampalataya, itong mga elemento ay nagiging kalaman lamang, o ritwal na walang kahulugan.</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025987" y="1853492"/>
            <a:ext cx="10048568" cy="2554545"/>
          </a:xfrm>
          <a:prstGeom prst="rect">
            <a:avLst/>
          </a:prstGeom>
          <a:noFill/>
        </p:spPr>
        <p:txBody>
          <a:bodyPr wrap="square">
            <a:spAutoFit/>
          </a:bodyPr>
          <a:lstStyle/>
          <a:p>
            <a:pPr algn="ctr"/>
            <a:r>
              <a:rPr lang="en-PH" sz="8000" b="1" dirty="0">
                <a:ln w="9525">
                  <a:solidFill>
                    <a:schemeClr val="bg1"/>
                  </a:solidFill>
                  <a:prstDash val="solid"/>
                </a:ln>
                <a:solidFill>
                  <a:srgbClr val="731717"/>
                </a:solidFill>
                <a:effectLst>
                  <a:outerShdw blurRad="12700" dist="38100" dir="2700000" algn="tl" rotWithShape="0">
                    <a:srgbClr val="70A138"/>
                  </a:outerShdw>
                </a:effectLst>
              </a:rPr>
              <a:t>IBA’T-IBANG URI NG PANANAMPALATAYA</a:t>
            </a:r>
            <a:endParaRPr lang="en" sz="80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2592198" y="-47625"/>
            <a:ext cx="9599801" cy="769441"/>
          </a:xfrm>
          <a:prstGeom prst="rect">
            <a:avLst/>
          </a:prstGeom>
          <a:noFill/>
        </p:spPr>
        <p:txBody>
          <a:bodyPr wrap="square">
            <a:spAutoFit/>
          </a:bodyPr>
          <a:lstStyle/>
          <a:p>
            <a:pPr algn="ctr"/>
            <a:r>
              <a:rPr lang="en-PH"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PANANAMPALATAYA AT TANDA</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050503" y="540640"/>
            <a:ext cx="917456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en-PH" b="1" dirty="0">
                <a:solidFill>
                  <a:srgbClr val="2A3C64"/>
                </a:solidFill>
                <a:latin typeface="Comic Sans MS" panose="030F0702030302020204" pitchFamily="66" charset="0"/>
              </a:rPr>
              <a:t>Sinabi </a:t>
            </a:r>
            <a:r>
              <a:rPr lang="en-PH" b="1" dirty="0" err="1">
                <a:solidFill>
                  <a:srgbClr val="2A3C64"/>
                </a:solidFill>
                <a:latin typeface="Comic Sans MS" panose="030F0702030302020204" pitchFamily="66" charset="0"/>
              </a:rPr>
              <a:t>nga</a:t>
            </a:r>
            <a:r>
              <a:rPr lang="en-PH" b="1" dirty="0">
                <a:solidFill>
                  <a:srgbClr val="2A3C64"/>
                </a:solidFill>
                <a:latin typeface="Comic Sans MS" panose="030F0702030302020204" pitchFamily="66" charset="0"/>
              </a:rPr>
              <a:t> sa </a:t>
            </a:r>
            <a:r>
              <a:rPr lang="en-PH" b="1" dirty="0" err="1">
                <a:solidFill>
                  <a:srgbClr val="2A3C64"/>
                </a:solidFill>
                <a:latin typeface="Comic Sans MS" panose="030F0702030302020204" pitchFamily="66" charset="0"/>
              </a:rPr>
              <a:t>kaniya</a:t>
            </a:r>
            <a:r>
              <a:rPr lang="en-PH" b="1" dirty="0">
                <a:solidFill>
                  <a:srgbClr val="2A3C64"/>
                </a:solidFill>
                <a:latin typeface="Comic Sans MS" panose="030F0702030302020204" pitchFamily="66" charset="0"/>
              </a:rPr>
              <a:t> </a:t>
            </a:r>
            <a:r>
              <a:rPr lang="en-PH" b="1" dirty="0" err="1">
                <a:solidFill>
                  <a:srgbClr val="2A3C64"/>
                </a:solidFill>
                <a:latin typeface="Comic Sans MS" panose="030F0702030302020204" pitchFamily="66" charset="0"/>
              </a:rPr>
              <a:t>ni</a:t>
            </a:r>
            <a:r>
              <a:rPr lang="en-PH" b="1" dirty="0">
                <a:solidFill>
                  <a:srgbClr val="2A3C64"/>
                </a:solidFill>
                <a:latin typeface="Comic Sans MS" panose="030F0702030302020204" pitchFamily="66" charset="0"/>
              </a:rPr>
              <a:t> Jesus, </a:t>
            </a:r>
            <a:r>
              <a:rPr lang="en-PH" b="1" dirty="0" err="1">
                <a:solidFill>
                  <a:srgbClr val="2A3C64"/>
                </a:solidFill>
                <a:latin typeface="Comic Sans MS" panose="030F0702030302020204" pitchFamily="66" charset="0"/>
              </a:rPr>
              <a:t>Malibang</a:t>
            </a:r>
            <a:r>
              <a:rPr lang="en-PH" b="1" dirty="0">
                <a:solidFill>
                  <a:srgbClr val="2A3C64"/>
                </a:solidFill>
                <a:latin typeface="Comic Sans MS" panose="030F0702030302020204" pitchFamily="66" charset="0"/>
              </a:rPr>
              <a:t> </a:t>
            </a:r>
            <a:r>
              <a:rPr lang="en-PH" b="1" dirty="0" err="1">
                <a:solidFill>
                  <a:srgbClr val="2A3C64"/>
                </a:solidFill>
                <a:latin typeface="Comic Sans MS" panose="030F0702030302020204" pitchFamily="66" charset="0"/>
              </a:rPr>
              <a:t>kayo'y</a:t>
            </a:r>
            <a:r>
              <a:rPr lang="en-PH" b="1" dirty="0">
                <a:solidFill>
                  <a:srgbClr val="2A3C64"/>
                </a:solidFill>
                <a:latin typeface="Comic Sans MS" panose="030F0702030302020204" pitchFamily="66" charset="0"/>
              </a:rPr>
              <a:t> </a:t>
            </a:r>
            <a:r>
              <a:rPr lang="en-PH" b="1" dirty="0" err="1">
                <a:solidFill>
                  <a:srgbClr val="2A3C64"/>
                </a:solidFill>
                <a:latin typeface="Comic Sans MS" panose="030F0702030302020204" pitchFamily="66" charset="0"/>
              </a:rPr>
              <a:t>mangakakita</a:t>
            </a:r>
            <a:r>
              <a:rPr lang="en-PH" b="1" dirty="0">
                <a:solidFill>
                  <a:srgbClr val="2A3C64"/>
                </a:solidFill>
                <a:latin typeface="Comic Sans MS" panose="030F0702030302020204" pitchFamily="66" charset="0"/>
              </a:rPr>
              <a:t> ng mga </a:t>
            </a:r>
            <a:r>
              <a:rPr lang="en-PH" b="1" dirty="0" err="1">
                <a:solidFill>
                  <a:srgbClr val="2A3C64"/>
                </a:solidFill>
                <a:latin typeface="Comic Sans MS" panose="030F0702030302020204" pitchFamily="66" charset="0"/>
              </a:rPr>
              <a:t>tanda</a:t>
            </a:r>
            <a:r>
              <a:rPr lang="en-PH" b="1" dirty="0">
                <a:solidFill>
                  <a:srgbClr val="2A3C64"/>
                </a:solidFill>
                <a:latin typeface="Comic Sans MS" panose="030F0702030302020204" pitchFamily="66" charset="0"/>
              </a:rPr>
              <a:t> at mga </a:t>
            </a:r>
            <a:r>
              <a:rPr lang="en-PH" b="1" dirty="0" err="1">
                <a:solidFill>
                  <a:srgbClr val="2A3C64"/>
                </a:solidFill>
                <a:latin typeface="Comic Sans MS" panose="030F0702030302020204" pitchFamily="66" charset="0"/>
              </a:rPr>
              <a:t>kababalaghan</a:t>
            </a:r>
            <a:r>
              <a:rPr lang="en-PH" b="1" dirty="0">
                <a:solidFill>
                  <a:srgbClr val="2A3C64"/>
                </a:solidFill>
                <a:latin typeface="Comic Sans MS" panose="030F0702030302020204" pitchFamily="66" charset="0"/>
              </a:rPr>
              <a:t>, ay </a:t>
            </a:r>
            <a:r>
              <a:rPr lang="en-PH" b="1" dirty="0" err="1">
                <a:solidFill>
                  <a:srgbClr val="2A3C64"/>
                </a:solidFill>
                <a:latin typeface="Comic Sans MS" panose="030F0702030302020204" pitchFamily="66" charset="0"/>
              </a:rPr>
              <a:t>hindi</a:t>
            </a:r>
            <a:r>
              <a:rPr lang="en-PH" b="1" dirty="0">
                <a:solidFill>
                  <a:srgbClr val="2A3C64"/>
                </a:solidFill>
                <a:latin typeface="Comic Sans MS" panose="030F0702030302020204" pitchFamily="66" charset="0"/>
              </a:rPr>
              <a:t> kayo </a:t>
            </a:r>
            <a:r>
              <a:rPr lang="en-PH" b="1" dirty="0" err="1">
                <a:solidFill>
                  <a:srgbClr val="2A3C64"/>
                </a:solidFill>
                <a:latin typeface="Comic Sans MS" panose="030F0702030302020204" pitchFamily="66" charset="0"/>
              </a:rPr>
              <a:t>magsisipaniwala</a:t>
            </a:r>
            <a:r>
              <a:rPr lang="en-PH" b="1" dirty="0">
                <a:solidFill>
                  <a:srgbClr val="2A3C64"/>
                </a:solidFill>
                <a:latin typeface="Comic Sans MS" panose="030F0702030302020204" pitchFamily="66" charset="0"/>
              </a:rPr>
              <a:t> sa </a:t>
            </a:r>
            <a:r>
              <a:rPr lang="en-PH" b="1" dirty="0" err="1">
                <a:solidFill>
                  <a:srgbClr val="2A3C64"/>
                </a:solidFill>
                <a:latin typeface="Comic Sans MS" panose="030F0702030302020204" pitchFamily="66" charset="0"/>
              </a:rPr>
              <a:t>anomang</a:t>
            </a:r>
            <a:r>
              <a:rPr lang="en-PH" b="1" dirty="0">
                <a:solidFill>
                  <a:srgbClr val="2A3C64"/>
                </a:solidFill>
                <a:latin typeface="Comic Sans MS" panose="030F0702030302020204" pitchFamily="66" charset="0"/>
              </a:rPr>
              <a:t> </a:t>
            </a:r>
            <a:r>
              <a:rPr lang="en-PH" b="1" dirty="0" err="1">
                <a:solidFill>
                  <a:srgbClr val="2A3C64"/>
                </a:solidFill>
                <a:latin typeface="Comic Sans MS" panose="030F0702030302020204" pitchFamily="66" charset="0"/>
              </a:rPr>
              <a:t>paraan</a:t>
            </a:r>
            <a:r>
              <a:rPr lang="en" b="1" dirty="0">
                <a:solidFill>
                  <a:srgbClr val="2A3C64"/>
                </a:solidFill>
                <a:latin typeface="Comic Sans MS" panose="030F0702030302020204" pitchFamily="66" charset="0"/>
              </a:rPr>
              <a:t>.’” </a:t>
            </a:r>
            <a:r>
              <a:rPr lang="en" sz="1400" b="1" dirty="0">
                <a:solidFill>
                  <a:srgbClr val="2A3C64"/>
                </a:solidFill>
                <a:latin typeface="Comic Sans MS" panose="030F0702030302020204" pitchFamily="66" charset="0"/>
              </a:rPr>
              <a:t>(Juan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en" sz="2000" b="1" dirty="0"/>
              <a:t>Ang tanda ay isang natatanging marka o pahayag na ibinibigay upang patunayan ang isang mensahe o otoridad. Bagaman karaniwang inuunawa ang tanda na isang mahimalang pangyayari—gaya ng sa kasalan sa Cana (Jn. 2:11)—ang katotohanang nagkampo ang Israel sa harap ng Sinai upang sumamba sa Dios (Exo. 3:12) ay isa ring tanda.</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359736"/>
            <a:ext cx="2854148" cy="1631216"/>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28253" y="3013710"/>
            <a:ext cx="3324222"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50516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Humiling ang mga Pariseo</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kay J</a:t>
            </a:r>
            <a:r>
              <a:rPr kumimoji="0" lang="en-PH" sz="2000" b="1" i="0" u="none" strike="noStrike" kern="1200" cap="none" spc="0" normalizeH="0" noProof="0" dirty="0">
                <a:ln>
                  <a:noFill/>
                </a:ln>
                <a:solidFill>
                  <a:srgbClr val="000000"/>
                </a:solidFill>
                <a:effectLst/>
                <a:uLnTx/>
                <a:uFillTx/>
                <a:latin typeface="Aptos" panose="02110004020202020204"/>
                <a:ea typeface="+mn-ea"/>
                <a:cs typeface="+mn-cs"/>
              </a:rPr>
              <a:t>e</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sus na magpakita sa kanila ng anomang tanda upang magpatunay na siya ang Mesias</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upang maniwala sila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 kanya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(Mk.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en-US" sz="2000" b="1" dirty="0" err="1">
                <a:solidFill>
                  <a:srgbClr val="000000"/>
                </a:solidFill>
              </a:rPr>
              <a:t>Nagbigay</a:t>
            </a:r>
            <a:r>
              <a:rPr lang="en-US" sz="2000" b="1" dirty="0">
                <a:solidFill>
                  <a:srgbClr val="000000"/>
                </a:solidFill>
              </a:rPr>
              <a:t> na ang Dios ng </a:t>
            </a:r>
            <a:r>
              <a:rPr lang="en-US" sz="2000" b="1" dirty="0" err="1">
                <a:solidFill>
                  <a:srgbClr val="000000"/>
                </a:solidFill>
              </a:rPr>
              <a:t>sapat</a:t>
            </a:r>
            <a:r>
              <a:rPr lang="en-US" sz="2000" b="1" dirty="0">
                <a:solidFill>
                  <a:srgbClr val="000000"/>
                </a:solidFill>
              </a:rPr>
              <a:t> na </a:t>
            </a:r>
            <a:r>
              <a:rPr lang="en-US" sz="2000" b="1" dirty="0" err="1">
                <a:solidFill>
                  <a:srgbClr val="000000"/>
                </a:solidFill>
              </a:rPr>
              <a:t>ebidensya</a:t>
            </a:r>
            <a:r>
              <a:rPr lang="en-US" sz="2000" b="1" dirty="0">
                <a:solidFill>
                  <a:srgbClr val="000000"/>
                </a:solidFill>
              </a:rPr>
              <a:t> sa </a:t>
            </a:r>
            <a:r>
              <a:rPr lang="en-US" sz="2000" b="1" dirty="0" err="1">
                <a:solidFill>
                  <a:srgbClr val="000000"/>
                </a:solidFill>
              </a:rPr>
              <a:t>Kanyang</a:t>
            </a:r>
            <a:r>
              <a:rPr lang="en-US" sz="2000" b="1" dirty="0">
                <a:solidFill>
                  <a:srgbClr val="000000"/>
                </a:solidFill>
              </a:rPr>
              <a:t> Salita at sa </a:t>
            </a:r>
            <a:r>
              <a:rPr lang="en-US" sz="2000" b="1" dirty="0" err="1">
                <a:solidFill>
                  <a:srgbClr val="000000"/>
                </a:solidFill>
              </a:rPr>
              <a:t>kalikasan</a:t>
            </a:r>
            <a:r>
              <a:rPr lang="en-US" sz="2000" b="1" dirty="0">
                <a:solidFill>
                  <a:srgbClr val="000000"/>
                </a:solidFill>
              </a:rPr>
              <a:t> </a:t>
            </a:r>
            <a:r>
              <a:rPr lang="en-US" sz="2000" b="1" dirty="0" err="1">
                <a:solidFill>
                  <a:srgbClr val="000000"/>
                </a:solidFill>
              </a:rPr>
              <a:t>upang</a:t>
            </a:r>
            <a:r>
              <a:rPr lang="en-US" sz="2000" b="1" dirty="0">
                <a:solidFill>
                  <a:srgbClr val="000000"/>
                </a:solidFill>
              </a:rPr>
              <a:t> ang </a:t>
            </a:r>
            <a:r>
              <a:rPr lang="en-US" sz="2000" b="1" dirty="0" err="1">
                <a:solidFill>
                  <a:srgbClr val="000000"/>
                </a:solidFill>
              </a:rPr>
              <a:t>sinumang</a:t>
            </a:r>
            <a:r>
              <a:rPr lang="en-US" sz="2000" b="1" dirty="0">
                <a:solidFill>
                  <a:srgbClr val="000000"/>
                </a:solidFill>
              </a:rPr>
              <a:t> </a:t>
            </a:r>
            <a:r>
              <a:rPr lang="en-US" sz="2000" b="1" dirty="0" err="1">
                <a:solidFill>
                  <a:srgbClr val="000000"/>
                </a:solidFill>
              </a:rPr>
              <a:t>nais</a:t>
            </a:r>
            <a:r>
              <a:rPr lang="en-US" sz="2000" b="1" dirty="0">
                <a:solidFill>
                  <a:srgbClr val="000000"/>
                </a:solidFill>
              </a:rPr>
              <a:t> ay </a:t>
            </a:r>
            <a:r>
              <a:rPr lang="en-US" sz="2000" b="1" dirty="0" err="1">
                <a:solidFill>
                  <a:srgbClr val="000000"/>
                </a:solidFill>
              </a:rPr>
              <a:t>maniwala</a:t>
            </a:r>
            <a:r>
              <a:rPr lang="en-US" sz="2000" b="1" dirty="0">
                <a:solidFill>
                  <a:srgbClr val="000000"/>
                </a:solidFill>
              </a:rPr>
              <a:t>.</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Gayunpaman, palaging may</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puwang para magduda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Kay nagbigay ng espesyal na pagpapala si Jesus </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“mga hindi nakakita ngunit</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nanampalataya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(Juan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5032552"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000000"/>
                </a:solidFill>
                <a:latin typeface="Aptos" panose="02110004020202020204"/>
              </a:rPr>
              <a:t>Nairita si J</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esus nang humingi sila ng tanda para tabunan ang kawalan</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nila ng pananampalataya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(Mk 8:12). Kung may</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ayaw maniwala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walang tanda ang makakakumbinse</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 kanila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0" y="0"/>
            <a:ext cx="985837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spc="300" dirty="0">
                <a:ln/>
                <a:solidFill>
                  <a:srgbClr val="CC9900"/>
                </a:solidFill>
              </a:rPr>
              <a:t>ANG SUKAT NG PANANAMPALATAYA</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3" y="645378"/>
            <a:ext cx="9747681" cy="830997"/>
          </a:xfrm>
          <a:prstGeom prst="rect">
            <a:avLst/>
          </a:prstGeom>
          <a:noFill/>
        </p:spPr>
        <p:txBody>
          <a:bodyPr wrap="square">
            <a:spAutoFit/>
          </a:bodyPr>
          <a:lstStyle/>
          <a:p>
            <a:pPr algn="ctr"/>
            <a:r>
              <a:rPr lang="en-US" sz="1600" b="1" dirty="0">
                <a:solidFill>
                  <a:schemeClr val="accent2">
                    <a:lumMod val="50000"/>
                  </a:schemeClr>
                </a:solidFill>
                <a:latin typeface="Comic Sans MS" panose="030F0702030302020204" pitchFamily="66" charset="0"/>
              </a:rPr>
              <a:t>“At sinabi ng </a:t>
            </a:r>
            <a:r>
              <a:rPr lang="en-US" sz="1600" b="1" dirty="0" err="1">
                <a:solidFill>
                  <a:schemeClr val="accent2">
                    <a:lumMod val="50000"/>
                  </a:schemeClr>
                </a:solidFill>
                <a:latin typeface="Comic Sans MS" panose="030F0702030302020204" pitchFamily="66" charset="0"/>
              </a:rPr>
              <a:t>Panginoon</a:t>
            </a:r>
            <a:r>
              <a:rPr lang="en-US" sz="1600" b="1" dirty="0">
                <a:solidFill>
                  <a:schemeClr val="accent2">
                    <a:lumMod val="50000"/>
                  </a:schemeClr>
                </a:solidFill>
                <a:latin typeface="Comic Sans MS" panose="030F0702030302020204" pitchFamily="66" charset="0"/>
              </a:rPr>
              <a:t>, Kung </a:t>
            </a:r>
            <a:r>
              <a:rPr lang="en-US" sz="1600" b="1" dirty="0" err="1">
                <a:solidFill>
                  <a:schemeClr val="accent2">
                    <a:lumMod val="50000"/>
                  </a:schemeClr>
                </a:solidFill>
                <a:latin typeface="Comic Sans MS" panose="030F0702030302020204" pitchFamily="66" charset="0"/>
              </a:rPr>
              <a:t>mangagkaroon</a:t>
            </a:r>
            <a:r>
              <a:rPr lang="en-US" sz="1600" b="1" dirty="0">
                <a:solidFill>
                  <a:schemeClr val="accent2">
                    <a:lumMod val="50000"/>
                  </a:schemeClr>
                </a:solidFill>
                <a:latin typeface="Comic Sans MS" panose="030F0702030302020204" pitchFamily="66" charset="0"/>
              </a:rPr>
              <a:t> kayo ng </a:t>
            </a:r>
            <a:r>
              <a:rPr lang="en-US" sz="1600" b="1" dirty="0" err="1">
                <a:solidFill>
                  <a:schemeClr val="accent2">
                    <a:lumMod val="50000"/>
                  </a:schemeClr>
                </a:solidFill>
                <a:latin typeface="Comic Sans MS" panose="030F0702030302020204" pitchFamily="66" charset="0"/>
              </a:rPr>
              <a:t>pananampalataya</a:t>
            </a:r>
            <a:r>
              <a:rPr lang="en-US" sz="1600" b="1" dirty="0">
                <a:solidFill>
                  <a:schemeClr val="accent2">
                    <a:lumMod val="50000"/>
                  </a:schemeClr>
                </a:solidFill>
                <a:latin typeface="Comic Sans MS" panose="030F0702030302020204" pitchFamily="66" charset="0"/>
              </a:rPr>
              <a:t> na </a:t>
            </a:r>
            <a:r>
              <a:rPr lang="en-US" sz="1600" b="1" dirty="0" err="1">
                <a:solidFill>
                  <a:schemeClr val="accent2">
                    <a:lumMod val="50000"/>
                  </a:schemeClr>
                </a:solidFill>
                <a:latin typeface="Comic Sans MS" panose="030F0702030302020204" pitchFamily="66" charset="0"/>
              </a:rPr>
              <a:t>kasing</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laki</a:t>
            </a:r>
            <a:r>
              <a:rPr lang="en-US" sz="1600" b="1" dirty="0">
                <a:solidFill>
                  <a:schemeClr val="accent2">
                    <a:lumMod val="50000"/>
                  </a:schemeClr>
                </a:solidFill>
                <a:latin typeface="Comic Sans MS" panose="030F0702030302020204" pitchFamily="66" charset="0"/>
              </a:rPr>
              <a:t> ng isang </a:t>
            </a:r>
            <a:r>
              <a:rPr lang="en-US" sz="1600" b="1" dirty="0" err="1">
                <a:solidFill>
                  <a:schemeClr val="accent2">
                    <a:lumMod val="50000"/>
                  </a:schemeClr>
                </a:solidFill>
                <a:latin typeface="Comic Sans MS" panose="030F0702030302020204" pitchFamily="66" charset="0"/>
              </a:rPr>
              <a:t>butil</a:t>
            </a:r>
            <a:r>
              <a:rPr lang="en-US" sz="1600" b="1" dirty="0">
                <a:solidFill>
                  <a:schemeClr val="accent2">
                    <a:lumMod val="50000"/>
                  </a:schemeClr>
                </a:solidFill>
                <a:latin typeface="Comic Sans MS" panose="030F0702030302020204" pitchFamily="66" charset="0"/>
              </a:rPr>
              <a:t> ng </a:t>
            </a:r>
            <a:r>
              <a:rPr lang="en-US" sz="1600" b="1" dirty="0" err="1">
                <a:solidFill>
                  <a:schemeClr val="accent2">
                    <a:lumMod val="50000"/>
                  </a:schemeClr>
                </a:solidFill>
                <a:latin typeface="Comic Sans MS" panose="030F0702030302020204" pitchFamily="66" charset="0"/>
              </a:rPr>
              <a:t>binhi</a:t>
            </a:r>
            <a:r>
              <a:rPr lang="en-US" sz="1600" b="1" dirty="0">
                <a:solidFill>
                  <a:schemeClr val="accent2">
                    <a:lumMod val="50000"/>
                  </a:schemeClr>
                </a:solidFill>
                <a:latin typeface="Comic Sans MS" panose="030F0702030302020204" pitchFamily="66" charset="0"/>
              </a:rPr>
              <a:t> ng </a:t>
            </a:r>
            <a:r>
              <a:rPr lang="en-US" sz="1600" b="1" dirty="0" err="1">
                <a:solidFill>
                  <a:schemeClr val="accent2">
                    <a:lumMod val="50000"/>
                  </a:schemeClr>
                </a:solidFill>
                <a:latin typeface="Comic Sans MS" panose="030F0702030302020204" pitchFamily="66" charset="0"/>
              </a:rPr>
              <a:t>mostasa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sasabihin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ninyo</a:t>
            </a:r>
            <a:r>
              <a:rPr lang="en-US" sz="1600" b="1" dirty="0">
                <a:solidFill>
                  <a:schemeClr val="accent2">
                    <a:lumMod val="50000"/>
                  </a:schemeClr>
                </a:solidFill>
                <a:latin typeface="Comic Sans MS" panose="030F0702030302020204" pitchFamily="66" charset="0"/>
              </a:rPr>
              <a:t> sa </a:t>
            </a:r>
            <a:r>
              <a:rPr lang="en-US" sz="1600" b="1" dirty="0" err="1">
                <a:solidFill>
                  <a:schemeClr val="accent2">
                    <a:lumMod val="50000"/>
                  </a:schemeClr>
                </a:solidFill>
                <a:latin typeface="Comic Sans MS" panose="030F0702030302020204" pitchFamily="66" charset="0"/>
              </a:rPr>
              <a:t>puno</a:t>
            </a:r>
            <a:r>
              <a:rPr lang="en-US" sz="1600" b="1" dirty="0">
                <a:solidFill>
                  <a:schemeClr val="accent2">
                    <a:lumMod val="50000"/>
                  </a:schemeClr>
                </a:solidFill>
                <a:latin typeface="Comic Sans MS" panose="030F0702030302020204" pitchFamily="66" charset="0"/>
              </a:rPr>
              <a:t> ng </a:t>
            </a:r>
            <a:r>
              <a:rPr lang="en-US" sz="1600" b="1" dirty="0" err="1">
                <a:solidFill>
                  <a:schemeClr val="accent2">
                    <a:lumMod val="50000"/>
                  </a:schemeClr>
                </a:solidFill>
                <a:latin typeface="Comic Sans MS" panose="030F0702030302020204" pitchFamily="66" charset="0"/>
              </a:rPr>
              <a:t>sikomorong</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ito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Mabunot</a:t>
            </a:r>
            <a:r>
              <a:rPr lang="en-US" sz="1600" b="1" dirty="0">
                <a:solidFill>
                  <a:schemeClr val="accent2">
                    <a:lumMod val="50000"/>
                  </a:schemeClr>
                </a:solidFill>
                <a:latin typeface="Comic Sans MS" panose="030F0702030302020204" pitchFamily="66" charset="0"/>
              </a:rPr>
              <a:t> ka, at </a:t>
            </a:r>
            <a:r>
              <a:rPr lang="en-US" sz="1600" b="1" dirty="0" err="1">
                <a:solidFill>
                  <a:schemeClr val="accent2">
                    <a:lumMod val="50000"/>
                  </a:schemeClr>
                </a:solidFill>
                <a:latin typeface="Comic Sans MS" panose="030F0702030302020204" pitchFamily="66" charset="0"/>
              </a:rPr>
              <a:t>matanim</a:t>
            </a:r>
            <a:r>
              <a:rPr lang="en-US" sz="1600" b="1" dirty="0">
                <a:solidFill>
                  <a:schemeClr val="accent2">
                    <a:lumMod val="50000"/>
                  </a:schemeClr>
                </a:solidFill>
                <a:latin typeface="Comic Sans MS" panose="030F0702030302020204" pitchFamily="66" charset="0"/>
              </a:rPr>
              <a:t> ka sa </a:t>
            </a:r>
            <a:r>
              <a:rPr lang="en-US" sz="1600" b="1" dirty="0" err="1">
                <a:solidFill>
                  <a:schemeClr val="accent2">
                    <a:lumMod val="50000"/>
                  </a:schemeClr>
                </a:solidFill>
                <a:latin typeface="Comic Sans MS" panose="030F0702030302020204" pitchFamily="66" charset="0"/>
              </a:rPr>
              <a:t>dagat</a:t>
            </a:r>
            <a:r>
              <a:rPr lang="en-US" sz="1600" b="1" dirty="0">
                <a:solidFill>
                  <a:schemeClr val="accent2">
                    <a:lumMod val="50000"/>
                  </a:schemeClr>
                </a:solidFill>
                <a:latin typeface="Comic Sans MS" panose="030F0702030302020204" pitchFamily="66" charset="0"/>
              </a:rPr>
              <a:t>; at </a:t>
            </a:r>
            <a:r>
              <a:rPr lang="en-US" sz="1600" b="1" dirty="0" err="1">
                <a:solidFill>
                  <a:schemeClr val="accent2">
                    <a:lumMod val="50000"/>
                  </a:schemeClr>
                </a:solidFill>
                <a:latin typeface="Comic Sans MS" panose="030F0702030302020204" pitchFamily="66" charset="0"/>
              </a:rPr>
              <a:t>kayo'y</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tatalimahin</a:t>
            </a:r>
            <a:r>
              <a:rPr lang="en-US" sz="1600" b="1" dirty="0">
                <a:solidFill>
                  <a:schemeClr val="accent2">
                    <a:lumMod val="50000"/>
                  </a:schemeClr>
                </a:solidFill>
                <a:latin typeface="Comic Sans MS" panose="030F0702030302020204" pitchFamily="66" charset="0"/>
              </a:rPr>
              <a:t>”</a:t>
            </a:r>
            <a:r>
              <a:rPr lang="en" sz="1600" b="1" dirty="0">
                <a:solidFill>
                  <a:schemeClr val="accent2">
                    <a:lumMod val="50000"/>
                  </a:schemeClr>
                </a:solidFill>
                <a:latin typeface="Comic Sans MS" panose="030F0702030302020204" pitchFamily="66" charset="0"/>
              </a:rPr>
              <a:t> </a:t>
            </a:r>
            <a:r>
              <a:rPr lang="en" sz="1200" b="1" dirty="0">
                <a:solidFill>
                  <a:schemeClr val="accent2">
                    <a:lumMod val="50000"/>
                  </a:schemeClr>
                </a:solidFill>
                <a:latin typeface="Comic Sans MS" panose="030F0702030302020204" pitchFamily="66" charset="0"/>
              </a:rPr>
              <a:t>(Lk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3633306497"/>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en" sz="2000" b="1" dirty="0"/>
              <a:t>May iba’t-ibang antas ng pananampalataya:</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0" y="5205770"/>
            <a:ext cx="9747681" cy="923330"/>
          </a:xfrm>
          <a:prstGeom prst="rect">
            <a:avLst/>
          </a:prstGeom>
          <a:noFill/>
        </p:spPr>
        <p:txBody>
          <a:bodyPr wrap="square" rtlCol="0">
            <a:spAutoFit/>
          </a:bodyPr>
          <a:lstStyle/>
          <a:p>
            <a:pPr>
              <a:spcBef>
                <a:spcPts val="600"/>
              </a:spcBef>
            </a:pPr>
            <a:r>
              <a:rPr lang="en" b="1" dirty="0"/>
              <a:t>Malinaw na lalago ang pananampalataya habang nabubunot ang ugat ng pagdududa. Dapat unti-unting napapalitan ang pagdududa ng pananalig. Ang dapat nating hilingin ay: “palaguin ang aming pananampalataya” (Lk.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4" y="6122699"/>
            <a:ext cx="9747681" cy="646331"/>
          </a:xfrm>
          <a:prstGeom prst="rect">
            <a:avLst/>
          </a:prstGeom>
          <a:noFill/>
        </p:spPr>
        <p:txBody>
          <a:bodyPr wrap="square">
            <a:spAutoFit/>
          </a:bodyPr>
          <a:lstStyle/>
          <a:p>
            <a:pPr>
              <a:spcBef>
                <a:spcPts val="600"/>
              </a:spcBef>
            </a:pPr>
            <a:r>
              <a:rPr lang="en" b="1" dirty="0"/>
              <a:t>Sa pamamagitan ng gawain ng Banal na Espiritu, pag-aaral ng B</a:t>
            </a:r>
            <a:r>
              <a:rPr lang="en-PH" b="1" dirty="0" err="1"/>
              <a:t>i</a:t>
            </a:r>
            <a:r>
              <a:rPr lang="en" b="1" dirty="0"/>
              <a:t>blia, at ng ating karanasan kasama ang Dios ay ating makikita nag ang ating pananampalataya ay lumalago (2 Th.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10632114" cy="738664"/>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200" b="1" spc="600" dirty="0">
                <a:ln w="9525">
                  <a:noFill/>
                  <a:prstDash val="solid"/>
                </a:ln>
                <a:solidFill>
                  <a:schemeClr val="accent5"/>
                </a:solidFill>
                <a:effectLst>
                  <a:outerShdw blurRad="12700" dist="25400" dir="2700000" algn="tl" rotWithShape="0">
                    <a:srgbClr val="C00000"/>
                  </a:outerShdw>
                </a:effectLst>
              </a:rPr>
              <a:t>PANANAMPALTAYA AT DAMDAMIN</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9105962"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err="1">
                <a:solidFill>
                  <a:schemeClr val="accent1"/>
                </a:solidFill>
                <a:latin typeface="Comic Sans MS" panose="030F0702030302020204" pitchFamily="66" charset="0"/>
              </a:rPr>
              <a:t>Sapagka't</a:t>
            </a:r>
            <a:r>
              <a:rPr lang="en-US" b="1" dirty="0">
                <a:solidFill>
                  <a:schemeClr val="accent1"/>
                </a:solidFill>
                <a:latin typeface="Comic Sans MS" panose="030F0702030302020204" pitchFamily="66" charset="0"/>
              </a:rPr>
              <a:t> sa </a:t>
            </a:r>
            <a:r>
              <a:rPr lang="en-US" b="1" dirty="0" err="1">
                <a:solidFill>
                  <a:schemeClr val="accent1"/>
                </a:solidFill>
                <a:latin typeface="Comic Sans MS" panose="030F0702030302020204" pitchFamily="66" charset="0"/>
              </a:rPr>
              <a:t>biyaya</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kayo'y</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nangaligtas</a:t>
            </a:r>
            <a:r>
              <a:rPr lang="en-US" b="1" dirty="0">
                <a:solidFill>
                  <a:schemeClr val="accent1"/>
                </a:solidFill>
                <a:latin typeface="Comic Sans MS" panose="030F0702030302020204" pitchFamily="66" charset="0"/>
              </a:rPr>
              <a:t> sa </a:t>
            </a:r>
            <a:r>
              <a:rPr lang="en-US" b="1" dirty="0" err="1">
                <a:solidFill>
                  <a:schemeClr val="accent1"/>
                </a:solidFill>
                <a:latin typeface="Comic Sans MS" panose="030F0702030302020204" pitchFamily="66" charset="0"/>
              </a:rPr>
              <a:t>pamamagitan</a:t>
            </a:r>
            <a:r>
              <a:rPr lang="en-US" b="1" dirty="0">
                <a:solidFill>
                  <a:schemeClr val="accent1"/>
                </a:solidFill>
                <a:latin typeface="Comic Sans MS" panose="030F0702030302020204" pitchFamily="66" charset="0"/>
              </a:rPr>
              <a:t> ng </a:t>
            </a:r>
            <a:r>
              <a:rPr lang="en-US" b="1" dirty="0" err="1">
                <a:solidFill>
                  <a:schemeClr val="accent1"/>
                </a:solidFill>
                <a:latin typeface="Comic Sans MS" panose="030F0702030302020204" pitchFamily="66" charset="0"/>
              </a:rPr>
              <a:t>pananampalataya</a:t>
            </a:r>
            <a:r>
              <a:rPr lang="en-US" b="1" dirty="0">
                <a:solidFill>
                  <a:schemeClr val="accent1"/>
                </a:solidFill>
                <a:latin typeface="Comic Sans MS" panose="030F0702030302020204" pitchFamily="66" charset="0"/>
              </a:rPr>
              <a:t>; at </a:t>
            </a:r>
            <a:r>
              <a:rPr lang="en-US" b="1" dirty="0" err="1">
                <a:solidFill>
                  <a:schemeClr val="accent1"/>
                </a:solidFill>
                <a:latin typeface="Comic Sans MS" panose="030F0702030302020204" pitchFamily="66" charset="0"/>
              </a:rPr>
              <a:t>ito'y</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hindi</a:t>
            </a:r>
            <a:r>
              <a:rPr lang="en-US" b="1" dirty="0">
                <a:solidFill>
                  <a:schemeClr val="accent1"/>
                </a:solidFill>
                <a:latin typeface="Comic Sans MS" panose="030F0702030302020204" pitchFamily="66" charset="0"/>
              </a:rPr>
              <a:t> sa </a:t>
            </a:r>
            <a:r>
              <a:rPr lang="en-US" b="1" dirty="0" err="1">
                <a:solidFill>
                  <a:schemeClr val="accent1"/>
                </a:solidFill>
                <a:latin typeface="Comic Sans MS" panose="030F0702030302020204" pitchFamily="66" charset="0"/>
              </a:rPr>
              <a:t>inyong</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sarili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ito'y</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kaloob</a:t>
            </a:r>
            <a:r>
              <a:rPr lang="en-US" b="1" dirty="0">
                <a:solidFill>
                  <a:schemeClr val="accent1"/>
                </a:solidFill>
                <a:latin typeface="Comic Sans MS" panose="030F0702030302020204" pitchFamily="66" charset="0"/>
              </a:rPr>
              <a:t> ng Dios</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(Efeso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7045792" cy="400110"/>
          </a:xfrm>
          <a:prstGeom prst="rect">
            <a:avLst/>
          </a:prstGeom>
          <a:noFill/>
        </p:spPr>
        <p:txBody>
          <a:bodyPr wrap="square" rtlCol="0">
            <a:spAutoFit/>
          </a:bodyPr>
          <a:lstStyle/>
          <a:p>
            <a:pPr>
              <a:spcBef>
                <a:spcPts val="600"/>
              </a:spcBef>
            </a:pPr>
            <a:r>
              <a:rPr lang="en" sz="2000" b="1" dirty="0"/>
              <a:t>Damdamin ba ang pananampalataya o makatwirang kilos?</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1845" y="1507485"/>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038363" y="1722060"/>
            <a:ext cx="2214693" cy="1670683"/>
          </a:xfrm>
          <a:prstGeom prst="snip2DiagRect">
            <a:avLst>
              <a:gd name="adj1" fmla="val 0"/>
              <a:gd name="adj2" fmla="val 221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Ngunit</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hindi damdamin ang pananampalataya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ito ay “kasiguruhan” at “pananalig” (Heb. 11:1). </a:t>
            </a:r>
            <a:r>
              <a:rPr lang="en" sz="2000" b="1" dirty="0">
                <a:solidFill>
                  <a:srgbClr val="000000"/>
                </a:solidFill>
                <a:latin typeface="Aptos" panose="02110004020202020204"/>
              </a:rPr>
              <a:t>H</a:t>
            </a:r>
            <a:r>
              <a:rPr lang="en-PH" sz="2000" b="1" dirty="0" err="1">
                <a:solidFill>
                  <a:srgbClr val="000000"/>
                </a:solidFill>
                <a:latin typeface="Aptos" panose="02110004020202020204"/>
              </a:rPr>
              <a:t>i</a:t>
            </a:r>
            <a:r>
              <a:rPr lang="en" sz="2000" b="1" dirty="0">
                <a:solidFill>
                  <a:srgbClr val="000000"/>
                </a:solidFill>
                <a:latin typeface="Aptos" panose="02110004020202020204"/>
              </a:rPr>
              <a:t>ndi ito nakadepende sa ating pakiramdam</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Kung nanghihina ako, o pakiramdam ko na malayo ako sa kaligtasan, dito ako lalong dapat manampalataya.</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4275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Kung tutugon tayo ng positibo sa regalong ito—sa ating pagsimula na manampalataya—nagdudulot</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ang pananampalatayang ito ng masayang damdamin</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kapanatagan; at espiritwal na kaginhawaan; …</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7105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Ngunit magsimula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tayo sa simula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A</a:t>
            </a:r>
            <a:r>
              <a:rPr kumimoji="0" lang="en-PH" sz="2000" b="1" i="0" u="none" strike="noStrike" kern="1200" cap="none" spc="0" normalizeH="0" baseline="0" noProof="0" dirty="0">
                <a:ln>
                  <a:noFill/>
                </a:ln>
                <a:solidFill>
                  <a:srgbClr val="000000"/>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o ang pinagmulan</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ng pananampalataya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Mula ito sa Dios</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at ibinibigay Niya sa atin bilang regalo (Rom. 12:3; Efe.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Mahalaga ang</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sagot sa tanong na ito</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H</a:t>
            </a:r>
            <a:r>
              <a:rPr kumimoji="0" lang="en-PH" sz="2000" b="1" i="0" u="none" strike="noStrike" kern="1200" cap="none" spc="0" normalizeH="0" baseline="0" noProof="0" dirty="0" err="1">
                <a:ln>
                  <a:noFill/>
                </a:ln>
                <a:solidFill>
                  <a:srgbClr val="000000"/>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ndi pareho ang pagsabi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ng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“PAKIRAMDAM ko ligtas na ako" sa pagsabi ng</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“ALAM kong ligtas ako."</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1992430" y="1659733"/>
            <a:ext cx="10048568" cy="2800767"/>
          </a:xfrm>
          <a:prstGeom prst="rect">
            <a:avLst/>
          </a:prstGeom>
          <a:noFill/>
        </p:spPr>
        <p:txBody>
          <a:bodyPr wrap="square">
            <a:spAutoFit/>
          </a:bodyPr>
          <a:lstStyle/>
          <a:p>
            <a:pPr algn="ct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ANO ANG </a:t>
            </a:r>
            <a:r>
              <a:rPr lang="en" sz="80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PANANAMPALATAYA</a:t>
            </a:r>
            <a:endPar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endParaRP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59925" y="690073"/>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4874" y="690074"/>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98320" y="61414"/>
            <a:ext cx="9055674" cy="569387"/>
          </a:xfrm>
          <a:prstGeom prst="rect">
            <a:avLst/>
          </a:prstGeom>
          <a:noFill/>
        </p:spPr>
        <p:txBody>
          <a:bodyPr wrap="square">
            <a:spAutoFit/>
          </a:bodyPr>
          <a:lstStyle/>
          <a:p>
            <a:pPr algn="ctr"/>
            <a:r>
              <a:rPr lang="en" sz="31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PALIWANAG AT PAGBUO NG PANANAMPALATAYA</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511735" y="630801"/>
            <a:ext cx="3543939" cy="1692771"/>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en-US" b="1" dirty="0" err="1">
                <a:latin typeface="Comic Sans MS" panose="030F0702030302020204" pitchFamily="66" charset="0"/>
              </a:rPr>
              <a:t>Ngayon</a:t>
            </a:r>
            <a:r>
              <a:rPr lang="en-US" b="1" dirty="0">
                <a:latin typeface="Comic Sans MS" panose="030F0702030302020204" pitchFamily="66" charset="0"/>
              </a:rPr>
              <a:t>, ang </a:t>
            </a:r>
            <a:r>
              <a:rPr lang="en-US" b="1" dirty="0" err="1">
                <a:latin typeface="Comic Sans MS" panose="030F0702030302020204" pitchFamily="66" charset="0"/>
              </a:rPr>
              <a:t>pananampalataya</a:t>
            </a:r>
            <a:r>
              <a:rPr lang="en-US" b="1" dirty="0">
                <a:latin typeface="Comic Sans MS" panose="030F0702030302020204" pitchFamily="66" charset="0"/>
              </a:rPr>
              <a:t> ay </a:t>
            </a:r>
            <a:r>
              <a:rPr lang="en-US" b="1" dirty="0" err="1">
                <a:latin typeface="Comic Sans MS" panose="030F0702030302020204" pitchFamily="66" charset="0"/>
              </a:rPr>
              <a:t>siyang</a:t>
            </a:r>
            <a:r>
              <a:rPr lang="en-US" b="1" dirty="0">
                <a:latin typeface="Comic Sans MS" panose="030F0702030302020204" pitchFamily="66" charset="0"/>
              </a:rPr>
              <a:t> </a:t>
            </a:r>
            <a:r>
              <a:rPr lang="en-US" b="1" dirty="0" err="1">
                <a:latin typeface="Comic Sans MS" panose="030F0702030302020204" pitchFamily="66" charset="0"/>
              </a:rPr>
              <a:t>kapanatagan</a:t>
            </a:r>
            <a:r>
              <a:rPr lang="en-US" b="1" dirty="0">
                <a:latin typeface="Comic Sans MS" panose="030F0702030302020204" pitchFamily="66" charset="0"/>
              </a:rPr>
              <a:t> sa mga bagay na </a:t>
            </a:r>
            <a:r>
              <a:rPr lang="en-US" b="1" dirty="0" err="1">
                <a:latin typeface="Comic Sans MS" panose="030F0702030302020204" pitchFamily="66" charset="0"/>
              </a:rPr>
              <a:t>hinihintay</a:t>
            </a:r>
            <a:r>
              <a:rPr lang="en-US" b="1" dirty="0">
                <a:latin typeface="Comic Sans MS" panose="030F0702030302020204" pitchFamily="66" charset="0"/>
              </a:rPr>
              <a:t>, ang </a:t>
            </a:r>
            <a:r>
              <a:rPr lang="en-US" b="1" dirty="0" err="1">
                <a:latin typeface="Comic Sans MS" panose="030F0702030302020204" pitchFamily="66" charset="0"/>
              </a:rPr>
              <a:t>katunayan</a:t>
            </a:r>
            <a:r>
              <a:rPr lang="en-US" b="1" dirty="0">
                <a:latin typeface="Comic Sans MS" panose="030F0702030302020204" pitchFamily="66" charset="0"/>
              </a:rPr>
              <a:t> ng mga bagay na </a:t>
            </a:r>
            <a:r>
              <a:rPr lang="en-US" b="1" dirty="0" err="1">
                <a:latin typeface="Comic Sans MS" panose="030F0702030302020204" pitchFamily="66" charset="0"/>
              </a:rPr>
              <a:t>hindi</a:t>
            </a:r>
            <a:r>
              <a:rPr lang="en-US" b="1" dirty="0">
                <a:latin typeface="Comic Sans MS" panose="030F0702030302020204" pitchFamily="66" charset="0"/>
              </a:rPr>
              <a:t> </a:t>
            </a:r>
            <a:r>
              <a:rPr lang="en-US" b="1" dirty="0" err="1">
                <a:latin typeface="Comic Sans MS" panose="030F0702030302020204" pitchFamily="66" charset="0"/>
              </a:rPr>
              <a:t>nakikita</a:t>
            </a:r>
            <a:r>
              <a:rPr lang="en" b="1" dirty="0">
                <a:latin typeface="Comic Sans MS" panose="030F0702030302020204" pitchFamily="66" charset="0"/>
              </a:rPr>
              <a:t>.”                  </a:t>
            </a:r>
            <a:r>
              <a:rPr lang="en" sz="1400" b="1" dirty="0">
                <a:latin typeface="Comic Sans MS" panose="030F0702030302020204" pitchFamily="66" charset="0"/>
              </a:rPr>
              <a:t>(Hebreo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41173" y="3053640"/>
            <a:ext cx="5694736" cy="1631216"/>
          </a:xfrm>
          <a:prstGeom prst="rect">
            <a:avLst/>
          </a:prstGeom>
          <a:noFill/>
        </p:spPr>
        <p:txBody>
          <a:bodyPr wrap="square" rtlCol="0">
            <a:spAutoFit/>
          </a:bodyPr>
          <a:lstStyle/>
          <a:p>
            <a:pPr>
              <a:spcBef>
                <a:spcPts val="600"/>
              </a:spcBef>
            </a:pPr>
            <a:r>
              <a:rPr lang="en" sz="2000" b="1" dirty="0">
                <a:solidFill>
                  <a:schemeClr val="bg1"/>
                </a:solidFill>
                <a:effectLst>
                  <a:glow rad="127000">
                    <a:srgbClr val="832215"/>
                  </a:glow>
                  <a:outerShdw blurRad="38100" dist="38100" dir="2700000" algn="tl">
                    <a:srgbClr val="000000"/>
                  </a:outerShdw>
                </a:effectLst>
              </a:rPr>
              <a:t>N</a:t>
            </a:r>
            <a:r>
              <a:rPr lang="en-PH" sz="2000" b="1" dirty="0">
                <a:solidFill>
                  <a:schemeClr val="bg1"/>
                </a:solidFill>
                <a:effectLst>
                  <a:glow rad="127000">
                    <a:srgbClr val="832215"/>
                  </a:glow>
                  <a:outerShdw blurRad="38100" dist="38100" dir="2700000" algn="tl">
                    <a:srgbClr val="000000"/>
                  </a:outerShdw>
                </a:effectLst>
              </a:rPr>
              <a:t>a</a:t>
            </a:r>
            <a:r>
              <a:rPr lang="en" sz="2000" b="1" dirty="0">
                <a:solidFill>
                  <a:schemeClr val="bg1"/>
                </a:solidFill>
                <a:effectLst>
                  <a:glow rad="127000">
                    <a:srgbClr val="832215"/>
                  </a:glow>
                  <a:outerShdw blurRad="38100" dist="38100" dir="2700000" algn="tl">
                    <a:srgbClr val="000000"/>
                  </a:outerShdw>
                </a:effectLst>
              </a:rPr>
              <a:t>gbibigay ang Hebreo11:1, 3, at 6 ng malawak na paliwanag sa pananampalataya. Malaki ang kinalaman pananampalataya ang pag-unawa natin sa Dios. P</a:t>
            </a:r>
            <a:r>
              <a:rPr lang="en-PH" sz="2000" b="1" dirty="0" err="1">
                <a:solidFill>
                  <a:schemeClr val="bg1"/>
                </a:solidFill>
                <a:effectLst>
                  <a:glow rad="127000">
                    <a:srgbClr val="832215"/>
                  </a:glow>
                  <a:outerShdw blurRad="38100" dist="38100" dir="2700000" algn="tl">
                    <a:srgbClr val="000000"/>
                  </a:outerShdw>
                </a:effectLst>
              </a:rPr>
              <a:t>i</a:t>
            </a:r>
            <a:r>
              <a:rPr lang="en" sz="2000" b="1" dirty="0">
                <a:solidFill>
                  <a:schemeClr val="bg1"/>
                </a:solidFill>
                <a:effectLst>
                  <a:glow rad="127000">
                    <a:srgbClr val="832215"/>
                  </a:glow>
                  <a:outerShdw blurRad="38100" dist="38100" dir="2700000" algn="tl">
                    <a:srgbClr val="000000"/>
                  </a:outerShdw>
                </a:effectLst>
              </a:rPr>
              <a:t>napaniwala tayo nito sa Kanya bilang Manlalalang at Tagapagbigay ng regalo.</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4003670995"/>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86795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Gaya ng nakita natin, hindi pareho ang antas ng ating pananampalataya. Paano ko mapapalago ang aking</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pananampalataya, gaano man ito kalaki</a:t>
            </a: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62971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Sa natitira sa kabanata, ipinaliwanag ni Pablo ang pananampalataya</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ng mga babae at lalaking naging halimbawa </a:t>
            </a: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at pampasigla upang hindi tayo</a:t>
            </a:r>
            <a:r>
              <a:rPr kumimoji="0" lang="en" sz="2000"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madismaya habang naghihitay tayo ng gantimpala</a:t>
            </a: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832</TotalTime>
  <Words>1313</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2026-04-05T13:32:58Z</dcterms:created>
  <dcterms:modified xsi:type="dcterms:W3CDTF">2026-05-22T14:54:36Z</dcterms:modified>
</cp:coreProperties>
</file>