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en" b="1" noProof="0" dirty="0">
              <a:solidFill>
                <a:schemeClr val="bg1"/>
              </a:solidFill>
              <a:effectLst>
                <a:outerShdw blurRad="50800" dist="50800" dir="5400000" algn="ctr" rotWithShape="0">
                  <a:schemeClr val="tx1"/>
                </a:outerShdw>
              </a:effectLst>
            </a:rPr>
            <a:t>K</a:t>
          </a:r>
          <a:r>
            <a:rPr lang="en-PH" b="1" noProof="0" dirty="0">
              <a:solidFill>
                <a:schemeClr val="bg1"/>
              </a:solidFill>
              <a:effectLst>
                <a:outerShdw blurRad="50800" dist="50800" dir="5400000" algn="ctr" rotWithShape="0">
                  <a:schemeClr val="tx1"/>
                </a:outerShdw>
              </a:effectLst>
            </a:rPr>
            <a:t>u</a:t>
          </a:r>
          <a:r>
            <a:rPr lang="en" b="1" noProof="0" dirty="0">
              <a:solidFill>
                <a:schemeClr val="bg1"/>
              </a:solidFill>
              <a:effectLst>
                <a:outerShdw blurRad="50800" dist="50800" dir="5400000" algn="ctr" rotWithShape="0">
                  <a:schemeClr val="tx1"/>
                </a:outerShdw>
              </a:effectLst>
            </a:rPr>
            <a:t>lang sa panahon</a:t>
          </a: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bg1"/>
              </a:solidFill>
              <a:effectLst>
                <a:outerShdw blurRad="50800" dist="50800" dir="5400000" algn="ctr" rotWithShape="0">
                  <a:schemeClr val="tx1"/>
                </a:outerShdw>
              </a:effectLst>
            </a:rPr>
            <a:t>Gaya sila ng mga bata (1 Cor. 3:1)</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Ang pagkain nila ay gatas</a:t>
          </a:r>
          <a:br>
            <a:rPr lang="en" sz="2000" b="1" noProof="0" dirty="0">
              <a:effectLst>
                <a:outerShdw blurRad="50800" dist="50800" dir="5400000" algn="ctr" rotWithShape="0">
                  <a:schemeClr val="tx1"/>
                </a:outerShdw>
              </a:effectLst>
            </a:rPr>
          </a:br>
          <a:r>
            <a:rPr lang="en" sz="2000" b="1" noProof="0" dirty="0">
              <a:effectLst>
                <a:outerShdw blurRad="50800" dist="50800" dir="5400000" algn="ctr" rotWithShape="0">
                  <a:schemeClr val="tx1"/>
                </a:outerShdw>
              </a:effectLst>
            </a:rPr>
            <a:t>(1 Cor. 3:2)</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Sila ay makalaman</a:t>
          </a:r>
          <a:br>
            <a:rPr lang="en" sz="2000" b="1" noProof="0" dirty="0">
              <a:effectLst>
                <a:outerShdw blurRad="50800" dist="50800" dir="5400000" algn="ctr" rotWithShape="0">
                  <a:schemeClr val="tx1"/>
                </a:outerShdw>
              </a:effectLst>
            </a:rPr>
          </a:br>
          <a:r>
            <a:rPr lang="en" sz="2000" b="1" noProof="0" dirty="0">
              <a:effectLst>
                <a:outerShdw blurRad="50800" dist="50800" dir="5400000" algn="ctr" rotWithShape="0">
                  <a:schemeClr val="tx1"/>
                </a:outerShdw>
              </a:effectLst>
            </a:rPr>
            <a:t>(1 Cor. 3:3)</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Nadadala sila sa mga opinyon ng iba (1 Cor. 3:4)</a:t>
          </a: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en" b="1" noProof="0" dirty="0">
              <a:solidFill>
                <a:schemeClr val="bg1"/>
              </a:solidFill>
              <a:effectLst>
                <a:outerShdw blurRad="50800" dist="50800" dir="5400000" algn="ctr" rotWithShape="0">
                  <a:schemeClr val="tx1"/>
                </a:outerShdw>
              </a:effectLst>
            </a:rPr>
            <a:t>H</a:t>
          </a:r>
          <a:r>
            <a:rPr lang="en-PH" b="1" noProof="0" dirty="0">
              <a:solidFill>
                <a:schemeClr val="bg1"/>
              </a:solidFill>
              <a:effectLst>
                <a:outerShdw blurRad="50800" dist="50800" dir="5400000" algn="ctr" rotWithShape="0">
                  <a:schemeClr val="tx1"/>
                </a:outerShdw>
              </a:effectLst>
            </a:rPr>
            <a:t>u</a:t>
          </a:r>
          <a:r>
            <a:rPr lang="en" b="1" noProof="0" dirty="0">
              <a:solidFill>
                <a:schemeClr val="bg1"/>
              </a:solidFill>
              <a:effectLst>
                <a:outerShdw blurRad="50800" dist="50800" dir="5400000" algn="ctr" rotWithShape="0">
                  <a:schemeClr val="tx1"/>
                </a:outerShdw>
              </a:effectLst>
            </a:rPr>
            <a:t>sto sa gulang</a:t>
          </a: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Sila ay mga matanda</a:t>
          </a:r>
          <a:br>
            <a:rPr lang="en" sz="2000" b="1" noProof="0" dirty="0">
              <a:solidFill>
                <a:schemeClr val="tx1"/>
              </a:solidFill>
            </a:rPr>
          </a:br>
          <a:r>
            <a:rPr lang="en" sz="2000" b="1" noProof="0" dirty="0">
              <a:solidFill>
                <a:schemeClr val="tx1"/>
              </a:solidFill>
            </a:rPr>
            <a:t>(1 Cor. 14:20)</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Ang pagkain nila ay matitigas (Heb.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Sila ay espiritwal</a:t>
          </a:r>
          <a:br>
            <a:rPr lang="en" sz="2000" b="1" noProof="0" dirty="0">
              <a:solidFill>
                <a:schemeClr val="tx1"/>
              </a:solidFill>
            </a:rPr>
          </a:br>
          <a:r>
            <a:rPr lang="en" sz="2000" b="1" noProof="0" dirty="0">
              <a:solidFill>
                <a:schemeClr val="tx1"/>
              </a:solidFill>
            </a:rPr>
            <a:t>(1 Cor. 2:13)</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May espiritwal silang pag-unawa                    (1 Cor. 2:14)</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 sz="3400" b="1" kern="1200" noProof="0" dirty="0">
              <a:solidFill>
                <a:schemeClr val="bg1"/>
              </a:solidFill>
              <a:effectLst>
                <a:outerShdw blurRad="50800" dist="50800" dir="5400000" algn="ctr" rotWithShape="0">
                  <a:schemeClr val="tx1"/>
                </a:outerShdw>
              </a:effectLst>
            </a:rPr>
            <a:t>K</a:t>
          </a:r>
          <a:r>
            <a:rPr lang="en-PH" sz="3400" b="1" kern="1200" noProof="0" dirty="0">
              <a:solidFill>
                <a:schemeClr val="bg1"/>
              </a:solidFill>
              <a:effectLst>
                <a:outerShdw blurRad="50800" dist="50800" dir="5400000" algn="ctr" rotWithShape="0">
                  <a:schemeClr val="tx1"/>
                </a:outerShdw>
              </a:effectLst>
            </a:rPr>
            <a:t>u</a:t>
          </a:r>
          <a:r>
            <a:rPr lang="en" sz="3400" b="1" kern="1200" noProof="0" dirty="0">
              <a:solidFill>
                <a:schemeClr val="bg1"/>
              </a:solidFill>
              <a:effectLst>
                <a:outerShdw blurRad="50800" dist="50800" dir="5400000" algn="ctr" rotWithShape="0">
                  <a:schemeClr val="tx1"/>
                </a:outerShdw>
              </a:effectLst>
            </a:rPr>
            <a:t>lang sa panahon</a:t>
          </a: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50800" dist="50800" dir="5400000" algn="ctr" rotWithShape="0">
                  <a:schemeClr val="tx1"/>
                </a:outerShdw>
              </a:effectLst>
            </a:rPr>
            <a:t>Gaya sila ng mga bata (1 Cor. 3:1)</a:t>
          </a: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Ang pagkain nila ay gatas</a:t>
          </a:r>
          <a:br>
            <a:rPr lang="en" sz="2000" b="1" kern="1200" noProof="0" dirty="0">
              <a:effectLst>
                <a:outerShdw blurRad="50800" dist="50800" dir="5400000" algn="ctr" rotWithShape="0">
                  <a:schemeClr val="tx1"/>
                </a:outerShdw>
              </a:effectLst>
            </a:rPr>
          </a:br>
          <a:r>
            <a:rPr lang="en" sz="2000" b="1" kern="1200" noProof="0" dirty="0">
              <a:effectLst>
                <a:outerShdw blurRad="50800" dist="50800" dir="5400000" algn="ctr" rotWithShape="0">
                  <a:schemeClr val="tx1"/>
                </a:outerShdw>
              </a:effectLst>
            </a:rPr>
            <a:t>(1 Cor. 3:2)</a:t>
          </a: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Sila ay makalaman</a:t>
          </a:r>
          <a:br>
            <a:rPr lang="en" sz="2000" b="1" kern="1200" noProof="0" dirty="0">
              <a:effectLst>
                <a:outerShdw blurRad="50800" dist="50800" dir="5400000" algn="ctr" rotWithShape="0">
                  <a:schemeClr val="tx1"/>
                </a:outerShdw>
              </a:effectLst>
            </a:rPr>
          </a:br>
          <a:r>
            <a:rPr lang="en" sz="2000" b="1" kern="1200" noProof="0" dirty="0">
              <a:effectLst>
                <a:outerShdw blurRad="50800" dist="50800" dir="5400000" algn="ctr" rotWithShape="0">
                  <a:schemeClr val="tx1"/>
                </a:outerShdw>
              </a:effectLst>
            </a:rPr>
            <a:t>(1 Cor. 3:3)</a:t>
          </a: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Nadadala sila sa mga opinyon ng iba (1 Cor. 3:4)</a:t>
          </a: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en" sz="4600" b="1" kern="1200" noProof="0" dirty="0">
              <a:solidFill>
                <a:schemeClr val="bg1"/>
              </a:solidFill>
              <a:effectLst>
                <a:outerShdw blurRad="50800" dist="50800" dir="5400000" algn="ctr" rotWithShape="0">
                  <a:schemeClr val="tx1"/>
                </a:outerShdw>
              </a:effectLst>
            </a:rPr>
            <a:t>H</a:t>
          </a:r>
          <a:r>
            <a:rPr lang="en-PH" sz="4600" b="1" kern="1200" noProof="0" dirty="0">
              <a:solidFill>
                <a:schemeClr val="bg1"/>
              </a:solidFill>
              <a:effectLst>
                <a:outerShdw blurRad="50800" dist="50800" dir="5400000" algn="ctr" rotWithShape="0">
                  <a:schemeClr val="tx1"/>
                </a:outerShdw>
              </a:effectLst>
            </a:rPr>
            <a:t>u</a:t>
          </a:r>
          <a:r>
            <a:rPr lang="en" sz="4600" b="1" kern="1200" noProof="0" dirty="0">
              <a:solidFill>
                <a:schemeClr val="bg1"/>
              </a:solidFill>
              <a:effectLst>
                <a:outerShdw blurRad="50800" dist="50800" dir="5400000" algn="ctr" rotWithShape="0">
                  <a:schemeClr val="tx1"/>
                </a:outerShdw>
              </a:effectLst>
            </a:rPr>
            <a:t>sto sa gulang</a:t>
          </a: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Sila ay mga matanda</a:t>
          </a:r>
          <a:br>
            <a:rPr lang="en" sz="2000" b="1" kern="1200" noProof="0" dirty="0">
              <a:solidFill>
                <a:schemeClr val="tx1"/>
              </a:solidFill>
            </a:rPr>
          </a:br>
          <a:r>
            <a:rPr lang="en" sz="2000" b="1" kern="1200" noProof="0" dirty="0">
              <a:solidFill>
                <a:schemeClr val="tx1"/>
              </a:solidFill>
            </a:rPr>
            <a:t>(1 Cor. 14:20)</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Ang pagkain nila ay matitigas (Heb.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Sila ay espiritwal</a:t>
          </a:r>
          <a:br>
            <a:rPr lang="en" sz="2000" b="1" kern="1200" noProof="0" dirty="0">
              <a:solidFill>
                <a:schemeClr val="tx1"/>
              </a:solidFill>
            </a:rPr>
          </a:br>
          <a:r>
            <a:rPr lang="en" sz="2000" b="1" kern="1200" noProof="0" dirty="0">
              <a:solidFill>
                <a:schemeClr val="tx1"/>
              </a:solidFill>
            </a:rPr>
            <a:t>(1 Cor. 2:13)</a:t>
          </a: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May espiritwal silang pag-unawa                    (1 Cor. 2:14)</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17/07/2026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17/07/2026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17/07/2026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1" y="5923937"/>
            <a:ext cx="12177713" cy="923330"/>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en" sz="5400" b="1" spc="600" noProof="0" dirty="0">
                <a:ln w="22225">
                  <a:solidFill>
                    <a:schemeClr val="accent2"/>
                  </a:solidFill>
                  <a:prstDash val="solid"/>
                </a:ln>
                <a:solidFill>
                  <a:srgbClr val="CFC0A1"/>
                </a:solidFill>
                <a:effectLst>
                  <a:outerShdw blurRad="50800" dist="50800" dir="5400000" algn="ctr" rotWithShape="0">
                    <a:schemeClr val="tx1"/>
                  </a:outerShdw>
                </a:effectLst>
              </a:rPr>
              <a:t>PAGKAKAISA KAY KRISTO</a:t>
            </a: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a:r>
              <a:rPr lang="en-PH" sz="1600" b="1" noProof="0" dirty="0">
                <a:solidFill>
                  <a:schemeClr val="accent5">
                    <a:lumMod val="60000"/>
                    <a:lumOff val="40000"/>
                  </a:schemeClr>
                </a:solidFill>
              </a:rPr>
              <a:t>A</a:t>
            </a:r>
            <a:r>
              <a:rPr lang="en" sz="1600" b="1" noProof="0" dirty="0">
                <a:solidFill>
                  <a:schemeClr val="accent5">
                    <a:lumMod val="60000"/>
                    <a:lumOff val="40000"/>
                  </a:schemeClr>
                </a:solidFill>
              </a:rPr>
              <a:t>ralin 3 para sa ika-18 ng Hulyo, 2026</a:t>
            </a:r>
          </a:p>
        </p:txBody>
      </p:sp>
      <p:sp>
        <p:nvSpPr>
          <p:cNvPr id="8" name="Estrella: 7 puntas 7">
            <a:extLst>
              <a:ext uri="{FF2B5EF4-FFF2-40B4-BE49-F238E27FC236}">
                <a16:creationId xmlns:a16="http://schemas.microsoft.com/office/drawing/2014/main" id="{4CB705FD-9C17-012A-F9AE-C06D8F86EE70}"/>
              </a:ext>
            </a:extLst>
          </p:cNvPr>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en" sz="4400" b="1" spc="600" noProof="0" dirty="0">
                <a:ln w="22225">
                  <a:noFill/>
                  <a:prstDash val="solid"/>
                </a:ln>
                <a:solidFill>
                  <a:srgbClr val="FFFF00"/>
                </a:solidFill>
                <a:effectLst>
                  <a:outerShdw blurRad="50800" dist="50800" dir="5400000" algn="ctr" rotWithShape="0">
                    <a:schemeClr val="tx1"/>
                  </a:outerShdw>
                </a:effectLst>
              </a:rPr>
              <a:t>PAGGALANG SA MGA PINUNO</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en" b="1" noProof="0" dirty="0">
                <a:solidFill>
                  <a:srgbClr val="66FFFF"/>
                </a:solidFill>
                <a:effectLst>
                  <a:outerShdw blurRad="38100" dist="38100" dir="2700000" algn="tl">
                    <a:srgbClr val="000000"/>
                  </a:outerShdw>
                </a:effectLst>
                <a:latin typeface="Comic Sans MS" panose="030F0702030302020204" pitchFamily="66" charset="0"/>
              </a:rPr>
              <a:t>“</a:t>
            </a:r>
            <a:r>
              <a:rPr lang="en-PH" b="1" dirty="0" err="1">
                <a:solidFill>
                  <a:srgbClr val="66FFFF"/>
                </a:solidFill>
                <a:effectLst>
                  <a:outerShdw blurRad="38100" dist="38100" dir="2700000" algn="tl">
                    <a:srgbClr val="000000"/>
                  </a:outerShdw>
                </a:effectLst>
                <a:latin typeface="Comic Sans MS" panose="030F0702030302020204" pitchFamily="66" charset="0"/>
              </a:rPr>
              <a:t>Bukod</a:t>
            </a:r>
            <a:r>
              <a:rPr lang="en-PH" b="1" dirty="0">
                <a:solidFill>
                  <a:srgbClr val="66FFFF"/>
                </a:solidFill>
                <a:effectLst>
                  <a:outerShdw blurRad="38100" dist="38100" dir="2700000" algn="tl">
                    <a:srgbClr val="000000"/>
                  </a:outerShdw>
                </a:effectLst>
                <a:latin typeface="Comic Sans MS" panose="030F0702030302020204" pitchFamily="66" charset="0"/>
              </a:rPr>
              <a:t> </a:t>
            </a:r>
            <a:r>
              <a:rPr lang="en-PH" b="1" dirty="0" err="1">
                <a:solidFill>
                  <a:srgbClr val="66FFFF"/>
                </a:solidFill>
                <a:effectLst>
                  <a:outerShdw blurRad="38100" dist="38100" dir="2700000" algn="tl">
                    <a:srgbClr val="000000"/>
                  </a:outerShdw>
                </a:effectLst>
                <a:latin typeface="Comic Sans MS" panose="030F0702030302020204" pitchFamily="66" charset="0"/>
              </a:rPr>
              <a:t>dito'y</a:t>
            </a:r>
            <a:r>
              <a:rPr lang="en-PH" b="1" dirty="0">
                <a:solidFill>
                  <a:srgbClr val="66FFFF"/>
                </a:solidFill>
                <a:effectLst>
                  <a:outerShdw blurRad="38100" dist="38100" dir="2700000" algn="tl">
                    <a:srgbClr val="000000"/>
                  </a:outerShdw>
                </a:effectLst>
                <a:latin typeface="Comic Sans MS" panose="030F0702030302020204" pitchFamily="66" charset="0"/>
              </a:rPr>
              <a:t> </a:t>
            </a:r>
            <a:r>
              <a:rPr lang="en-PH" b="1" dirty="0" err="1">
                <a:solidFill>
                  <a:srgbClr val="66FFFF"/>
                </a:solidFill>
                <a:effectLst>
                  <a:outerShdw blurRad="38100" dist="38100" dir="2700000" algn="tl">
                    <a:srgbClr val="000000"/>
                  </a:outerShdw>
                </a:effectLst>
                <a:latin typeface="Comic Sans MS" panose="030F0702030302020204" pitchFamily="66" charset="0"/>
              </a:rPr>
              <a:t>kinakailangan</a:t>
            </a:r>
            <a:r>
              <a:rPr lang="en-PH" b="1" dirty="0">
                <a:solidFill>
                  <a:srgbClr val="66FFFF"/>
                </a:solidFill>
                <a:effectLst>
                  <a:outerShdw blurRad="38100" dist="38100" dir="2700000" algn="tl">
                    <a:srgbClr val="000000"/>
                  </a:outerShdw>
                </a:effectLst>
                <a:latin typeface="Comic Sans MS" panose="030F0702030302020204" pitchFamily="66" charset="0"/>
              </a:rPr>
              <a:t> sa mga </a:t>
            </a:r>
            <a:r>
              <a:rPr lang="en-PH" b="1" dirty="0" err="1">
                <a:solidFill>
                  <a:srgbClr val="66FFFF"/>
                </a:solidFill>
                <a:effectLst>
                  <a:outerShdw blurRad="38100" dist="38100" dir="2700000" algn="tl">
                    <a:srgbClr val="000000"/>
                  </a:outerShdw>
                </a:effectLst>
                <a:latin typeface="Comic Sans MS" panose="030F0702030302020204" pitchFamily="66" charset="0"/>
              </a:rPr>
              <a:t>katiwala</a:t>
            </a:r>
            <a:r>
              <a:rPr lang="en-PH" b="1" dirty="0">
                <a:solidFill>
                  <a:srgbClr val="66FFFF"/>
                </a:solidFill>
                <a:effectLst>
                  <a:outerShdw blurRad="38100" dist="38100" dir="2700000" algn="tl">
                    <a:srgbClr val="000000"/>
                  </a:outerShdw>
                </a:effectLst>
                <a:latin typeface="Comic Sans MS" panose="030F0702030302020204" pitchFamily="66" charset="0"/>
              </a:rPr>
              <a:t>, na ang </a:t>
            </a:r>
            <a:r>
              <a:rPr lang="en-PH" b="1" dirty="0" err="1">
                <a:solidFill>
                  <a:srgbClr val="66FFFF"/>
                </a:solidFill>
                <a:effectLst>
                  <a:outerShdw blurRad="38100" dist="38100" dir="2700000" algn="tl">
                    <a:srgbClr val="000000"/>
                  </a:outerShdw>
                </a:effectLst>
                <a:latin typeface="Comic Sans MS" panose="030F0702030302020204" pitchFamily="66" charset="0"/>
              </a:rPr>
              <a:t>bawa't</a:t>
            </a:r>
            <a:r>
              <a:rPr lang="en-PH" b="1" dirty="0">
                <a:solidFill>
                  <a:srgbClr val="66FFFF"/>
                </a:solidFill>
                <a:effectLst>
                  <a:outerShdw blurRad="38100" dist="38100" dir="2700000" algn="tl">
                    <a:srgbClr val="000000"/>
                  </a:outerShdw>
                </a:effectLst>
                <a:latin typeface="Comic Sans MS" panose="030F0702030302020204" pitchFamily="66" charset="0"/>
              </a:rPr>
              <a:t> isa ay </a:t>
            </a:r>
            <a:r>
              <a:rPr lang="en-PH" b="1" dirty="0" err="1">
                <a:solidFill>
                  <a:srgbClr val="66FFFF"/>
                </a:solidFill>
                <a:effectLst>
                  <a:outerShdw blurRad="38100" dist="38100" dir="2700000" algn="tl">
                    <a:srgbClr val="000000"/>
                  </a:outerShdw>
                </a:effectLst>
                <a:latin typeface="Comic Sans MS" panose="030F0702030302020204" pitchFamily="66" charset="0"/>
              </a:rPr>
              <a:t>maging</a:t>
            </a:r>
            <a:r>
              <a:rPr lang="en-PH" b="1" dirty="0">
                <a:solidFill>
                  <a:srgbClr val="66FFFF"/>
                </a:solidFill>
                <a:effectLst>
                  <a:outerShdw blurRad="38100" dist="38100" dir="2700000" algn="tl">
                    <a:srgbClr val="000000"/>
                  </a:outerShdw>
                </a:effectLst>
                <a:latin typeface="Comic Sans MS" panose="030F0702030302020204" pitchFamily="66" charset="0"/>
              </a:rPr>
              <a:t> </a:t>
            </a:r>
            <a:r>
              <a:rPr lang="en-PH" b="1" dirty="0" err="1">
                <a:solidFill>
                  <a:srgbClr val="66FFFF"/>
                </a:solidFill>
                <a:effectLst>
                  <a:outerShdw blurRad="38100" dist="38100" dir="2700000" algn="tl">
                    <a:srgbClr val="000000"/>
                  </a:outerShdw>
                </a:effectLst>
                <a:latin typeface="Comic Sans MS" panose="030F0702030302020204" pitchFamily="66" charset="0"/>
              </a:rPr>
              <a:t>tapat</a:t>
            </a:r>
            <a:r>
              <a:rPr lang="en" b="1" noProof="0" dirty="0">
                <a:solidFill>
                  <a:srgbClr val="66FFFF"/>
                </a:solidFill>
                <a:effectLst>
                  <a:outerShdw blurRad="38100" dist="38100" dir="2700000" algn="tl">
                    <a:srgbClr val="000000"/>
                  </a:outerShdw>
                </a:effectLst>
                <a:latin typeface="Comic Sans MS" panose="030F0702030302020204" pitchFamily="66" charset="0"/>
              </a:rPr>
              <a:t>.” </a:t>
            </a:r>
            <a:r>
              <a:rPr lang="en" sz="1400" b="1" noProof="0" dirty="0">
                <a:solidFill>
                  <a:srgbClr val="66FFFF"/>
                </a:solidFill>
                <a:effectLst>
                  <a:outerShdw blurRad="38100" dist="38100" dir="2700000" algn="tl">
                    <a:srgbClr val="000000"/>
                  </a:outerShdw>
                </a:effectLst>
                <a:latin typeface="Comic Sans MS" panose="030F0702030302020204" pitchFamily="66" charset="0"/>
              </a:rPr>
              <a:t>(1 Corinto 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242179"/>
            <a:ext cx="7115021" cy="1261884"/>
          </a:xfrm>
          <a:prstGeom prst="rect">
            <a:avLst/>
          </a:prstGeom>
          <a:noFill/>
        </p:spPr>
        <p:txBody>
          <a:bodyPr wrap="square" rtlCol="0">
            <a:spAutoFit/>
          </a:bodyPr>
          <a:lstStyle/>
          <a:p>
            <a:pPr>
              <a:spcBef>
                <a:spcPts val="600"/>
              </a:spcBef>
            </a:pPr>
            <a:r>
              <a:rPr lang="en" sz="1900" b="1" noProof="0" dirty="0"/>
              <a:t>Ang pagkakaroon ng grupo at paligsahan sa mga lider ay hindi nangangahulugang itatakwil na natin sila. Sa kabaliktaran, sinuportahan ni Pablo at ipinagtanggol ang ministeryo ni Apol</a:t>
            </a:r>
            <a:r>
              <a:rPr lang="en" sz="1900" b="1" dirty="0"/>
              <a:t>o at ang kanyang gawain sa Corinto</a:t>
            </a:r>
            <a:r>
              <a:rPr lang="en" sz="1900" b="1" noProof="0" dirty="0"/>
              <a:t> (1 Cor. 3:5-6; 4:6; 16:12).</a:t>
            </a: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846614"/>
            <a:ext cx="2626744" cy="3011051"/>
            <a:chOff x="9365230" y="1587500"/>
            <a:chExt cx="2626744" cy="3011051"/>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1169551"/>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en" sz="1400" b="1" noProof="0" dirty="0"/>
                <a:t>Si Frank at Walter Bond ay mga unang misyonero sa </a:t>
              </a:r>
              <a:r>
                <a:rPr lang="en" sz="1400" b="1" dirty="0"/>
                <a:t>Espanya</a:t>
              </a:r>
              <a:r>
                <a:rPr lang="en" sz="1400" b="1" noProof="0" dirty="0"/>
                <a:t>. Namatay si Walter dahil sa pananampalataya nya doon sa Jaen noong 1914.</a:t>
              </a:r>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0134"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882733"/>
            <a:ext cx="5076825" cy="1631216"/>
          </a:xfrm>
          <a:prstGeom prst="rect">
            <a:avLst/>
          </a:prstGeom>
          <a:noFill/>
        </p:spPr>
        <p:txBody>
          <a:bodyPr wrap="square">
            <a:spAutoFit/>
          </a:bodyPr>
          <a:lstStyle/>
          <a:p>
            <a:pPr>
              <a:spcBef>
                <a:spcPts val="600"/>
              </a:spcBef>
            </a:pPr>
            <a:r>
              <a:rPr lang="en-PH" sz="2000" b="1" noProof="0" dirty="0"/>
              <a:t>S</a:t>
            </a:r>
            <a:r>
              <a:rPr lang="en" sz="2000" b="1" noProof="0" dirty="0"/>
              <a:t>inusunod ng mga kristyanong lider si J</a:t>
            </a:r>
            <a:r>
              <a:rPr lang="en-PH" sz="2000" b="1" noProof="0" dirty="0"/>
              <a:t>e</a:t>
            </a:r>
            <a:r>
              <a:rPr lang="en" sz="2000" b="1" noProof="0" dirty="0"/>
              <a:t>sus sa pagiging handa para sa kanilang mga kapatid, at kahit, kung kinakailangan, ay mamatay para sa kanilang ministeryo  (1 Cor. 4:11-13; 2 Cor. 11:23-28).</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1887524" y="2520463"/>
            <a:ext cx="7258906" cy="1261884"/>
          </a:xfrm>
          <a:prstGeom prst="rect">
            <a:avLst/>
          </a:prstGeom>
          <a:noFill/>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Kung tapat ang mga lider, sila ay karapatdapat parangalan (1 Cor. 4:2; 1 Tim. 5:17). Ngunit kahit hindi</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makatanggap ng ganung parangal</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 nananatili silang</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tapat dahil alam nilang ang Dios mismo</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 hindi tao, ang maghuhukom sa kanila (1 Cor. 4:3-4).</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13949"/>
            <a:ext cx="507682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Walang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lider o miembro ang tinawagan upang mag-away o magtalo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ngunit</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upang magkaisa sa pagpuri kay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Jesus at sa pangangaral ng mensahe ng krus.</a:t>
            </a: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89502"/>
            <a:ext cx="7777212" cy="563231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“Walang ibang makakaperpekto ng pagkakaisa sa iglesia kundi ang espiritu ng pagtitiis gaya ng kay Kristo. Maaaring maghasik si Satanas ng pagkakabahagi; Si Kristo lang ang umaayos nga mga elementong hindi nagkakasundo.... Kung ikaw bilang manggagawa ng iglesia ay umiibig sa Dios ng higit sa lahat at ng iyong kapitbahay gaya ng sarili, ay  walang kahiraphirap na magkaisa, magkakaroon ng pagkakaisa kay Kristo, ang mga taenga na nagrereport ay masasara, at walang magdadala ng paninira sa kanyang kapitbahay. </a:t>
            </a:r>
            <a:r>
              <a:rPr lang="en-PH" sz="2400" b="1" noProof="0" dirty="0">
                <a:latin typeface="Constantia" panose="02030602050306030303" pitchFamily="18" charset="0"/>
              </a:rPr>
              <a:t>P</a:t>
            </a:r>
            <a:r>
              <a:rPr lang="en" sz="2400" b="1" noProof="0" dirty="0">
                <a:latin typeface="Constantia" panose="02030602050306030303" pitchFamily="18" charset="0"/>
              </a:rPr>
              <a:t>apahalagahan ng mga miembro ng iglesia ang pag-ibig at pagkakaisa at magiging gaya ng isang malaking pamilya. At maipapatotoo natin sa mundo na pinadala ng Dios ang </a:t>
            </a:r>
            <a:r>
              <a:rPr lang="en" sz="2400" b="1" noProof="0">
                <a:latin typeface="Constantia" panose="02030602050306030303" pitchFamily="18" charset="0"/>
              </a:rPr>
              <a:t>Kanyang Anak sa sanlibutan.”</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DE34210-AE8D-5F78-8C77-08295CAE3C58}"/>
              </a:ext>
            </a:extLst>
          </p:cNvPr>
          <p:cNvSpPr txBox="1"/>
          <p:nvPr/>
        </p:nvSpPr>
        <p:spPr>
          <a:xfrm>
            <a:off x="7178116" y="6045012"/>
            <a:ext cx="2784032" cy="338554"/>
          </a:xfrm>
          <a:prstGeom prst="rect">
            <a:avLst/>
          </a:prstGeom>
          <a:noFill/>
        </p:spPr>
        <p:txBody>
          <a:bodyPr wrap="none" rtlCol="0">
            <a:spAutoFit/>
          </a:bodyPr>
          <a:lstStyle/>
          <a:p>
            <a:pPr algn="r"/>
            <a:r>
              <a:rPr lang="en" sz="1600" b="1" noProof="0" dirty="0"/>
              <a:t>EGW (Reflecting Christ July 5)</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323439"/>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Ngayo'y</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ipinamamanhik</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ko sa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inyo</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mga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kapatid</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sa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pamamagitan</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ng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pangalan</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ng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ating</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Panginoong</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Jesucristo, na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kayong</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lahat ay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mangagsalita</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ng isa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lamang</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bagay, at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huwag</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mangagkaroon</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sa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inyo</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ng mga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pagkakabahabahagi</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kundi</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kayo'y</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mangalubos</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sa isa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lamang</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pagiisip</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isa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lamang</a:t>
            </a:r>
            <a:r>
              <a:rPr kumimoji="0" lang="en-PH"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PH"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paghatol</a:t>
            </a: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(1 Corinto 1:10)</a:t>
            </a:r>
            <a:endPar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6233020" y="3760707"/>
            <a:ext cx="581357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t>Mga problemang nagdudulot ng pagkakahati:</a:t>
            </a:r>
          </a:p>
          <a:p>
            <a:pPr lvl="1">
              <a:spcBef>
                <a:spcPts val="600"/>
              </a:spcBef>
            </a:pPr>
            <a:r>
              <a:rPr lang="en" sz="2000" b="1" noProof="0" dirty="0">
                <a:solidFill>
                  <a:srgbClr val="C53544"/>
                </a:solidFill>
              </a:rPr>
              <a:t>Pagkakabahagi at mga pagtatalo</a:t>
            </a:r>
          </a:p>
          <a:p>
            <a:pPr>
              <a:spcBef>
                <a:spcPts val="1800"/>
              </a:spcBef>
            </a:pPr>
            <a:r>
              <a:rPr lang="en" sz="2000" b="1" noProof="0" dirty="0"/>
              <a:t>Paano mapanatili ang pagkakaisa:</a:t>
            </a:r>
          </a:p>
          <a:p>
            <a:pPr lvl="1">
              <a:spcBef>
                <a:spcPts val="600"/>
              </a:spcBef>
            </a:pPr>
            <a:r>
              <a:rPr lang="en" sz="2000" b="1" noProof="0" dirty="0">
                <a:solidFill>
                  <a:srgbClr val="55A14E"/>
                </a:solidFill>
              </a:rPr>
              <a:t>Pagkakaisa kay Jesus</a:t>
            </a:r>
          </a:p>
          <a:p>
            <a:pPr lvl="1">
              <a:spcBef>
                <a:spcPts val="600"/>
              </a:spcBef>
            </a:pPr>
            <a:r>
              <a:rPr lang="en" sz="2000" b="1" noProof="0" dirty="0">
                <a:solidFill>
                  <a:srgbClr val="3080B9"/>
                </a:solidFill>
              </a:rPr>
              <a:t>Karunungan at pagiging husto sa gulang</a:t>
            </a:r>
          </a:p>
          <a:p>
            <a:pPr lvl="1">
              <a:spcBef>
                <a:spcPts val="600"/>
              </a:spcBef>
            </a:pPr>
            <a:r>
              <a:rPr lang="en" sz="2000" b="1" noProof="0" dirty="0">
                <a:solidFill>
                  <a:srgbClr val="C57035"/>
                </a:solidFill>
              </a:rPr>
              <a:t>Paglilingkod at kababaan</a:t>
            </a:r>
          </a:p>
          <a:p>
            <a:pPr lvl="1">
              <a:spcBef>
                <a:spcPts val="600"/>
              </a:spcBef>
            </a:pPr>
            <a:r>
              <a:rPr lang="en" sz="2000" b="1" noProof="0" dirty="0">
                <a:solidFill>
                  <a:srgbClr val="BD2DB8"/>
                </a:solidFill>
              </a:rPr>
              <a:t>Paggalang sa mga pinuno</a:t>
            </a: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05696"/>
            <a:ext cx="7267575" cy="1323439"/>
          </a:xfrm>
          <a:prstGeom prst="rect">
            <a:avLst/>
          </a:prstGeom>
          <a:noFill/>
        </p:spPr>
        <p:txBody>
          <a:bodyPr wrap="square" rtlCol="0">
            <a:spAutoFit/>
          </a:bodyPr>
          <a:lstStyle/>
          <a:p>
            <a:pPr>
              <a:spcBef>
                <a:spcPts val="600"/>
              </a:spcBef>
            </a:pPr>
            <a:r>
              <a:rPr lang="en" sz="2000" b="1" noProof="0" dirty="0"/>
              <a:t>M</a:t>
            </a:r>
            <a:r>
              <a:rPr lang="en-PH" sz="2000" b="1" noProof="0" dirty="0"/>
              <a:t>a</a:t>
            </a:r>
            <a:r>
              <a:rPr lang="en" sz="2000" b="1" noProof="0" dirty="0"/>
              <a:t>tapos batiin ang mga taga-Corinto at purihin sila sa kanilang paglago sa espiritwal, </a:t>
            </a:r>
            <a:r>
              <a:rPr lang="en" sz="2000" b="1" dirty="0"/>
              <a:t>tinalakay ni Pablo ang una sa mga problemang nakakaapekto sa iglesiang iyon</a:t>
            </a:r>
            <a:r>
              <a:rPr lang="en" sz="2000" b="1" noProof="0" dirty="0"/>
              <a:t>: ang kakulangan sa pagkakaisa.</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6" y="3662063"/>
            <a:ext cx="5146908"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658100" y="277840"/>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7927"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57927"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57927"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57927"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57927"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638057"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638057"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362397"/>
            <a:ext cx="7019925"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Isang punto ang malinaw sa umpisa: </a:t>
            </a:r>
            <a:r>
              <a:rPr lang="en" sz="2000" b="1" dirty="0">
                <a:solidFill>
                  <a:prstClr val="black"/>
                </a:solidFill>
              </a:rPr>
              <a:t>hindi makukuhang pagsisikap ng tao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ang pagkakaisa sa. </a:t>
            </a:r>
            <a:r>
              <a:rPr kumimoji="0" lang="en-PH" sz="2000" b="1" i="0" u="none" strike="noStrike" kern="1200" cap="none" spc="0" normalizeH="0" baseline="0" noProof="0" dirty="0">
                <a:ln>
                  <a:noFill/>
                </a:ln>
                <a:solidFill>
                  <a:prstClr val="black"/>
                </a:solidFill>
                <a:effectLst/>
                <a:uLnTx/>
                <a:uFillTx/>
                <a:latin typeface="Aptos" panose="02110004020202020204"/>
                <a:ea typeface="+mn-ea"/>
                <a:cs typeface="+mn-cs"/>
              </a:rPr>
              <a:t>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anging sa pagtuon natin kay Jesus makakaranas</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tayo ng pagkakaisa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4" y="1396283"/>
            <a:ext cx="701992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rPr>
              <a:t>Sa buong liham sa mga taga-Corinto, at sa ibang sinulat ni Pablo, makikita natin kung paano sya nagbigay ng gabay upang malutas ang problemang ito, </a:t>
            </a:r>
            <a:r>
              <a:rPr lang="en" b="1" dirty="0">
                <a:solidFill>
                  <a:prstClr val="black"/>
                </a:solidFill>
                <a:latin typeface="Aptos" panose="02110004020202020204"/>
              </a:rPr>
              <a:t>na makakaapekto rin sa mga iglesia ngayon</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3139321"/>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PH"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MGA PROBLEMANG NAGDUDULOT NG PAGKAKAHATI</a:t>
            </a:r>
            <a:endPar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noProof="0" dirty="0">
                <a:ln/>
                <a:solidFill>
                  <a:srgbClr val="FF0000"/>
                </a:solidFill>
              </a:rPr>
              <a:t>PAGKAKABAHAGI AT PAGTATALO</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923330"/>
          </a:xfrm>
          <a:prstGeom prst="rect">
            <a:avLst/>
          </a:prstGeom>
          <a:noFill/>
        </p:spPr>
        <p:txBody>
          <a:bodyPr wrap="square">
            <a:spAutoFit/>
          </a:bodyPr>
          <a:lstStyle/>
          <a:p>
            <a:pPr algn="ctr"/>
            <a:r>
              <a:rPr lang="en" b="1" noProof="0" dirty="0">
                <a:solidFill>
                  <a:srgbClr val="002060"/>
                </a:solidFill>
                <a:latin typeface="Comic Sans MS" panose="030F0702030302020204" pitchFamily="66" charset="0"/>
              </a:rPr>
              <a:t>“</a:t>
            </a:r>
            <a:r>
              <a:rPr lang="en-PH" b="1" dirty="0" err="1">
                <a:solidFill>
                  <a:srgbClr val="002060"/>
                </a:solidFill>
                <a:latin typeface="Comic Sans MS" panose="030F0702030302020204" pitchFamily="66" charset="0"/>
              </a:rPr>
              <a:t>Ngayo'y</a:t>
            </a:r>
            <a:r>
              <a:rPr lang="en-PH" b="1" dirty="0">
                <a:solidFill>
                  <a:srgbClr val="002060"/>
                </a:solidFill>
                <a:latin typeface="Comic Sans MS" panose="030F0702030302020204" pitchFamily="66" charset="0"/>
              </a:rPr>
              <a:t> </a:t>
            </a:r>
            <a:r>
              <a:rPr lang="en-PH" b="1" dirty="0" err="1">
                <a:solidFill>
                  <a:srgbClr val="002060"/>
                </a:solidFill>
                <a:latin typeface="Comic Sans MS" panose="030F0702030302020204" pitchFamily="66" charset="0"/>
              </a:rPr>
              <a:t>ipinamamanhik</a:t>
            </a:r>
            <a:r>
              <a:rPr lang="en-PH" b="1" dirty="0">
                <a:solidFill>
                  <a:srgbClr val="002060"/>
                </a:solidFill>
                <a:latin typeface="Comic Sans MS" panose="030F0702030302020204" pitchFamily="66" charset="0"/>
              </a:rPr>
              <a:t> ko sa </a:t>
            </a:r>
            <a:r>
              <a:rPr lang="en-PH" b="1" dirty="0" err="1">
                <a:solidFill>
                  <a:srgbClr val="002060"/>
                </a:solidFill>
                <a:latin typeface="Comic Sans MS" panose="030F0702030302020204" pitchFamily="66" charset="0"/>
              </a:rPr>
              <a:t>inyo</a:t>
            </a:r>
            <a:r>
              <a:rPr lang="en-PH" b="1" dirty="0">
                <a:solidFill>
                  <a:srgbClr val="002060"/>
                </a:solidFill>
                <a:latin typeface="Comic Sans MS" panose="030F0702030302020204" pitchFamily="66" charset="0"/>
              </a:rPr>
              <a:t>, mga </a:t>
            </a:r>
            <a:r>
              <a:rPr lang="en-PH" b="1" dirty="0" err="1">
                <a:solidFill>
                  <a:srgbClr val="002060"/>
                </a:solidFill>
                <a:latin typeface="Comic Sans MS" panose="030F0702030302020204" pitchFamily="66" charset="0"/>
              </a:rPr>
              <a:t>kapatid</a:t>
            </a:r>
            <a:r>
              <a:rPr lang="en-PH" b="1" dirty="0">
                <a:solidFill>
                  <a:srgbClr val="002060"/>
                </a:solidFill>
                <a:latin typeface="Comic Sans MS" panose="030F0702030302020204" pitchFamily="66" charset="0"/>
              </a:rPr>
              <a:t>, sa </a:t>
            </a:r>
            <a:r>
              <a:rPr lang="en-PH" b="1" dirty="0" err="1">
                <a:solidFill>
                  <a:srgbClr val="002060"/>
                </a:solidFill>
                <a:latin typeface="Comic Sans MS" panose="030F0702030302020204" pitchFamily="66" charset="0"/>
              </a:rPr>
              <a:t>pamamagitan</a:t>
            </a:r>
            <a:r>
              <a:rPr lang="en-PH" b="1" dirty="0">
                <a:solidFill>
                  <a:srgbClr val="002060"/>
                </a:solidFill>
                <a:latin typeface="Comic Sans MS" panose="030F0702030302020204" pitchFamily="66" charset="0"/>
              </a:rPr>
              <a:t> ng </a:t>
            </a:r>
            <a:r>
              <a:rPr lang="en-PH" b="1" dirty="0" err="1">
                <a:solidFill>
                  <a:srgbClr val="002060"/>
                </a:solidFill>
                <a:latin typeface="Comic Sans MS" panose="030F0702030302020204" pitchFamily="66" charset="0"/>
              </a:rPr>
              <a:t>pangalan</a:t>
            </a:r>
            <a:r>
              <a:rPr lang="en-PH" b="1" dirty="0">
                <a:solidFill>
                  <a:srgbClr val="002060"/>
                </a:solidFill>
                <a:latin typeface="Comic Sans MS" panose="030F0702030302020204" pitchFamily="66" charset="0"/>
              </a:rPr>
              <a:t> ng </a:t>
            </a:r>
            <a:r>
              <a:rPr lang="en-PH" b="1" dirty="0" err="1">
                <a:solidFill>
                  <a:srgbClr val="002060"/>
                </a:solidFill>
                <a:latin typeface="Comic Sans MS" panose="030F0702030302020204" pitchFamily="66" charset="0"/>
              </a:rPr>
              <a:t>ating</a:t>
            </a:r>
            <a:r>
              <a:rPr lang="en-PH" b="1" dirty="0">
                <a:solidFill>
                  <a:srgbClr val="002060"/>
                </a:solidFill>
                <a:latin typeface="Comic Sans MS" panose="030F0702030302020204" pitchFamily="66" charset="0"/>
              </a:rPr>
              <a:t> </a:t>
            </a:r>
            <a:r>
              <a:rPr lang="en-PH" b="1" dirty="0" err="1">
                <a:solidFill>
                  <a:srgbClr val="002060"/>
                </a:solidFill>
                <a:latin typeface="Comic Sans MS" panose="030F0702030302020204" pitchFamily="66" charset="0"/>
              </a:rPr>
              <a:t>Panginoong</a:t>
            </a:r>
            <a:r>
              <a:rPr lang="en-PH" b="1" dirty="0">
                <a:solidFill>
                  <a:srgbClr val="002060"/>
                </a:solidFill>
                <a:latin typeface="Comic Sans MS" panose="030F0702030302020204" pitchFamily="66" charset="0"/>
              </a:rPr>
              <a:t> Jesucristo, na </a:t>
            </a:r>
            <a:r>
              <a:rPr lang="en-PH" b="1" dirty="0" err="1">
                <a:solidFill>
                  <a:srgbClr val="002060"/>
                </a:solidFill>
                <a:latin typeface="Comic Sans MS" panose="030F0702030302020204" pitchFamily="66" charset="0"/>
              </a:rPr>
              <a:t>kayong</a:t>
            </a:r>
            <a:r>
              <a:rPr lang="en-PH" b="1" dirty="0">
                <a:solidFill>
                  <a:srgbClr val="002060"/>
                </a:solidFill>
                <a:latin typeface="Comic Sans MS" panose="030F0702030302020204" pitchFamily="66" charset="0"/>
              </a:rPr>
              <a:t> lahat ay </a:t>
            </a:r>
            <a:r>
              <a:rPr lang="en-PH" b="1" dirty="0" err="1">
                <a:solidFill>
                  <a:srgbClr val="002060"/>
                </a:solidFill>
                <a:latin typeface="Comic Sans MS" panose="030F0702030302020204" pitchFamily="66" charset="0"/>
              </a:rPr>
              <a:t>mangagsalita</a:t>
            </a:r>
            <a:r>
              <a:rPr lang="en-PH" b="1" dirty="0">
                <a:solidFill>
                  <a:srgbClr val="002060"/>
                </a:solidFill>
                <a:latin typeface="Comic Sans MS" panose="030F0702030302020204" pitchFamily="66" charset="0"/>
              </a:rPr>
              <a:t> ng isa </a:t>
            </a:r>
            <a:r>
              <a:rPr lang="en-PH" b="1" dirty="0" err="1">
                <a:solidFill>
                  <a:srgbClr val="002060"/>
                </a:solidFill>
                <a:latin typeface="Comic Sans MS" panose="030F0702030302020204" pitchFamily="66" charset="0"/>
              </a:rPr>
              <a:t>lamang</a:t>
            </a:r>
            <a:r>
              <a:rPr lang="en-PH" b="1" dirty="0">
                <a:solidFill>
                  <a:srgbClr val="002060"/>
                </a:solidFill>
                <a:latin typeface="Comic Sans MS" panose="030F0702030302020204" pitchFamily="66" charset="0"/>
              </a:rPr>
              <a:t> bagay, at </a:t>
            </a:r>
            <a:r>
              <a:rPr lang="en-PH" b="1" dirty="0" err="1">
                <a:solidFill>
                  <a:srgbClr val="002060"/>
                </a:solidFill>
                <a:latin typeface="Comic Sans MS" panose="030F0702030302020204" pitchFamily="66" charset="0"/>
              </a:rPr>
              <a:t>huwag</a:t>
            </a:r>
            <a:r>
              <a:rPr lang="en-PH" b="1" dirty="0">
                <a:solidFill>
                  <a:srgbClr val="002060"/>
                </a:solidFill>
                <a:latin typeface="Comic Sans MS" panose="030F0702030302020204" pitchFamily="66" charset="0"/>
              </a:rPr>
              <a:t> </a:t>
            </a:r>
            <a:r>
              <a:rPr lang="en-PH" b="1" dirty="0" err="1">
                <a:solidFill>
                  <a:srgbClr val="002060"/>
                </a:solidFill>
                <a:latin typeface="Comic Sans MS" panose="030F0702030302020204" pitchFamily="66" charset="0"/>
              </a:rPr>
              <a:t>mangagkaroon</a:t>
            </a:r>
            <a:r>
              <a:rPr lang="en-PH" b="1" dirty="0">
                <a:solidFill>
                  <a:srgbClr val="002060"/>
                </a:solidFill>
                <a:latin typeface="Comic Sans MS" panose="030F0702030302020204" pitchFamily="66" charset="0"/>
              </a:rPr>
              <a:t> sa </a:t>
            </a:r>
            <a:r>
              <a:rPr lang="en-PH" b="1" dirty="0" err="1">
                <a:solidFill>
                  <a:srgbClr val="002060"/>
                </a:solidFill>
                <a:latin typeface="Comic Sans MS" panose="030F0702030302020204" pitchFamily="66" charset="0"/>
              </a:rPr>
              <a:t>inyo</a:t>
            </a:r>
            <a:r>
              <a:rPr lang="en-PH" b="1" dirty="0">
                <a:solidFill>
                  <a:srgbClr val="002060"/>
                </a:solidFill>
                <a:latin typeface="Comic Sans MS" panose="030F0702030302020204" pitchFamily="66" charset="0"/>
              </a:rPr>
              <a:t> ng mga </a:t>
            </a:r>
            <a:r>
              <a:rPr lang="en-PH" b="1" dirty="0" err="1">
                <a:solidFill>
                  <a:srgbClr val="002060"/>
                </a:solidFill>
                <a:latin typeface="Comic Sans MS" panose="030F0702030302020204" pitchFamily="66" charset="0"/>
              </a:rPr>
              <a:t>pagkakabahabahagi</a:t>
            </a:r>
            <a:r>
              <a:rPr lang="en-PH" b="1" dirty="0">
                <a:solidFill>
                  <a:srgbClr val="002060"/>
                </a:solidFill>
                <a:latin typeface="Comic Sans MS" panose="030F0702030302020204" pitchFamily="66" charset="0"/>
              </a:rPr>
              <a:t>; </a:t>
            </a:r>
            <a:r>
              <a:rPr lang="en-PH" b="1" dirty="0" err="1">
                <a:solidFill>
                  <a:srgbClr val="002060"/>
                </a:solidFill>
                <a:latin typeface="Comic Sans MS" panose="030F0702030302020204" pitchFamily="66" charset="0"/>
              </a:rPr>
              <a:t>kundi</a:t>
            </a:r>
            <a:r>
              <a:rPr lang="en-PH" b="1" dirty="0">
                <a:solidFill>
                  <a:srgbClr val="002060"/>
                </a:solidFill>
                <a:latin typeface="Comic Sans MS" panose="030F0702030302020204" pitchFamily="66" charset="0"/>
              </a:rPr>
              <a:t> </a:t>
            </a:r>
            <a:r>
              <a:rPr lang="en-PH" b="1" dirty="0" err="1">
                <a:solidFill>
                  <a:srgbClr val="002060"/>
                </a:solidFill>
                <a:latin typeface="Comic Sans MS" panose="030F0702030302020204" pitchFamily="66" charset="0"/>
              </a:rPr>
              <a:t>kayo'y</a:t>
            </a:r>
            <a:r>
              <a:rPr lang="en-PH" b="1" dirty="0">
                <a:solidFill>
                  <a:srgbClr val="002060"/>
                </a:solidFill>
                <a:latin typeface="Comic Sans MS" panose="030F0702030302020204" pitchFamily="66" charset="0"/>
              </a:rPr>
              <a:t> </a:t>
            </a:r>
            <a:r>
              <a:rPr lang="en-PH" b="1" dirty="0" err="1">
                <a:solidFill>
                  <a:srgbClr val="002060"/>
                </a:solidFill>
                <a:latin typeface="Comic Sans MS" panose="030F0702030302020204" pitchFamily="66" charset="0"/>
              </a:rPr>
              <a:t>mangalubos</a:t>
            </a:r>
            <a:r>
              <a:rPr lang="en-PH" b="1" dirty="0">
                <a:solidFill>
                  <a:srgbClr val="002060"/>
                </a:solidFill>
                <a:latin typeface="Comic Sans MS" panose="030F0702030302020204" pitchFamily="66" charset="0"/>
              </a:rPr>
              <a:t> sa isa </a:t>
            </a:r>
            <a:r>
              <a:rPr lang="en-PH" b="1" dirty="0" err="1">
                <a:solidFill>
                  <a:srgbClr val="002060"/>
                </a:solidFill>
                <a:latin typeface="Comic Sans MS" panose="030F0702030302020204" pitchFamily="66" charset="0"/>
              </a:rPr>
              <a:t>lamang</a:t>
            </a:r>
            <a:r>
              <a:rPr lang="en-PH" b="1" dirty="0">
                <a:solidFill>
                  <a:srgbClr val="002060"/>
                </a:solidFill>
                <a:latin typeface="Comic Sans MS" panose="030F0702030302020204" pitchFamily="66" charset="0"/>
              </a:rPr>
              <a:t> </a:t>
            </a:r>
            <a:r>
              <a:rPr lang="en-PH" b="1" dirty="0" err="1">
                <a:solidFill>
                  <a:srgbClr val="002060"/>
                </a:solidFill>
                <a:latin typeface="Comic Sans MS" panose="030F0702030302020204" pitchFamily="66" charset="0"/>
              </a:rPr>
              <a:t>pagiisip</a:t>
            </a:r>
            <a:r>
              <a:rPr lang="en-PH" b="1" dirty="0">
                <a:solidFill>
                  <a:srgbClr val="002060"/>
                </a:solidFill>
                <a:latin typeface="Comic Sans MS" panose="030F0702030302020204" pitchFamily="66" charset="0"/>
              </a:rPr>
              <a:t> at isa </a:t>
            </a:r>
            <a:r>
              <a:rPr lang="en-PH" b="1" dirty="0" err="1">
                <a:solidFill>
                  <a:srgbClr val="002060"/>
                </a:solidFill>
                <a:latin typeface="Comic Sans MS" panose="030F0702030302020204" pitchFamily="66" charset="0"/>
              </a:rPr>
              <a:t>lamang</a:t>
            </a:r>
            <a:r>
              <a:rPr lang="en-PH" b="1" dirty="0">
                <a:solidFill>
                  <a:srgbClr val="002060"/>
                </a:solidFill>
                <a:latin typeface="Comic Sans MS" panose="030F0702030302020204" pitchFamily="66" charset="0"/>
              </a:rPr>
              <a:t> </a:t>
            </a:r>
            <a:r>
              <a:rPr lang="en-PH" b="1" dirty="0" err="1">
                <a:solidFill>
                  <a:srgbClr val="002060"/>
                </a:solidFill>
                <a:latin typeface="Comic Sans MS" panose="030F0702030302020204" pitchFamily="66" charset="0"/>
              </a:rPr>
              <a:t>paghatol</a:t>
            </a:r>
            <a:r>
              <a:rPr lang="en" b="1" noProof="0" dirty="0">
                <a:solidFill>
                  <a:srgbClr val="002060"/>
                </a:solidFill>
                <a:latin typeface="Comic Sans MS" panose="030F0702030302020204" pitchFamily="66" charset="0"/>
              </a:rPr>
              <a:t>.” </a:t>
            </a:r>
            <a:r>
              <a:rPr lang="en" sz="1400" b="1" noProof="0" dirty="0">
                <a:solidFill>
                  <a:srgbClr val="002060"/>
                </a:solidFill>
                <a:latin typeface="Comic Sans MS" panose="030F0702030302020204" pitchFamily="66" charset="0"/>
              </a:rPr>
              <a:t>(1 Corinto 1:10)</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3" y="2146027"/>
            <a:ext cx="5278201" cy="1631216"/>
          </a:xfrm>
          <a:prstGeom prst="rect">
            <a:avLst/>
          </a:prstGeom>
          <a:noFill/>
        </p:spPr>
        <p:txBody>
          <a:bodyPr wrap="square" rtlCol="0">
            <a:spAutoFit/>
          </a:bodyPr>
          <a:lstStyle/>
          <a:p>
            <a:pPr>
              <a:spcBef>
                <a:spcPts val="600"/>
              </a:spcBef>
            </a:pPr>
            <a:r>
              <a:rPr lang="en" sz="2000" b="1" noProof="0" dirty="0"/>
              <a:t>Iba-ibang mga pinuno ang nanguna sa Corinto, at bawat mananampalataya ay may sariling piboritong mangangaral (Pablo, Apolo, Pedro…) Umabot ito sa punto ng pagtatalo sa pagitan nila (1 Cor. 1:11).</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371045" y="4826950"/>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0" y="5017824"/>
            <a:ext cx="6292127" cy="1631216"/>
          </a:xfrm>
          <a:prstGeom prst="rect">
            <a:avLst/>
          </a:prstGeom>
          <a:noFill/>
        </p:spPr>
        <p:txBody>
          <a:bodyPr wrap="square">
            <a:spAutoFit/>
          </a:bodyPr>
          <a:lstStyle/>
          <a:p>
            <a:pPr>
              <a:spcBef>
                <a:spcPts val="600"/>
              </a:spcBef>
            </a:pPr>
            <a:r>
              <a:rPr lang="en" sz="2000" b="1" noProof="0" dirty="0"/>
              <a:t>U</a:t>
            </a:r>
            <a:r>
              <a:rPr lang="en-PH" sz="2000" b="1" noProof="0" dirty="0"/>
              <a:t>n</a:t>
            </a:r>
            <a:r>
              <a:rPr lang="en" sz="2000" b="1" noProof="0" dirty="0"/>
              <a:t>ti-unti, ang buhay ng iglesia ay naapektohan </a:t>
            </a:r>
            <a:r>
              <a:rPr lang="en" b="1" noProof="0" dirty="0"/>
              <a:t>(1 Cor. 3:3). </a:t>
            </a:r>
            <a:r>
              <a:rPr lang="en" sz="2000" b="1" noProof="0" dirty="0"/>
              <a:t>Ang kakulangan sa pagkakaisa ay nakasira sa pagdiriwang nila ng Hapunan ng Panginoon (1 Cor. 11:33), at humantong pa sila sa paghahabla ng bawat-isa sa korte (1 Cor. 6:1).</a:t>
            </a: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00110"/>
          </a:xfrm>
          <a:prstGeom prst="rect">
            <a:avLst/>
          </a:prstGeom>
          <a:noFill/>
        </p:spPr>
        <p:txBody>
          <a:bodyPr wrap="square">
            <a:spAutoFit/>
          </a:bodyPr>
          <a:lstStyle/>
          <a:p>
            <a:pPr>
              <a:spcBef>
                <a:spcPts val="600"/>
              </a:spcBef>
            </a:pPr>
            <a:r>
              <a:rPr lang="en" sz="2000" b="1" noProof="0" dirty="0"/>
              <a:t>Anu-ano ang mga pagkakahati sa iglesia ng Corinto (1 Cor. 1:12)?</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5594" y="2242571"/>
            <a:ext cx="432970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Hindi nila naalala na iisa lang ang kanilang mensahe, nakatuon sila sa hindi mahahalagang aspeto (1 Cor. 3:5-8).</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PAANO MAPANATILI ANG PAGKAKAISA</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75501"/>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 sz="4400" b="1" noProof="0" dirty="0">
                <a:ln/>
                <a:solidFill>
                  <a:schemeClr val="accent3"/>
                </a:solidFill>
              </a:rPr>
              <a:t>PAGKAKAISA KAY KRISTO</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3626" y="511621"/>
            <a:ext cx="7737986" cy="861774"/>
          </a:xfrm>
          <a:prstGeom prst="rect">
            <a:avLst/>
          </a:prstGeom>
          <a:noFill/>
        </p:spPr>
        <p:txBody>
          <a:bodyPr wrap="square">
            <a:spAutoFit/>
          </a:bodyPr>
          <a:lstStyle/>
          <a:p>
            <a:pPr algn="ctr"/>
            <a:r>
              <a:rPr lang="en" b="1" noProof="0" dirty="0">
                <a:solidFill>
                  <a:srgbClr val="FFFF66"/>
                </a:solidFill>
                <a:effectLst>
                  <a:glow rad="127000">
                    <a:schemeClr val="accent6">
                      <a:lumMod val="50000"/>
                    </a:schemeClr>
                  </a:glow>
                </a:effectLst>
                <a:latin typeface="Comic Sans MS" panose="030F0702030302020204" pitchFamily="66" charset="0"/>
              </a:rPr>
              <a:t>“</a:t>
            </a:r>
            <a:r>
              <a:rPr lang="en-PH" b="1" dirty="0">
                <a:solidFill>
                  <a:srgbClr val="FFFF66"/>
                </a:solidFill>
                <a:effectLst>
                  <a:glow rad="127000">
                    <a:schemeClr val="accent6">
                      <a:lumMod val="50000"/>
                    </a:schemeClr>
                  </a:glow>
                </a:effectLst>
                <a:latin typeface="Comic Sans MS" panose="030F0702030302020204" pitchFamily="66" charset="0"/>
              </a:rPr>
              <a:t>Ang Dios ay </a:t>
            </a:r>
            <a:r>
              <a:rPr lang="en-PH" b="1" dirty="0" err="1">
                <a:solidFill>
                  <a:srgbClr val="FFFF66"/>
                </a:solidFill>
                <a:effectLst>
                  <a:glow rad="127000">
                    <a:schemeClr val="accent6">
                      <a:lumMod val="50000"/>
                    </a:schemeClr>
                  </a:glow>
                </a:effectLst>
                <a:latin typeface="Comic Sans MS" panose="030F0702030302020204" pitchFamily="66" charset="0"/>
              </a:rPr>
              <a:t>tapat</a:t>
            </a:r>
            <a:r>
              <a:rPr lang="en-PH" b="1" dirty="0">
                <a:solidFill>
                  <a:srgbClr val="FFFF66"/>
                </a:solidFill>
                <a:effectLst>
                  <a:glow rad="127000">
                    <a:schemeClr val="accent6">
                      <a:lumMod val="50000"/>
                    </a:schemeClr>
                  </a:glow>
                </a:effectLst>
                <a:latin typeface="Comic Sans MS" panose="030F0702030302020204" pitchFamily="66" charset="0"/>
              </a:rPr>
              <a:t>, na sa </a:t>
            </a:r>
            <a:r>
              <a:rPr lang="en-PH" b="1" dirty="0" err="1">
                <a:solidFill>
                  <a:srgbClr val="FFFF66"/>
                </a:solidFill>
                <a:effectLst>
                  <a:glow rad="127000">
                    <a:schemeClr val="accent6">
                      <a:lumMod val="50000"/>
                    </a:schemeClr>
                  </a:glow>
                </a:effectLst>
                <a:latin typeface="Comic Sans MS" panose="030F0702030302020204" pitchFamily="66" charset="0"/>
              </a:rPr>
              <a:t>pamamagitan</a:t>
            </a:r>
            <a:r>
              <a:rPr lang="en-PH" b="1" dirty="0">
                <a:solidFill>
                  <a:srgbClr val="FFFF66"/>
                </a:solidFill>
                <a:effectLst>
                  <a:glow rad="127000">
                    <a:schemeClr val="accent6">
                      <a:lumMod val="50000"/>
                    </a:schemeClr>
                  </a:glow>
                </a:effectLst>
                <a:latin typeface="Comic Sans MS" panose="030F0702030302020204" pitchFamily="66" charset="0"/>
              </a:rPr>
              <a:t> </a:t>
            </a:r>
            <a:r>
              <a:rPr lang="en-PH" b="1" dirty="0" err="1">
                <a:solidFill>
                  <a:srgbClr val="FFFF66"/>
                </a:solidFill>
                <a:effectLst>
                  <a:glow rad="127000">
                    <a:schemeClr val="accent6">
                      <a:lumMod val="50000"/>
                    </a:schemeClr>
                  </a:glow>
                </a:effectLst>
                <a:latin typeface="Comic Sans MS" panose="030F0702030302020204" pitchFamily="66" charset="0"/>
              </a:rPr>
              <a:t>niya</a:t>
            </a:r>
            <a:r>
              <a:rPr lang="en-PH" b="1" dirty="0">
                <a:solidFill>
                  <a:srgbClr val="FFFF66"/>
                </a:solidFill>
                <a:effectLst>
                  <a:glow rad="127000">
                    <a:schemeClr val="accent6">
                      <a:lumMod val="50000"/>
                    </a:schemeClr>
                  </a:glow>
                </a:effectLst>
                <a:latin typeface="Comic Sans MS" panose="030F0702030302020204" pitchFamily="66" charset="0"/>
              </a:rPr>
              <a:t> ay </a:t>
            </a:r>
            <a:r>
              <a:rPr lang="en-PH" b="1" dirty="0" err="1">
                <a:solidFill>
                  <a:srgbClr val="FFFF66"/>
                </a:solidFill>
                <a:effectLst>
                  <a:glow rad="127000">
                    <a:schemeClr val="accent6">
                      <a:lumMod val="50000"/>
                    </a:schemeClr>
                  </a:glow>
                </a:effectLst>
                <a:latin typeface="Comic Sans MS" panose="030F0702030302020204" pitchFamily="66" charset="0"/>
              </a:rPr>
              <a:t>tinawag</a:t>
            </a:r>
            <a:r>
              <a:rPr lang="en-PH" b="1" dirty="0">
                <a:solidFill>
                  <a:srgbClr val="FFFF66"/>
                </a:solidFill>
                <a:effectLst>
                  <a:glow rad="127000">
                    <a:schemeClr val="accent6">
                      <a:lumMod val="50000"/>
                    </a:schemeClr>
                  </a:glow>
                </a:effectLst>
                <a:latin typeface="Comic Sans MS" panose="030F0702030302020204" pitchFamily="66" charset="0"/>
              </a:rPr>
              <a:t> kayo sa </a:t>
            </a:r>
            <a:r>
              <a:rPr lang="en-PH" b="1" dirty="0" err="1">
                <a:solidFill>
                  <a:srgbClr val="FFFF66"/>
                </a:solidFill>
                <a:effectLst>
                  <a:glow rad="127000">
                    <a:schemeClr val="accent6">
                      <a:lumMod val="50000"/>
                    </a:schemeClr>
                  </a:glow>
                </a:effectLst>
                <a:latin typeface="Comic Sans MS" panose="030F0702030302020204" pitchFamily="66" charset="0"/>
              </a:rPr>
              <a:t>pakikisama</a:t>
            </a:r>
            <a:r>
              <a:rPr lang="en-PH" b="1" dirty="0">
                <a:solidFill>
                  <a:srgbClr val="FFFF66"/>
                </a:solidFill>
                <a:effectLst>
                  <a:glow rad="127000">
                    <a:schemeClr val="accent6">
                      <a:lumMod val="50000"/>
                    </a:schemeClr>
                  </a:glow>
                </a:effectLst>
                <a:latin typeface="Comic Sans MS" panose="030F0702030302020204" pitchFamily="66" charset="0"/>
              </a:rPr>
              <a:t> ng </a:t>
            </a:r>
            <a:r>
              <a:rPr lang="en-PH" b="1" dirty="0" err="1">
                <a:solidFill>
                  <a:srgbClr val="FFFF66"/>
                </a:solidFill>
                <a:effectLst>
                  <a:glow rad="127000">
                    <a:schemeClr val="accent6">
                      <a:lumMod val="50000"/>
                    </a:schemeClr>
                  </a:glow>
                </a:effectLst>
                <a:latin typeface="Comic Sans MS" panose="030F0702030302020204" pitchFamily="66" charset="0"/>
              </a:rPr>
              <a:t>kaniyang</a:t>
            </a:r>
            <a:r>
              <a:rPr lang="en-PH" b="1" dirty="0">
                <a:solidFill>
                  <a:srgbClr val="FFFF66"/>
                </a:solidFill>
                <a:effectLst>
                  <a:glow rad="127000">
                    <a:schemeClr val="accent6">
                      <a:lumMod val="50000"/>
                    </a:schemeClr>
                  </a:glow>
                </a:effectLst>
                <a:latin typeface="Comic Sans MS" panose="030F0702030302020204" pitchFamily="66" charset="0"/>
              </a:rPr>
              <a:t> </a:t>
            </a:r>
            <a:r>
              <a:rPr lang="en-PH" b="1" dirty="0" err="1">
                <a:solidFill>
                  <a:srgbClr val="FFFF66"/>
                </a:solidFill>
                <a:effectLst>
                  <a:glow rad="127000">
                    <a:schemeClr val="accent6">
                      <a:lumMod val="50000"/>
                    </a:schemeClr>
                  </a:glow>
                </a:effectLst>
                <a:latin typeface="Comic Sans MS" panose="030F0702030302020204" pitchFamily="66" charset="0"/>
              </a:rPr>
              <a:t>anak</a:t>
            </a:r>
            <a:r>
              <a:rPr lang="en-PH" b="1" dirty="0">
                <a:solidFill>
                  <a:srgbClr val="FFFF66"/>
                </a:solidFill>
                <a:effectLst>
                  <a:glow rad="127000">
                    <a:schemeClr val="accent6">
                      <a:lumMod val="50000"/>
                    </a:schemeClr>
                  </a:glow>
                </a:effectLst>
                <a:latin typeface="Comic Sans MS" panose="030F0702030302020204" pitchFamily="66" charset="0"/>
              </a:rPr>
              <a:t> na si Jesucristo na </a:t>
            </a:r>
            <a:r>
              <a:rPr lang="en-PH" b="1" dirty="0" err="1">
                <a:solidFill>
                  <a:srgbClr val="FFFF66"/>
                </a:solidFill>
                <a:effectLst>
                  <a:glow rad="127000">
                    <a:schemeClr val="accent6">
                      <a:lumMod val="50000"/>
                    </a:schemeClr>
                  </a:glow>
                </a:effectLst>
                <a:latin typeface="Comic Sans MS" panose="030F0702030302020204" pitchFamily="66" charset="0"/>
              </a:rPr>
              <a:t>Panginoon</a:t>
            </a:r>
            <a:r>
              <a:rPr lang="en-PH" b="1" dirty="0">
                <a:solidFill>
                  <a:srgbClr val="FFFF66"/>
                </a:solidFill>
                <a:effectLst>
                  <a:glow rad="127000">
                    <a:schemeClr val="accent6">
                      <a:lumMod val="50000"/>
                    </a:schemeClr>
                  </a:glow>
                </a:effectLst>
                <a:latin typeface="Comic Sans MS" panose="030F0702030302020204" pitchFamily="66" charset="0"/>
              </a:rPr>
              <a:t> natin</a:t>
            </a:r>
            <a:r>
              <a:rPr lang="en" b="1" noProof="0" dirty="0">
                <a:solidFill>
                  <a:srgbClr val="FFFF66"/>
                </a:solidFill>
                <a:effectLst>
                  <a:glow rad="127000">
                    <a:schemeClr val="accent6">
                      <a:lumMod val="50000"/>
                    </a:schemeClr>
                  </a:glow>
                </a:effectLst>
                <a:latin typeface="Comic Sans MS" panose="030F0702030302020204" pitchFamily="66" charset="0"/>
              </a:rPr>
              <a:t>.” </a:t>
            </a:r>
            <a:r>
              <a:rPr lang="en" sz="1400" b="1" noProof="0" dirty="0">
                <a:solidFill>
                  <a:srgbClr val="FFFF66"/>
                </a:solidFill>
                <a:effectLst>
                  <a:glow rad="127000">
                    <a:schemeClr val="accent6">
                      <a:lumMod val="50000"/>
                    </a:schemeClr>
                  </a:glow>
                </a:effectLst>
                <a:latin typeface="Comic Sans MS" panose="030F0702030302020204" pitchFamily="66" charset="0"/>
              </a:rPr>
              <a:t>(1 Corinto 1:9)</a:t>
            </a:r>
            <a:endParaRPr lang="en"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02575"/>
            <a:ext cx="7504165" cy="1015663"/>
          </a:xfrm>
          <a:prstGeom prst="rect">
            <a:avLst/>
          </a:prstGeom>
          <a:noFill/>
        </p:spPr>
        <p:txBody>
          <a:bodyPr wrap="square" rtlCol="0">
            <a:spAutoFit/>
          </a:bodyPr>
          <a:lstStyle/>
          <a:p>
            <a:pPr>
              <a:spcBef>
                <a:spcPts val="600"/>
              </a:spcBef>
            </a:pPr>
            <a:r>
              <a:rPr lang="en" sz="2000" b="1" noProof="0" dirty="0"/>
              <a:t>“Nahahati ba si Kristo? Napako ba si P</a:t>
            </a:r>
            <a:r>
              <a:rPr lang="en-PH" sz="2000" b="1" noProof="0" dirty="0"/>
              <a:t>a</a:t>
            </a:r>
            <a:r>
              <a:rPr lang="en" sz="2000" b="1" noProof="0" dirty="0"/>
              <a:t>blo para sa iyo? O nabautismuhan ba kayo sa pangalan ni Pablo?” (1 Corinto 1:13). Sa mga tanong na ito, nais ni Pablo na magbulay-bulay sila.</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31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5898307"/>
            <a:ext cx="735383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Ang pagkakaisa sa iglesia ay mararanasan lamang sa pagkamatay</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sarili at pagkabuhay para kay Jesus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43625" y="4740944"/>
            <a:ext cx="785769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Maliliit na pagkakaiba sa opinyon, ang iba’t-ibang kaloob</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ng bawat isa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kung ito ay nakasentro kay Kristo, sa halip na magdulot ng pagkakahati, ay nagdudulot ng pagkakaisa (1 Cor. 12:12-13, 25, 27).</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8" y="3674735"/>
            <a:ext cx="754402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ang pagkakaisa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kay Jesus ay hindi pagkakaparepareho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Hindi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ito nangangahulugang magkaroon tayo ng parehong kaisipan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sa lahat ng bagay, o pareho ang paraan ng ating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paggawa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43626" y="2395450"/>
            <a:ext cx="750416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Mararanasan lamang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natin ang pagkakaisa sa pagtanggap natin kay J</a:t>
            </a:r>
            <a:r>
              <a:rPr kumimoji="0" lang="en-PH" sz="2000" b="1" i="0" u="none" strike="noStrike" kern="1200" cap="none" spc="0" normalizeH="0" noProof="0" dirty="0">
                <a:ln>
                  <a:noFill/>
                </a:ln>
                <a:solidFill>
                  <a:prstClr val="black"/>
                </a:solidFill>
                <a:effectLst/>
                <a:uLnTx/>
                <a:uFillTx/>
                <a:latin typeface="Aptos" panose="02110004020202020204"/>
                <a:ea typeface="+mn-ea"/>
                <a:cs typeface="+mn-cs"/>
              </a:rPr>
              <a:t>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sus bilang Panginoon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Hindi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natin nararanasan ang pagkakaisa sa pagsunod sa mga kaisipan o ideya ng isang kapatid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 sa paglikha ng exclusibong grupo.</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11988"/>
            <a:ext cx="12191999"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3200" b="1" spc="600" noProof="0" dirty="0">
                <a:ln/>
                <a:solidFill>
                  <a:srgbClr val="864300"/>
                </a:solidFill>
                <a:effectLst>
                  <a:outerShdw blurRad="60007" dist="200025" dir="15000000" sy="30000" kx="-1800000" algn="bl" rotWithShape="0">
                    <a:prstClr val="black">
                      <a:alpha val="32000"/>
                    </a:prstClr>
                  </a:outerShdw>
                </a:effectLst>
              </a:rPr>
              <a:t>KARUNUNGAN AT PAGIGING HUSTO SA GULANG</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3">
                    <a:lumMod val="75000"/>
                  </a:schemeClr>
                </a:solidFill>
                <a:latin typeface="Comic Sans MS" panose="030F0702030302020204" pitchFamily="66" charset="0"/>
              </a:rPr>
              <a:t>“</a:t>
            </a:r>
            <a:r>
              <a:rPr lang="en-PH" b="1" dirty="0">
                <a:solidFill>
                  <a:schemeClr val="accent3">
                    <a:lumMod val="75000"/>
                  </a:schemeClr>
                </a:solidFill>
                <a:latin typeface="Comic Sans MS" panose="030F0702030302020204" pitchFamily="66" charset="0"/>
              </a:rPr>
              <a:t>At </a:t>
            </a:r>
            <a:r>
              <a:rPr lang="en-PH" b="1" dirty="0" err="1">
                <a:solidFill>
                  <a:schemeClr val="accent3">
                    <a:lumMod val="75000"/>
                  </a:schemeClr>
                </a:solidFill>
                <a:latin typeface="Comic Sans MS" panose="030F0702030302020204" pitchFamily="66" charset="0"/>
              </a:rPr>
              <a:t>ako</a:t>
            </a:r>
            <a:r>
              <a:rPr lang="en-PH" b="1" dirty="0">
                <a:solidFill>
                  <a:schemeClr val="accent3">
                    <a:lumMod val="75000"/>
                  </a:schemeClr>
                </a:solidFill>
                <a:latin typeface="Comic Sans MS" panose="030F0702030302020204" pitchFamily="66" charset="0"/>
              </a:rPr>
              <a:t>, mga </a:t>
            </a:r>
            <a:r>
              <a:rPr lang="en-PH" b="1" dirty="0" err="1">
                <a:solidFill>
                  <a:schemeClr val="accent3">
                    <a:lumMod val="75000"/>
                  </a:schemeClr>
                </a:solidFill>
                <a:latin typeface="Comic Sans MS" panose="030F0702030302020204" pitchFamily="66" charset="0"/>
              </a:rPr>
              <a:t>kapatid</a:t>
            </a:r>
            <a:r>
              <a:rPr lang="en-PH" b="1" dirty="0">
                <a:solidFill>
                  <a:schemeClr val="accent3">
                    <a:lumMod val="75000"/>
                  </a:schemeClr>
                </a:solidFill>
                <a:latin typeface="Comic Sans MS" panose="030F0702030302020204" pitchFamily="66" charset="0"/>
              </a:rPr>
              <a:t>, ay </a:t>
            </a:r>
            <a:r>
              <a:rPr lang="en-PH" b="1" dirty="0" err="1">
                <a:solidFill>
                  <a:schemeClr val="accent3">
                    <a:lumMod val="75000"/>
                  </a:schemeClr>
                </a:solidFill>
                <a:latin typeface="Comic Sans MS" panose="030F0702030302020204" pitchFamily="66" charset="0"/>
              </a:rPr>
              <a:t>hindi</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nakapagsalita</a:t>
            </a:r>
            <a:r>
              <a:rPr lang="en-PH" b="1" dirty="0">
                <a:solidFill>
                  <a:schemeClr val="accent3">
                    <a:lumMod val="75000"/>
                  </a:schemeClr>
                </a:solidFill>
                <a:latin typeface="Comic Sans MS" panose="030F0702030302020204" pitchFamily="66" charset="0"/>
              </a:rPr>
              <a:t> sa </a:t>
            </a:r>
            <a:r>
              <a:rPr lang="en-PH" b="1" dirty="0" err="1">
                <a:solidFill>
                  <a:schemeClr val="accent3">
                    <a:lumMod val="75000"/>
                  </a:schemeClr>
                </a:solidFill>
                <a:latin typeface="Comic Sans MS" panose="030F0702030302020204" pitchFamily="66" charset="0"/>
              </a:rPr>
              <a:t>inyo</a:t>
            </a:r>
            <a:r>
              <a:rPr lang="en-PH" b="1" dirty="0">
                <a:solidFill>
                  <a:schemeClr val="accent3">
                    <a:lumMod val="75000"/>
                  </a:schemeClr>
                </a:solidFill>
                <a:latin typeface="Comic Sans MS" panose="030F0702030302020204" pitchFamily="66" charset="0"/>
              </a:rPr>
              <a:t> na </a:t>
            </a:r>
            <a:r>
              <a:rPr lang="en-PH" b="1" dirty="0" err="1">
                <a:solidFill>
                  <a:schemeClr val="accent3">
                    <a:lumMod val="75000"/>
                  </a:schemeClr>
                </a:solidFill>
                <a:latin typeface="Comic Sans MS" panose="030F0702030302020204" pitchFamily="66" charset="0"/>
              </a:rPr>
              <a:t>tulad</a:t>
            </a:r>
            <a:r>
              <a:rPr lang="en-PH" b="1" dirty="0">
                <a:solidFill>
                  <a:schemeClr val="accent3">
                    <a:lumMod val="75000"/>
                  </a:schemeClr>
                </a:solidFill>
                <a:latin typeface="Comic Sans MS" panose="030F0702030302020204" pitchFamily="66" charset="0"/>
              </a:rPr>
              <a:t> sa mga </a:t>
            </a:r>
            <a:r>
              <a:rPr lang="en-PH" b="1" dirty="0" err="1">
                <a:solidFill>
                  <a:schemeClr val="accent3">
                    <a:lumMod val="75000"/>
                  </a:schemeClr>
                </a:solidFill>
                <a:latin typeface="Comic Sans MS" panose="030F0702030302020204" pitchFamily="66" charset="0"/>
              </a:rPr>
              <a:t>nasa</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espiritu</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kundi</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tulad</a:t>
            </a:r>
            <a:r>
              <a:rPr lang="en-PH" b="1" dirty="0">
                <a:solidFill>
                  <a:schemeClr val="accent3">
                    <a:lumMod val="75000"/>
                  </a:schemeClr>
                </a:solidFill>
                <a:latin typeface="Comic Sans MS" panose="030F0702030302020204" pitchFamily="66" charset="0"/>
              </a:rPr>
              <a:t> sa mga </a:t>
            </a:r>
            <a:r>
              <a:rPr lang="en-PH" b="1" dirty="0" err="1">
                <a:solidFill>
                  <a:schemeClr val="accent3">
                    <a:lumMod val="75000"/>
                  </a:schemeClr>
                </a:solidFill>
                <a:latin typeface="Comic Sans MS" panose="030F0702030302020204" pitchFamily="66" charset="0"/>
              </a:rPr>
              <a:t>nasa</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laman</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tulad</a:t>
            </a:r>
            <a:r>
              <a:rPr lang="en-PH" b="1" dirty="0">
                <a:solidFill>
                  <a:schemeClr val="accent3">
                    <a:lumMod val="75000"/>
                  </a:schemeClr>
                </a:solidFill>
                <a:latin typeface="Comic Sans MS" panose="030F0702030302020204" pitchFamily="66" charset="0"/>
              </a:rPr>
              <a:t> sa mga </a:t>
            </a:r>
            <a:r>
              <a:rPr lang="en-PH" b="1" dirty="0" err="1">
                <a:solidFill>
                  <a:schemeClr val="accent3">
                    <a:lumMod val="75000"/>
                  </a:schemeClr>
                </a:solidFill>
                <a:latin typeface="Comic Sans MS" panose="030F0702030302020204" pitchFamily="66" charset="0"/>
              </a:rPr>
              <a:t>sanggol</a:t>
            </a:r>
            <a:r>
              <a:rPr lang="en-PH" b="1" dirty="0">
                <a:solidFill>
                  <a:schemeClr val="accent3">
                    <a:lumMod val="75000"/>
                  </a:schemeClr>
                </a:solidFill>
                <a:latin typeface="Comic Sans MS" panose="030F0702030302020204" pitchFamily="66" charset="0"/>
              </a:rPr>
              <a:t> kay Cristo</a:t>
            </a:r>
            <a:r>
              <a:rPr lang="en" b="1" noProof="0" dirty="0">
                <a:solidFill>
                  <a:schemeClr val="accent3">
                    <a:lumMod val="75000"/>
                  </a:schemeClr>
                </a:solidFill>
                <a:latin typeface="Comic Sans MS" panose="030F0702030302020204" pitchFamily="66" charset="0"/>
              </a:rPr>
              <a:t>.” </a:t>
            </a:r>
            <a:r>
              <a:rPr lang="en" sz="1400" b="1" noProof="0" dirty="0">
                <a:solidFill>
                  <a:schemeClr val="accent3">
                    <a:lumMod val="75000"/>
                  </a:schemeClr>
                </a:solidFill>
                <a:latin typeface="Comic Sans MS" panose="030F0702030302020204" pitchFamily="66" charset="0"/>
              </a:rPr>
              <a:t>(1 Corinto 3:1)</a:t>
            </a:r>
            <a:endParaRPr lang="en"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295342" cy="2246769"/>
          </a:xfrm>
          <a:prstGeom prst="rect">
            <a:avLst/>
          </a:prstGeom>
          <a:noFill/>
        </p:spPr>
        <p:txBody>
          <a:bodyPr wrap="square" rtlCol="0">
            <a:spAutoFit/>
          </a:bodyPr>
          <a:lstStyle/>
          <a:p>
            <a:pPr>
              <a:spcBef>
                <a:spcPts val="600"/>
              </a:spcBef>
            </a:pPr>
            <a:r>
              <a:rPr lang="en" sz="2000" b="1" noProof="0" dirty="0"/>
              <a:t>Tinatawag ni Pablo ang mga kristyanong kulang pa sa edad na, “</a:t>
            </a:r>
            <a:r>
              <a:rPr lang="en" sz="2000" b="1" dirty="0"/>
              <a:t>mga sanggol kay Kristo</a:t>
            </a:r>
            <a:r>
              <a:rPr lang="en" sz="2000" b="1" noProof="0" dirty="0"/>
              <a:t>,” “” (1 Corinto 3:1).  Ang mga Kristyanong ito ay nakatuon ng mainam sa tao kaysa kay Jesus.</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1503597614"/>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1312602091"/>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77890" y="3725290"/>
            <a:ext cx="3451123"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Kung pinapahalagahan ang ilang pinuno habang ang iba ay hindi, bumubuo ang mga grupo na humahati sa iglesia. B</a:t>
            </a:r>
            <a:r>
              <a:rPr kumimoji="0" lang="en-PH" sz="2000" b="1" i="0" u="none" strike="noStrike" kern="1200" cap="none" spc="0" normalizeH="0" baseline="0" noProof="0" dirty="0">
                <a:ln>
                  <a:noFill/>
                </a:ln>
                <a:solidFill>
                  <a:prstClr val="black"/>
                </a:solidFill>
                <a:effectLst/>
                <a:uLnTx/>
                <a:uFillTx/>
                <a:latin typeface="Aptos" panose="02110004020202020204"/>
                <a:ea typeface="+mn-ea"/>
                <a:cs typeface="+mn-cs"/>
              </a:rPr>
              <a: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nga ito ng pagiging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imature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Kaya,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inaanyayahan tayo ni Pablo 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maging husto sa gulang kay Kristo (1 Cor. 2:6).</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rPr>
              <a:t>PAGLILINGKOD AT KABABAAN</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en" b="1" noProof="0" dirty="0">
                <a:solidFill>
                  <a:srgbClr val="FFFF66"/>
                </a:solidFill>
                <a:effectLst>
                  <a:glow rad="127000">
                    <a:srgbClr val="913823"/>
                  </a:glow>
                </a:effectLst>
                <a:latin typeface="Comic Sans MS" panose="030F0702030302020204" pitchFamily="66" charset="0"/>
              </a:rPr>
              <a:t>“</a:t>
            </a:r>
            <a:r>
              <a:rPr lang="en-PH" b="1" dirty="0" err="1">
                <a:solidFill>
                  <a:srgbClr val="FFFF66"/>
                </a:solidFill>
                <a:effectLst>
                  <a:glow rad="127000">
                    <a:srgbClr val="913823"/>
                  </a:glow>
                </a:effectLst>
                <a:latin typeface="Comic Sans MS" panose="030F0702030302020204" pitchFamily="66" charset="0"/>
              </a:rPr>
              <a:t>Ipalagay</a:t>
            </a:r>
            <a:r>
              <a:rPr lang="en-PH" b="1" dirty="0">
                <a:solidFill>
                  <a:srgbClr val="FFFF66"/>
                </a:solidFill>
                <a:effectLst>
                  <a:glow rad="127000">
                    <a:srgbClr val="913823"/>
                  </a:glow>
                </a:effectLst>
                <a:latin typeface="Comic Sans MS" panose="030F0702030302020204" pitchFamily="66" charset="0"/>
              </a:rPr>
              <a:t> </a:t>
            </a:r>
            <a:r>
              <a:rPr lang="en-PH" b="1" dirty="0" err="1">
                <a:solidFill>
                  <a:srgbClr val="FFFF66"/>
                </a:solidFill>
                <a:effectLst>
                  <a:glow rad="127000">
                    <a:srgbClr val="913823"/>
                  </a:glow>
                </a:effectLst>
                <a:latin typeface="Comic Sans MS" panose="030F0702030302020204" pitchFamily="66" charset="0"/>
              </a:rPr>
              <a:t>nga</a:t>
            </a:r>
            <a:r>
              <a:rPr lang="en-PH" b="1" dirty="0">
                <a:solidFill>
                  <a:srgbClr val="FFFF66"/>
                </a:solidFill>
                <a:effectLst>
                  <a:glow rad="127000">
                    <a:srgbClr val="913823"/>
                  </a:glow>
                </a:effectLst>
                <a:latin typeface="Comic Sans MS" panose="030F0702030302020204" pitchFamily="66" charset="0"/>
              </a:rPr>
              <a:t> kami ng </a:t>
            </a:r>
            <a:r>
              <a:rPr lang="en-PH" b="1" dirty="0" err="1">
                <a:solidFill>
                  <a:srgbClr val="FFFF66"/>
                </a:solidFill>
                <a:effectLst>
                  <a:glow rad="127000">
                    <a:srgbClr val="913823"/>
                  </a:glow>
                </a:effectLst>
                <a:latin typeface="Comic Sans MS" panose="030F0702030302020204" pitchFamily="66" charset="0"/>
              </a:rPr>
              <a:t>sinoman</a:t>
            </a:r>
            <a:r>
              <a:rPr lang="en-PH" b="1" dirty="0">
                <a:solidFill>
                  <a:srgbClr val="FFFF66"/>
                </a:solidFill>
                <a:effectLst>
                  <a:glow rad="127000">
                    <a:srgbClr val="913823"/>
                  </a:glow>
                </a:effectLst>
                <a:latin typeface="Comic Sans MS" panose="030F0702030302020204" pitchFamily="66" charset="0"/>
              </a:rPr>
              <a:t> na mga </a:t>
            </a:r>
            <a:r>
              <a:rPr lang="en-PH" b="1" dirty="0" err="1">
                <a:solidFill>
                  <a:srgbClr val="FFFF66"/>
                </a:solidFill>
                <a:effectLst>
                  <a:glow rad="127000">
                    <a:srgbClr val="913823"/>
                  </a:glow>
                </a:effectLst>
                <a:latin typeface="Comic Sans MS" panose="030F0702030302020204" pitchFamily="66" charset="0"/>
              </a:rPr>
              <a:t>ministro</a:t>
            </a:r>
            <a:r>
              <a:rPr lang="en-PH" b="1" dirty="0">
                <a:solidFill>
                  <a:srgbClr val="FFFF66"/>
                </a:solidFill>
                <a:effectLst>
                  <a:glow rad="127000">
                    <a:srgbClr val="913823"/>
                  </a:glow>
                </a:effectLst>
                <a:latin typeface="Comic Sans MS" panose="030F0702030302020204" pitchFamily="66" charset="0"/>
              </a:rPr>
              <a:t> </a:t>
            </a:r>
            <a:r>
              <a:rPr lang="en-PH" b="1" dirty="0" err="1">
                <a:solidFill>
                  <a:srgbClr val="FFFF66"/>
                </a:solidFill>
                <a:effectLst>
                  <a:glow rad="127000">
                    <a:srgbClr val="913823"/>
                  </a:glow>
                </a:effectLst>
                <a:latin typeface="Comic Sans MS" panose="030F0702030302020204" pitchFamily="66" charset="0"/>
              </a:rPr>
              <a:t>ni</a:t>
            </a:r>
            <a:r>
              <a:rPr lang="en-PH" b="1" dirty="0">
                <a:solidFill>
                  <a:srgbClr val="FFFF66"/>
                </a:solidFill>
                <a:effectLst>
                  <a:glow rad="127000">
                    <a:srgbClr val="913823"/>
                  </a:glow>
                </a:effectLst>
                <a:latin typeface="Comic Sans MS" panose="030F0702030302020204" pitchFamily="66" charset="0"/>
              </a:rPr>
              <a:t> Cristo, at mga </a:t>
            </a:r>
            <a:r>
              <a:rPr lang="en-PH" b="1" dirty="0" err="1">
                <a:solidFill>
                  <a:srgbClr val="FFFF66"/>
                </a:solidFill>
                <a:effectLst>
                  <a:glow rad="127000">
                    <a:srgbClr val="913823"/>
                  </a:glow>
                </a:effectLst>
                <a:latin typeface="Comic Sans MS" panose="030F0702030302020204" pitchFamily="66" charset="0"/>
              </a:rPr>
              <a:t>katiwala</a:t>
            </a:r>
            <a:r>
              <a:rPr lang="en-PH" b="1" dirty="0">
                <a:solidFill>
                  <a:srgbClr val="FFFF66"/>
                </a:solidFill>
                <a:effectLst>
                  <a:glow rad="127000">
                    <a:srgbClr val="913823"/>
                  </a:glow>
                </a:effectLst>
                <a:latin typeface="Comic Sans MS" panose="030F0702030302020204" pitchFamily="66" charset="0"/>
              </a:rPr>
              <a:t> ng mga </a:t>
            </a:r>
            <a:r>
              <a:rPr lang="en-PH" b="1" dirty="0" err="1">
                <a:solidFill>
                  <a:srgbClr val="FFFF66"/>
                </a:solidFill>
                <a:effectLst>
                  <a:glow rad="127000">
                    <a:srgbClr val="913823"/>
                  </a:glow>
                </a:effectLst>
                <a:latin typeface="Comic Sans MS" panose="030F0702030302020204" pitchFamily="66" charset="0"/>
              </a:rPr>
              <a:t>hiwaga</a:t>
            </a:r>
            <a:r>
              <a:rPr lang="en-PH" b="1" dirty="0">
                <a:solidFill>
                  <a:srgbClr val="FFFF66"/>
                </a:solidFill>
                <a:effectLst>
                  <a:glow rad="127000">
                    <a:srgbClr val="913823"/>
                  </a:glow>
                </a:effectLst>
                <a:latin typeface="Comic Sans MS" panose="030F0702030302020204" pitchFamily="66" charset="0"/>
              </a:rPr>
              <a:t> ng Dios</a:t>
            </a:r>
            <a:r>
              <a:rPr lang="en" b="1" noProof="0" dirty="0">
                <a:solidFill>
                  <a:srgbClr val="FFFF66"/>
                </a:solidFill>
                <a:effectLst>
                  <a:glow rad="127000">
                    <a:srgbClr val="913823"/>
                  </a:glow>
                </a:effectLst>
                <a:latin typeface="Comic Sans MS" panose="030F0702030302020204" pitchFamily="66" charset="0"/>
              </a:rPr>
              <a:t>.” </a:t>
            </a:r>
            <a:r>
              <a:rPr lang="en" sz="1400" b="1" noProof="0" dirty="0">
                <a:solidFill>
                  <a:srgbClr val="FFFF66"/>
                </a:solidFill>
                <a:effectLst>
                  <a:glow rad="127000">
                    <a:srgbClr val="913823"/>
                  </a:glow>
                </a:effectLst>
                <a:latin typeface="Comic Sans MS" panose="030F0702030302020204" pitchFamily="66" charset="0"/>
              </a:rPr>
              <a:t>(1 Corinto 4:1)</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323439"/>
          </a:xfrm>
          <a:prstGeom prst="rect">
            <a:avLst/>
          </a:prstGeom>
          <a:noFill/>
        </p:spPr>
        <p:txBody>
          <a:bodyPr wrap="square" rtlCol="0">
            <a:spAutoFit/>
          </a:bodyPr>
          <a:lstStyle/>
          <a:p>
            <a:pPr>
              <a:spcBef>
                <a:spcPts val="600"/>
              </a:spcBef>
            </a:pPr>
            <a:r>
              <a:rPr lang="en" sz="2000" b="1" dirty="0"/>
              <a:t>Gaya ngayon</a:t>
            </a:r>
            <a:r>
              <a:rPr lang="en" sz="2000" b="1" noProof="0" dirty="0"/>
              <a:t>, sa unang siglo ay nahahati ang mga tao sa politika, pilosopiya, relihiyon, at iba pang mga paniniwala. Paano natin maiiwasan pumasok sa iglesia ang ganitong kaisipan at lumikha ng pagkakahati?</a:t>
            </a: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66825" y="275409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343147" y="2758307"/>
            <a:ext cx="6467338" cy="1323439"/>
          </a:xfrm>
          <a:prstGeom prst="rect">
            <a:avLst/>
          </a:prstGeom>
          <a:noFill/>
        </p:spPr>
        <p:txBody>
          <a:bodyPr wrap="square">
            <a:spAutoFit/>
          </a:bodyPr>
          <a:lstStyle/>
          <a:p>
            <a:pPr>
              <a:spcBef>
                <a:spcPts val="600"/>
              </a:spcBef>
            </a:pPr>
            <a:r>
              <a:rPr lang="en" sz="2000" b="1" noProof="0" dirty="0"/>
              <a:t>Ang saloobin ng lider ay malaki ang tungkulin. Dapat malinaw sa mga lider ng iglesia ang kanilang tungkulin bilang katiwala. H</a:t>
            </a:r>
            <a:r>
              <a:rPr lang="en-PH" sz="2000" b="1" noProof="0" dirty="0" err="1"/>
              <a:t>i</a:t>
            </a:r>
            <a:r>
              <a:rPr lang="en" sz="2000" b="1" noProof="0" dirty="0"/>
              <a:t>ndi sila may-ari ng iglesia; pinangangasiwaan lang nila ito para kay Kristo.</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817930"/>
            <a:ext cx="63912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Anong pagkakaisa magkakaroon sa iglesia kung ang lahat</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hindi lang mga lider, ngunit bawat miembro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ay kumilos ng ganito?</a:t>
            </a: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798056"/>
            <a:ext cx="63912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Ang lingkos na namumuno sa kumikilos kung paano kumikilos ang kanyang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Panginoon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palaging handang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ibigay sa sarili sa paglilingkod sa iba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(Fil. 2:3-8).</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4085958"/>
            <a:ext cx="63912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Ang lider</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ng iglesia ay si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Jesus, ang iba naman ay namumuno bilang “mga lingkod ni Kristo” (1 Cor. 4:1).</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744</TotalTime>
  <Words>1342</Words>
  <Application>Microsoft Office PowerPoint</Application>
  <PresentationFormat>Panorámica</PresentationFormat>
  <Paragraphs>59</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Aptos Display</vt:lpstr>
      <vt:lpstr>Comic Sans MS</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73</cp:revision>
  <dcterms:created xsi:type="dcterms:W3CDTF">2026-06-06T16:57:43Z</dcterms:created>
  <dcterms:modified xsi:type="dcterms:W3CDTF">2026-07-17T13:48:14Z</dcterms:modified>
</cp:coreProperties>
</file>