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61" r:id="rId4"/>
    <p:sldId id="279" r:id="rId5"/>
    <p:sldId id="259" r:id="rId6"/>
    <p:sldId id="260" r:id="rId7"/>
    <p:sldId id="280" r:id="rId8"/>
    <p:sldId id="278" r:id="rId9"/>
    <p:sldId id="269" r:id="rId10"/>
    <p:sldId id="262" r:id="rId11"/>
    <p:sldId id="263" r:id="rId12"/>
    <p:sldId id="264" r:id="rId13"/>
    <p:sldId id="268"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34" d="100"/>
          <a:sy n="34" d="100"/>
        </p:scale>
        <p:origin x="78" y="14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n" sz="2000" b="1" dirty="0">
              <a:effectLst>
                <a:outerShdw blurRad="38100" dist="38100" dir="2700000" algn="tl">
                  <a:srgbClr val="000000">
                    <a:alpha val="43137"/>
                  </a:srgbClr>
                </a:outerShdw>
              </a:effectLst>
            </a:rPr>
            <a:t>Kasalanan sa iglesia</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n" sz="2000" b="1" dirty="0">
              <a:effectLst>
                <a:outerShdw blurRad="38100" dist="38100" dir="2700000" algn="tl">
                  <a:srgbClr val="000000">
                    <a:alpha val="43137"/>
                  </a:srgbClr>
                </a:outerShdw>
              </a:effectLst>
            </a:rPr>
            <a:t>Ang hinayaang kasalanan</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n" sz="2000" b="1" dirty="0">
              <a:effectLst>
                <a:outerShdw blurRad="38100" dist="38100" dir="2700000" algn="tl">
                  <a:srgbClr val="000000">
                    <a:alpha val="43137"/>
                  </a:srgbClr>
                </a:outerShdw>
              </a:effectLst>
            </a:rPr>
            <a:t>Pag-alis ng kasalanan</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en-US" sz="2000" b="1" dirty="0">
              <a:effectLst>
                <a:outerShdw blurRad="38100" dist="38100" dir="2700000" algn="tl">
                  <a:srgbClr val="000000">
                    <a:alpha val="43137"/>
                  </a:srgbClr>
                </a:outerShdw>
              </a:effectLst>
            </a:rPr>
            <a:t>P</a:t>
          </a:r>
          <a:r>
            <a:rPr lang="en" sz="2000" b="1" dirty="0">
              <a:effectLst>
                <a:outerShdw blurRad="38100" dist="38100" dir="2700000" algn="tl">
                  <a:srgbClr val="000000">
                    <a:alpha val="43137"/>
                  </a:srgbClr>
                </a:outerShdw>
              </a:effectLst>
            </a:rPr>
            <a:t>ag-ayos ng mga problema sa loob</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en" sz="2000" b="1" dirty="0">
              <a:effectLst>
                <a:outerShdw blurRad="38100" dist="38100" dir="2700000" algn="tl">
                  <a:srgbClr val="000000">
                    <a:alpha val="43137"/>
                  </a:srgbClr>
                </a:outerShdw>
              </a:effectLst>
            </a:rPr>
            <a:t>Paano iwasan ang kasalanan sa iglesia</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n" sz="2000" b="1" dirty="0">
              <a:effectLst>
                <a:outerShdw blurRad="38100" dist="38100" dir="2700000" algn="tl">
                  <a:srgbClr val="000000">
                    <a:alpha val="43137"/>
                  </a:srgbClr>
                </a:outerShdw>
              </a:effectLst>
            </a:rPr>
            <a:t>Mga Templo ng Banal na Espiritu</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s-ES" sz="2000" b="1" dirty="0">
              <a:effectLst>
                <a:outerShdw blurRad="38100" dist="38100" dir="2700000" algn="tl">
                  <a:srgbClr val="000000">
                    <a:alpha val="43137"/>
                  </a:srgbClr>
                </a:outerShdw>
              </a:effectLst>
            </a:rPr>
            <a:t>Makatarungang </a:t>
          </a:r>
          <a:r>
            <a:rPr lang="es-ES" sz="2000" b="1" dirty="0" err="1">
              <a:effectLst>
                <a:outerShdw blurRad="38100" dist="38100" dir="2700000" algn="tl">
                  <a:srgbClr val="000000">
                    <a:alpha val="43137"/>
                  </a:srgbClr>
                </a:outerShdw>
              </a:effectLst>
            </a:rPr>
            <a:t>Sekswalidad</a:t>
          </a:r>
          <a:endParaRPr lang="es-ES" sz="2000" b="1"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en" sz="2000" b="1" dirty="0">
              <a:effectLst>
                <a:outerShdw blurRad="38100" dist="38100" dir="2700000" algn="tl">
                  <a:srgbClr val="000000"/>
                </a:outerShdw>
              </a:effectLst>
            </a:rPr>
            <a:t>G</a:t>
          </a:r>
          <a:r>
            <a:rPr lang="en-US" sz="2000" b="1" dirty="0">
              <a:effectLst>
                <a:outerShdw blurRad="38100" dist="38100" dir="2700000" algn="tl">
                  <a:srgbClr val="000000"/>
                </a:outerShdw>
              </a:effectLst>
            </a:rPr>
            <a:t>u</a:t>
          </a:r>
          <a:r>
            <a:rPr lang="en" sz="2000" b="1" dirty="0">
              <a:effectLst>
                <a:outerShdw blurRad="38100" dist="38100" dir="2700000" algn="tl">
                  <a:srgbClr val="000000"/>
                </a:outerShdw>
              </a:effectLst>
            </a:rPr>
            <a:t>mawa ng pasya upang ituring o hindi ang isang tao na guilty (1 Cor. 5:3)</a:t>
          </a: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en" sz="1800" b="1" dirty="0">
              <a:effectLst>
                <a:outerShdw blurRad="38100" dist="38100" dir="2700000" algn="tl">
                  <a:srgbClr val="000000"/>
                </a:outerShdw>
              </a:effectLst>
            </a:rPr>
            <a:t>H</a:t>
          </a:r>
          <a:r>
            <a:rPr lang="en-US" sz="1800" b="1" dirty="0">
              <a:effectLst>
                <a:outerShdw blurRad="38100" dist="38100" dir="2700000" algn="tl">
                  <a:srgbClr val="000000"/>
                </a:outerShdw>
              </a:effectLst>
            </a:rPr>
            <a:t>u</a:t>
          </a:r>
          <a:r>
            <a:rPr lang="en" sz="1800" b="1" dirty="0">
              <a:effectLst>
                <a:outerShdw blurRad="38100" dist="38100" dir="2700000" algn="tl">
                  <a:srgbClr val="000000"/>
                </a:outerShdw>
              </a:effectLst>
            </a:rPr>
            <a:t>wag makisalamuha sa nagkasala, o kaya ay makisalo sa kanya, habang iginigiit nyang myembro parin sya ng iglesia, ngunit ayaw iwan ang kanyang kasalanan (1 Cor.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n" sz="2000" b="1" dirty="0">
              <a:effectLst>
                <a:outerShdw blurRad="38100" dist="38100" dir="2700000" algn="tl">
                  <a:srgbClr val="000000"/>
                </a:outerShdw>
              </a:effectLst>
            </a:rPr>
            <a:t>Alisin ang nagkasala at ipaubaya sya “kay Satanas,” dahil, sa pag-alaga sa kasalanang ito, kusa syang nagpailalim sa pamatok ni Satanas (1 Cor. 5:2b, 5a, 13b)</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Kasalanan sa iglesia</a:t>
          </a:r>
          <a:endParaRPr lang="es-ES" sz="2000"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Ang hinayaang kasalanan</a:t>
          </a:r>
          <a:endParaRPr lang="es-ES" sz="2000"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Pag-alis ng kasalanan</a:t>
          </a:r>
          <a:endParaRPr lang="es-ES" sz="2000"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outerShdw blurRad="38100" dist="38100" dir="2700000" algn="tl">
                  <a:srgbClr val="000000">
                    <a:alpha val="43137"/>
                  </a:srgbClr>
                </a:outerShdw>
              </a:effectLst>
            </a:rPr>
            <a:t>P</a:t>
          </a:r>
          <a:r>
            <a:rPr lang="en" sz="2000" b="1" kern="1200" dirty="0">
              <a:effectLst>
                <a:outerShdw blurRad="38100" dist="38100" dir="2700000" algn="tl">
                  <a:srgbClr val="000000">
                    <a:alpha val="43137"/>
                  </a:srgbClr>
                </a:outerShdw>
              </a:effectLst>
            </a:rPr>
            <a:t>ag-ayos ng mga problema sa loob</a:t>
          </a:r>
          <a:endParaRPr lang="es-ES" sz="20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Paano iwasan ang kasalanan sa iglesia</a:t>
          </a:r>
          <a:endParaRPr lang="es-ES" sz="2000"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Mga Templo ng Banal na Espiritu</a:t>
          </a:r>
          <a:endParaRPr lang="es-ES" sz="2000" kern="1200" dirty="0">
            <a:effectLst>
              <a:outerShdw blurRad="38100" dist="38100" dir="2700000" algn="tl">
                <a:srgbClr val="000000">
                  <a:alpha val="43137"/>
                </a:srgbClr>
              </a:outerShdw>
            </a:effectLst>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Makatarungang </a:t>
          </a:r>
          <a:r>
            <a:rPr lang="es-ES" sz="2000" b="1" kern="1200" dirty="0" err="1">
              <a:effectLst>
                <a:outerShdw blurRad="38100" dist="38100" dir="2700000" algn="tl">
                  <a:srgbClr val="000000">
                    <a:alpha val="43137"/>
                  </a:srgbClr>
                </a:outerShdw>
              </a:effectLst>
            </a:rPr>
            <a:t>Sekswalidad</a:t>
          </a:r>
          <a:endParaRPr lang="es-ES" sz="2000" b="1"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G</a:t>
          </a:r>
          <a:r>
            <a:rPr lang="en-US" sz="2000" b="1" kern="1200" dirty="0">
              <a:effectLst>
                <a:outerShdw blurRad="38100" dist="38100" dir="2700000" algn="tl">
                  <a:srgbClr val="000000"/>
                </a:outerShdw>
              </a:effectLst>
            </a:rPr>
            <a:t>u</a:t>
          </a:r>
          <a:r>
            <a:rPr lang="en" sz="2000" b="1" kern="1200" dirty="0">
              <a:effectLst>
                <a:outerShdw blurRad="38100" dist="38100" dir="2700000" algn="tl">
                  <a:srgbClr val="000000"/>
                </a:outerShdw>
              </a:effectLst>
            </a:rPr>
            <a:t>mawa ng pasya upang ituring o hindi ang isang tao na guilty (1 Cor. 5:3)</a:t>
          </a: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H</a:t>
          </a:r>
          <a:r>
            <a:rPr lang="en-US" sz="1800" b="1" kern="1200" dirty="0">
              <a:effectLst>
                <a:outerShdw blurRad="38100" dist="38100" dir="2700000" algn="tl">
                  <a:srgbClr val="000000"/>
                </a:outerShdw>
              </a:effectLst>
            </a:rPr>
            <a:t>u</a:t>
          </a:r>
          <a:r>
            <a:rPr lang="en" sz="1800" b="1" kern="1200" dirty="0">
              <a:effectLst>
                <a:outerShdw blurRad="38100" dist="38100" dir="2700000" algn="tl">
                  <a:srgbClr val="000000"/>
                </a:outerShdw>
              </a:effectLst>
            </a:rPr>
            <a:t>wag makisalamuha sa nagkasala, o kaya ay makisalo sa kanya, habang iginigiit nyang myembro parin sya ng iglesia, ngunit ayaw iwan ang kanyang kasalanan (1 Cor. 5:11)</a:t>
          </a: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Alisin ang nagkasala at ipaubaya sya “kay Satanas,” dahil, sa pag-alaga sa kasalanang ito, kusa syang nagpailalim sa pamatok ni Satanas (1 Cor. 5:2b, 5a, 13b)</a:t>
          </a: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en" sz="6000" b="1" spc="300" dirty="0">
                <a:ln w="0"/>
                <a:solidFill>
                  <a:srgbClr val="686688"/>
                </a:solidFill>
                <a:effectLst>
                  <a:reflection blurRad="6350" stA="53000" endA="300" endPos="35500" dir="5400000" sy="-90000" algn="bl" rotWithShape="0"/>
                </a:effectLst>
              </a:rPr>
              <a:t>KASALANAN SA IGLESIA</a:t>
            </a: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3589059" cy="338554"/>
          </a:xfrm>
          <a:prstGeom prst="rect">
            <a:avLst/>
          </a:prstGeom>
          <a:noFill/>
        </p:spPr>
        <p:txBody>
          <a:bodyPr wrap="none" rtlCol="0">
            <a:spAutoFit/>
          </a:bodyPr>
          <a:lstStyle/>
          <a:p>
            <a:r>
              <a:rPr lang="en" sz="1600" b="1" dirty="0">
                <a:solidFill>
                  <a:srgbClr val="FCE4C4"/>
                </a:solidFill>
                <a:effectLst>
                  <a:glow rad="127000">
                    <a:srgbClr val="82502E"/>
                  </a:glow>
                  <a:outerShdw blurRad="38100" dist="38100" dir="2700000" algn="tl">
                    <a:srgbClr val="000000"/>
                  </a:outerShdw>
                </a:effectLst>
              </a:rPr>
              <a:t>Aralin 4 para sa ika-25 ng Hulyo,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646331"/>
          </a:xfrm>
          <a:prstGeom prst="rect">
            <a:avLst/>
          </a:prstGeom>
          <a:noFill/>
        </p:spPr>
        <p:txBody>
          <a:bodyPr wrap="square">
            <a:spAutoFit/>
            <a:scene3d>
              <a:camera prst="orthographicFront"/>
              <a:lightRig rig="sunset" dir="t"/>
            </a:scene3d>
            <a:sp3d extrusionH="57150">
              <a:bevelT w="82550" h="38100" prst="coolSlant"/>
            </a:sp3d>
          </a:bodyPr>
          <a:lstStyle/>
          <a:p>
            <a:pPr algn="ctr"/>
            <a:r>
              <a:rPr lang="en" sz="3600" b="1" dirty="0">
                <a:ln w="22225">
                  <a:solidFill>
                    <a:srgbClr val="826000"/>
                  </a:solidFill>
                  <a:prstDash val="solid"/>
                </a:ln>
                <a:solidFill>
                  <a:srgbClr val="CC9900"/>
                </a:solidFill>
              </a:rPr>
              <a:t>MGA TEMPLO NG BANAL NA ESPIRITU</a:t>
            </a:r>
          </a:p>
        </p:txBody>
      </p:sp>
      <p:sp>
        <p:nvSpPr>
          <p:cNvPr id="5" name="CuadroTexto 4">
            <a:extLst>
              <a:ext uri="{FF2B5EF4-FFF2-40B4-BE49-F238E27FC236}">
                <a16:creationId xmlns:a16="http://schemas.microsoft.com/office/drawing/2014/main" id="{D244DD43-0EA1-9F2F-5EBC-8BC6D2292552}"/>
              </a:ext>
            </a:extLst>
          </p:cNvPr>
          <p:cNvSpPr txBox="1"/>
          <p:nvPr/>
        </p:nvSpPr>
        <p:spPr>
          <a:xfrm>
            <a:off x="56213" y="475223"/>
            <a:ext cx="8160774"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a:solidFill>
                  <a:schemeClr val="accent1">
                    <a:lumMod val="75000"/>
                  </a:schemeClr>
                </a:solidFill>
                <a:latin typeface="Comic Sans MS" panose="030F0702030302020204" pitchFamily="66" charset="0"/>
              </a:rPr>
              <a:t>O </a:t>
            </a:r>
            <a:r>
              <a:rPr lang="en-US" b="1" dirty="0" err="1">
                <a:solidFill>
                  <a:schemeClr val="accent1">
                    <a:lumMod val="75000"/>
                  </a:schemeClr>
                </a:solidFill>
                <a:latin typeface="Comic Sans MS" panose="030F0702030302020204" pitchFamily="66" charset="0"/>
              </a:rPr>
              <a:t>hindi</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baga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ninyo</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nalalaman</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na</a:t>
            </a:r>
            <a:r>
              <a:rPr lang="en-US" b="1" dirty="0">
                <a:solidFill>
                  <a:schemeClr val="accent1">
                    <a:lumMod val="75000"/>
                  </a:schemeClr>
                </a:solidFill>
                <a:latin typeface="Comic Sans MS" panose="030F0702030302020204" pitchFamily="66" charset="0"/>
              </a:rPr>
              <a:t> ang </a:t>
            </a:r>
            <a:r>
              <a:rPr lang="en-US" b="1" dirty="0" err="1">
                <a:solidFill>
                  <a:schemeClr val="accent1">
                    <a:lumMod val="75000"/>
                  </a:schemeClr>
                </a:solidFill>
                <a:latin typeface="Comic Sans MS" panose="030F0702030302020204" pitchFamily="66" charset="0"/>
              </a:rPr>
              <a:t>inyong</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katawan</a:t>
            </a:r>
            <a:r>
              <a:rPr lang="en-US" b="1" dirty="0">
                <a:solidFill>
                  <a:schemeClr val="accent1">
                    <a:lumMod val="75000"/>
                  </a:schemeClr>
                </a:solidFill>
                <a:latin typeface="Comic Sans MS" panose="030F0702030302020204" pitchFamily="66" charset="0"/>
              </a:rPr>
              <a:t> ay </a:t>
            </a:r>
            <a:r>
              <a:rPr lang="en-US" b="1" dirty="0" err="1">
                <a:solidFill>
                  <a:schemeClr val="accent1">
                    <a:lumMod val="75000"/>
                  </a:schemeClr>
                </a:solidFill>
                <a:latin typeface="Comic Sans MS" panose="030F0702030302020204" pitchFamily="66" charset="0"/>
              </a:rPr>
              <a:t>templo</a:t>
            </a:r>
            <a:r>
              <a:rPr lang="en-US" b="1" dirty="0">
                <a:solidFill>
                  <a:schemeClr val="accent1">
                    <a:lumMod val="75000"/>
                  </a:schemeClr>
                </a:solidFill>
                <a:latin typeface="Comic Sans MS" panose="030F0702030302020204" pitchFamily="66" charset="0"/>
              </a:rPr>
              <a:t> ng Espiritu Santo </a:t>
            </a:r>
            <a:r>
              <a:rPr lang="en-US" b="1" dirty="0" err="1">
                <a:solidFill>
                  <a:schemeClr val="accent1">
                    <a:lumMod val="75000"/>
                  </a:schemeClr>
                </a:solidFill>
                <a:latin typeface="Comic Sans MS" panose="030F0702030302020204" pitchFamily="66" charset="0"/>
              </a:rPr>
              <a:t>na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nasa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inyo</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tinanggap</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ninyo</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sa</a:t>
            </a:r>
            <a:r>
              <a:rPr lang="en-US" b="1" dirty="0">
                <a:solidFill>
                  <a:schemeClr val="accent1">
                    <a:lumMod val="75000"/>
                  </a:schemeClr>
                </a:solidFill>
                <a:latin typeface="Comic Sans MS" panose="030F0702030302020204" pitchFamily="66" charset="0"/>
              </a:rPr>
              <a:t> Dios? at </a:t>
            </a:r>
            <a:r>
              <a:rPr lang="en-US" b="1" dirty="0" err="1">
                <a:solidFill>
                  <a:schemeClr val="accent1">
                    <a:lumMod val="75000"/>
                  </a:schemeClr>
                </a:solidFill>
                <a:latin typeface="Comic Sans MS" panose="030F0702030302020204" pitchFamily="66" charset="0"/>
              </a:rPr>
              <a:t>hindi</a:t>
            </a:r>
            <a:r>
              <a:rPr lang="en-US" b="1" dirty="0">
                <a:solidFill>
                  <a:schemeClr val="accent1">
                    <a:lumMod val="75000"/>
                  </a:schemeClr>
                </a:solidFill>
                <a:latin typeface="Comic Sans MS" panose="030F0702030302020204" pitchFamily="66" charset="0"/>
              </a:rPr>
              <a:t> kayo </a:t>
            </a:r>
            <a:r>
              <a:rPr lang="en-US" b="1" dirty="0" err="1">
                <a:solidFill>
                  <a:schemeClr val="accent1">
                    <a:lumMod val="75000"/>
                  </a:schemeClr>
                </a:solidFill>
                <a:latin typeface="Comic Sans MS" panose="030F0702030302020204" pitchFamily="66" charset="0"/>
              </a:rPr>
              <a:t>sa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inyong</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sarili</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(1 Corinto 6:19)</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10947"/>
            <a:ext cx="8071888" cy="707886"/>
          </a:xfrm>
          <a:prstGeom prst="rect">
            <a:avLst/>
          </a:prstGeom>
          <a:noFill/>
        </p:spPr>
        <p:txBody>
          <a:bodyPr wrap="square" rtlCol="0">
            <a:spAutoFit/>
          </a:bodyPr>
          <a:lstStyle/>
          <a:p>
            <a:pPr>
              <a:spcBef>
                <a:spcPts val="600"/>
              </a:spcBef>
            </a:pPr>
            <a:r>
              <a:rPr lang="en" sz="2000" b="1" dirty="0"/>
              <a:t>Matapos pag-usapan ang isu ng demandahan, bumalik si Pablo sa dating usapin: imoralidad sa iglesia. Bakit nagkakaroon nito?</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9793223" y="3848796"/>
            <a:ext cx="2382456" cy="2946834"/>
          </a:xfrm>
          <a:prstGeom prst="ellipse">
            <a:avLst/>
          </a:prstGeom>
          <a:ln w="635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91467" y="22947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3" y="4306550"/>
            <a:ext cx="9192419" cy="1015663"/>
          </a:xfrm>
          <a:prstGeom prst="rect">
            <a:avLst/>
          </a:prstGeom>
          <a:noFill/>
        </p:spPr>
        <p:txBody>
          <a:bodyPr wrap="square">
            <a:spAutoFit/>
          </a:bodyPr>
          <a:lstStyle/>
          <a:p>
            <a:pPr>
              <a:spcBef>
                <a:spcPts val="600"/>
              </a:spcBef>
            </a:pPr>
            <a:r>
              <a:rPr lang="en" sz="2000" b="1" dirty="0"/>
              <a:t>Ang kanyang katwiran: ang ating mga katawan ay bahagi ni Kristo. Hindi natin pwedeng alisin ang bahagi ni Kristo at ipares sa isang burikit o mangangalunya (1 Cor. 6:15-18).</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111880" y="5322213"/>
            <a:ext cx="9681343" cy="1323439"/>
          </a:xfrm>
          <a:prstGeom prst="rect">
            <a:avLst/>
          </a:prstGeom>
          <a:noFill/>
        </p:spPr>
        <p:txBody>
          <a:bodyPr wrap="square">
            <a:spAutoFit/>
          </a:bodyPr>
          <a:lstStyle/>
          <a:p>
            <a:pPr>
              <a:spcBef>
                <a:spcPts val="600"/>
              </a:spcBef>
            </a:pPr>
            <a:r>
              <a:rPr lang="en" sz="2000" b="1" dirty="0"/>
              <a:t>Sa huli, nagdadala ito sa atin sa pagbubulaybulay sa mahalagang bagay: ang ating katawan ay templo ng Banal na Espiritu at, kaya, hindi ating pag-aari, kundi sa Dios (1 Cor. 6:19). Binili tayo ng Dios ng mahalagang dugo ng Kanyang Anak, kaya dapat nating luwalhatiin ang Dios sa ating katawan at sa ating espiritu (1 Cor.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227412" y="2279950"/>
            <a:ext cx="7964588" cy="1631216"/>
          </a:xfrm>
          <a:prstGeom prst="rect">
            <a:avLst/>
          </a:prstGeom>
          <a:noFill/>
        </p:spPr>
        <p:txBody>
          <a:bodyPr wrap="square">
            <a:spAutoFit/>
          </a:bodyPr>
          <a:lstStyle/>
          <a:p>
            <a:pPr>
              <a:spcBef>
                <a:spcPts val="600"/>
              </a:spcBef>
            </a:pPr>
            <a:r>
              <a:rPr lang="en" sz="2000" b="1" dirty="0"/>
              <a:t>T</a:t>
            </a:r>
            <a:r>
              <a:rPr lang="en-US" sz="2000" b="1" dirty="0" err="1"/>
              <a:t>i</a:t>
            </a:r>
            <a:r>
              <a:rPr lang="en" sz="2000" b="1" dirty="0"/>
              <a:t>nawagan ang mga Kristyano sa kabanalan (1 Cor. 6:11), at dapat ay wala dito ang lahat ng kasalanan. Ngunit nagsasabi ang ilan na, dahil napatawad na ang kanilang mga kasalanan, pwede na nilang gawin ano mang gusto nila sa katawan. Kaya nilinaw ni Pablo na “</a:t>
            </a:r>
            <a:r>
              <a:rPr lang="en-US" sz="2000" b="1" dirty="0"/>
              <a:t>ang </a:t>
            </a:r>
            <a:r>
              <a:rPr lang="en-US" sz="2000" b="1" dirty="0" err="1"/>
              <a:t>katawan</a:t>
            </a:r>
            <a:r>
              <a:rPr lang="en-US" sz="2000" b="1" dirty="0"/>
              <a:t> ay </a:t>
            </a:r>
            <a:r>
              <a:rPr lang="en-US" sz="2000" b="1" dirty="0" err="1"/>
              <a:t>hindi</a:t>
            </a:r>
            <a:r>
              <a:rPr lang="en-US" sz="2000" b="1" dirty="0"/>
              <a:t> </a:t>
            </a:r>
            <a:r>
              <a:rPr lang="en-US" sz="2000" b="1" dirty="0" err="1"/>
              <a:t>sa</a:t>
            </a:r>
            <a:r>
              <a:rPr lang="en-US" sz="2000" b="1" dirty="0"/>
              <a:t> </a:t>
            </a:r>
            <a:r>
              <a:rPr lang="en-US" sz="2000" b="1" dirty="0" err="1"/>
              <a:t>pakikiapid</a:t>
            </a:r>
            <a:r>
              <a:rPr lang="en" sz="2000" b="1" dirty="0"/>
              <a:t>” (1 Cor. 6:12-13).</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rPr>
              <a:t>MAKATARUNGANG SEKSWALIDAD</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1015663"/>
          </a:xfrm>
          <a:prstGeom prst="rect">
            <a:avLst/>
          </a:prstGeom>
          <a:noFill/>
        </p:spPr>
        <p:txBody>
          <a:bodyPr wrap="square" rtlCol="0">
            <a:spAutoFit/>
          </a:bodyPr>
          <a:lstStyle/>
          <a:p>
            <a:pPr>
              <a:spcBef>
                <a:spcPts val="600"/>
              </a:spcBef>
            </a:pPr>
            <a:r>
              <a:rPr lang="en" sz="2000" b="1" dirty="0"/>
              <a:t>Sa pagsagot sa mga tanong na lumabas sa iglesia sa Corinto, tinulungan tayo ni Pablo kung paano tayo makakatakas sa kahalayang sekswal (1 Cor. 7:1).</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938592" y="698220"/>
            <a:ext cx="10314813"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omic Sans MS" panose="030F0702030302020204" pitchFamily="66" charset="0"/>
              </a:rPr>
              <a:t>“</a:t>
            </a:r>
            <a:r>
              <a:rPr lang="en-US" b="1" dirty="0" err="1">
                <a:solidFill>
                  <a:schemeClr val="accent2">
                    <a:lumMod val="75000"/>
                  </a:schemeClr>
                </a:solidFill>
                <a:latin typeface="Comic Sans MS" panose="030F0702030302020204" pitchFamily="66" charset="0"/>
              </a:rPr>
              <a:t>Datapuwa't</a:t>
            </a:r>
            <a:r>
              <a:rPr lang="en-US" b="1" dirty="0">
                <a:solidFill>
                  <a:schemeClr val="accent2">
                    <a:lumMod val="75000"/>
                  </a:schemeClr>
                </a:solidFill>
                <a:latin typeface="Comic Sans MS" panose="030F0702030302020204" pitchFamily="66" charset="0"/>
              </a:rPr>
              <a:t>, </a:t>
            </a:r>
            <a:r>
              <a:rPr lang="en-US" b="1" dirty="0" err="1">
                <a:solidFill>
                  <a:schemeClr val="accent2">
                    <a:lumMod val="75000"/>
                  </a:schemeClr>
                </a:solidFill>
                <a:latin typeface="Comic Sans MS" panose="030F0702030302020204" pitchFamily="66" charset="0"/>
              </a:rPr>
              <a:t>dahil</a:t>
            </a:r>
            <a:r>
              <a:rPr lang="en-US" b="1" dirty="0">
                <a:solidFill>
                  <a:schemeClr val="accent2">
                    <a:lumMod val="75000"/>
                  </a:schemeClr>
                </a:solidFill>
                <a:latin typeface="Comic Sans MS" panose="030F0702030302020204" pitchFamily="66" charset="0"/>
              </a:rPr>
              <a:t> </a:t>
            </a:r>
            <a:r>
              <a:rPr lang="en-US" b="1" dirty="0" err="1">
                <a:solidFill>
                  <a:schemeClr val="accent2">
                    <a:lumMod val="75000"/>
                  </a:schemeClr>
                </a:solidFill>
                <a:latin typeface="Comic Sans MS" panose="030F0702030302020204" pitchFamily="66" charset="0"/>
              </a:rPr>
              <a:t>sa</a:t>
            </a:r>
            <a:r>
              <a:rPr lang="en-US" b="1" dirty="0">
                <a:solidFill>
                  <a:schemeClr val="accent2">
                    <a:lumMod val="75000"/>
                  </a:schemeClr>
                </a:solidFill>
                <a:latin typeface="Comic Sans MS" panose="030F0702030302020204" pitchFamily="66" charset="0"/>
              </a:rPr>
              <a:t> </a:t>
            </a:r>
            <a:r>
              <a:rPr lang="en-US" b="1" dirty="0" err="1">
                <a:solidFill>
                  <a:schemeClr val="accent2">
                    <a:lumMod val="75000"/>
                  </a:schemeClr>
                </a:solidFill>
                <a:latin typeface="Comic Sans MS" panose="030F0702030302020204" pitchFamily="66" charset="0"/>
              </a:rPr>
              <a:t>mga</a:t>
            </a:r>
            <a:r>
              <a:rPr lang="en-US" b="1" dirty="0">
                <a:solidFill>
                  <a:schemeClr val="accent2">
                    <a:lumMod val="75000"/>
                  </a:schemeClr>
                </a:solidFill>
                <a:latin typeface="Comic Sans MS" panose="030F0702030302020204" pitchFamily="66" charset="0"/>
              </a:rPr>
              <a:t> </a:t>
            </a:r>
            <a:r>
              <a:rPr lang="en-US" b="1" dirty="0" err="1">
                <a:solidFill>
                  <a:schemeClr val="accent2">
                    <a:lumMod val="75000"/>
                  </a:schemeClr>
                </a:solidFill>
                <a:latin typeface="Comic Sans MS" panose="030F0702030302020204" pitchFamily="66" charset="0"/>
              </a:rPr>
              <a:t>pakikiapid</a:t>
            </a:r>
            <a:r>
              <a:rPr lang="en-US" b="1" dirty="0">
                <a:solidFill>
                  <a:schemeClr val="accent2">
                    <a:lumMod val="75000"/>
                  </a:schemeClr>
                </a:solidFill>
                <a:latin typeface="Comic Sans MS" panose="030F0702030302020204" pitchFamily="66" charset="0"/>
              </a:rPr>
              <a:t>, ang </a:t>
            </a:r>
            <a:r>
              <a:rPr lang="en-US" b="1" dirty="0" err="1">
                <a:solidFill>
                  <a:schemeClr val="accent2">
                    <a:lumMod val="75000"/>
                  </a:schemeClr>
                </a:solidFill>
                <a:latin typeface="Comic Sans MS" panose="030F0702030302020204" pitchFamily="66" charset="0"/>
              </a:rPr>
              <a:t>bawa't</a:t>
            </a:r>
            <a:r>
              <a:rPr lang="en-US" b="1" dirty="0">
                <a:solidFill>
                  <a:schemeClr val="accent2">
                    <a:lumMod val="75000"/>
                  </a:schemeClr>
                </a:solidFill>
                <a:latin typeface="Comic Sans MS" panose="030F0702030302020204" pitchFamily="66" charset="0"/>
              </a:rPr>
              <a:t> </a:t>
            </a:r>
            <a:r>
              <a:rPr lang="en-US" b="1" dirty="0" err="1">
                <a:solidFill>
                  <a:schemeClr val="accent2">
                    <a:lumMod val="75000"/>
                  </a:schemeClr>
                </a:solidFill>
                <a:latin typeface="Comic Sans MS" panose="030F0702030302020204" pitchFamily="66" charset="0"/>
              </a:rPr>
              <a:t>lalake</a:t>
            </a:r>
            <a:r>
              <a:rPr lang="en-US" b="1" dirty="0">
                <a:solidFill>
                  <a:schemeClr val="accent2">
                    <a:lumMod val="75000"/>
                  </a:schemeClr>
                </a:solidFill>
                <a:latin typeface="Comic Sans MS" panose="030F0702030302020204" pitchFamily="66" charset="0"/>
              </a:rPr>
              <a:t> ay </a:t>
            </a:r>
            <a:r>
              <a:rPr lang="en-US" b="1" dirty="0" err="1">
                <a:solidFill>
                  <a:schemeClr val="accent2">
                    <a:lumMod val="75000"/>
                  </a:schemeClr>
                </a:solidFill>
                <a:latin typeface="Comic Sans MS" panose="030F0702030302020204" pitchFamily="66" charset="0"/>
              </a:rPr>
              <a:t>magkaroon</a:t>
            </a:r>
            <a:r>
              <a:rPr lang="en-US" b="1" dirty="0">
                <a:solidFill>
                  <a:schemeClr val="accent2">
                    <a:lumMod val="75000"/>
                  </a:schemeClr>
                </a:solidFill>
                <a:latin typeface="Comic Sans MS" panose="030F0702030302020204" pitchFamily="66" charset="0"/>
              </a:rPr>
              <a:t> ng </a:t>
            </a:r>
            <a:r>
              <a:rPr lang="en-US" b="1" dirty="0" err="1">
                <a:solidFill>
                  <a:schemeClr val="accent2">
                    <a:lumMod val="75000"/>
                  </a:schemeClr>
                </a:solidFill>
                <a:latin typeface="Comic Sans MS" panose="030F0702030302020204" pitchFamily="66" charset="0"/>
              </a:rPr>
              <a:t>kaniyang</a:t>
            </a:r>
            <a:r>
              <a:rPr lang="en-US" b="1" dirty="0">
                <a:solidFill>
                  <a:schemeClr val="accent2">
                    <a:lumMod val="75000"/>
                  </a:schemeClr>
                </a:solidFill>
                <a:latin typeface="Comic Sans MS" panose="030F0702030302020204" pitchFamily="66" charset="0"/>
              </a:rPr>
              <a:t> </a:t>
            </a:r>
            <a:r>
              <a:rPr lang="en-US" b="1" dirty="0" err="1">
                <a:solidFill>
                  <a:schemeClr val="accent2">
                    <a:lumMod val="75000"/>
                  </a:schemeClr>
                </a:solidFill>
                <a:latin typeface="Comic Sans MS" panose="030F0702030302020204" pitchFamily="66" charset="0"/>
              </a:rPr>
              <a:t>sariling</a:t>
            </a:r>
            <a:r>
              <a:rPr lang="en-US" b="1" dirty="0">
                <a:solidFill>
                  <a:schemeClr val="accent2">
                    <a:lumMod val="75000"/>
                  </a:schemeClr>
                </a:solidFill>
                <a:latin typeface="Comic Sans MS" panose="030F0702030302020204" pitchFamily="66" charset="0"/>
              </a:rPr>
              <a:t> </a:t>
            </a:r>
            <a:r>
              <a:rPr lang="en-US" b="1" dirty="0" err="1">
                <a:solidFill>
                  <a:schemeClr val="accent2">
                    <a:lumMod val="75000"/>
                  </a:schemeClr>
                </a:solidFill>
                <a:latin typeface="Comic Sans MS" panose="030F0702030302020204" pitchFamily="66" charset="0"/>
              </a:rPr>
              <a:t>asawa</a:t>
            </a:r>
            <a:r>
              <a:rPr lang="en-US" b="1" dirty="0">
                <a:solidFill>
                  <a:schemeClr val="accent2">
                    <a:lumMod val="75000"/>
                  </a:schemeClr>
                </a:solidFill>
                <a:latin typeface="Comic Sans MS" panose="030F0702030302020204" pitchFamily="66" charset="0"/>
              </a:rPr>
              <a:t>, at </a:t>
            </a:r>
            <a:r>
              <a:rPr lang="en-US" b="1" dirty="0" err="1">
                <a:solidFill>
                  <a:schemeClr val="accent2">
                    <a:lumMod val="75000"/>
                  </a:schemeClr>
                </a:solidFill>
                <a:latin typeface="Comic Sans MS" panose="030F0702030302020204" pitchFamily="66" charset="0"/>
              </a:rPr>
              <a:t>bawa't</a:t>
            </a:r>
            <a:r>
              <a:rPr lang="en-US" b="1" dirty="0">
                <a:solidFill>
                  <a:schemeClr val="accent2">
                    <a:lumMod val="75000"/>
                  </a:schemeClr>
                </a:solidFill>
                <a:latin typeface="Comic Sans MS" panose="030F0702030302020204" pitchFamily="66" charset="0"/>
              </a:rPr>
              <a:t> </a:t>
            </a:r>
            <a:r>
              <a:rPr lang="en-US" b="1" dirty="0" err="1">
                <a:solidFill>
                  <a:schemeClr val="accent2">
                    <a:lumMod val="75000"/>
                  </a:schemeClr>
                </a:solidFill>
                <a:latin typeface="Comic Sans MS" panose="030F0702030302020204" pitchFamily="66" charset="0"/>
              </a:rPr>
              <a:t>babae</a:t>
            </a:r>
            <a:r>
              <a:rPr lang="en-US" b="1" dirty="0">
                <a:solidFill>
                  <a:schemeClr val="accent2">
                    <a:lumMod val="75000"/>
                  </a:schemeClr>
                </a:solidFill>
                <a:latin typeface="Comic Sans MS" panose="030F0702030302020204" pitchFamily="66" charset="0"/>
              </a:rPr>
              <a:t> ay </a:t>
            </a:r>
            <a:r>
              <a:rPr lang="en-US" b="1" dirty="0" err="1">
                <a:solidFill>
                  <a:schemeClr val="accent2">
                    <a:lumMod val="75000"/>
                  </a:schemeClr>
                </a:solidFill>
                <a:latin typeface="Comic Sans MS" panose="030F0702030302020204" pitchFamily="66" charset="0"/>
              </a:rPr>
              <a:t>magkaroon</a:t>
            </a:r>
            <a:r>
              <a:rPr lang="en-US" b="1" dirty="0">
                <a:solidFill>
                  <a:schemeClr val="accent2">
                    <a:lumMod val="75000"/>
                  </a:schemeClr>
                </a:solidFill>
                <a:latin typeface="Comic Sans MS" panose="030F0702030302020204" pitchFamily="66" charset="0"/>
              </a:rPr>
              <a:t> ng </a:t>
            </a:r>
            <a:r>
              <a:rPr lang="en-US" b="1" dirty="0" err="1">
                <a:solidFill>
                  <a:schemeClr val="accent2">
                    <a:lumMod val="75000"/>
                  </a:schemeClr>
                </a:solidFill>
                <a:latin typeface="Comic Sans MS" panose="030F0702030302020204" pitchFamily="66" charset="0"/>
              </a:rPr>
              <a:t>kaniyang</a:t>
            </a:r>
            <a:r>
              <a:rPr lang="en-US" b="1" dirty="0">
                <a:solidFill>
                  <a:schemeClr val="accent2">
                    <a:lumMod val="75000"/>
                  </a:schemeClr>
                </a:solidFill>
                <a:latin typeface="Comic Sans MS" panose="030F0702030302020204" pitchFamily="66" charset="0"/>
              </a:rPr>
              <a:t> </a:t>
            </a:r>
            <a:r>
              <a:rPr lang="en-US" b="1" dirty="0" err="1">
                <a:solidFill>
                  <a:schemeClr val="accent2">
                    <a:lumMod val="75000"/>
                  </a:schemeClr>
                </a:solidFill>
                <a:latin typeface="Comic Sans MS" panose="030F0702030302020204" pitchFamily="66" charset="0"/>
              </a:rPr>
              <a:t>sariling</a:t>
            </a:r>
            <a:r>
              <a:rPr lang="en-US" b="1" dirty="0">
                <a:solidFill>
                  <a:schemeClr val="accent2">
                    <a:lumMod val="75000"/>
                  </a:schemeClr>
                </a:solidFill>
                <a:latin typeface="Comic Sans MS" panose="030F0702030302020204" pitchFamily="66" charset="0"/>
              </a:rPr>
              <a:t> </a:t>
            </a:r>
            <a:r>
              <a:rPr lang="en-US" b="1" dirty="0" err="1">
                <a:solidFill>
                  <a:schemeClr val="accent2">
                    <a:lumMod val="75000"/>
                  </a:schemeClr>
                </a:solidFill>
                <a:latin typeface="Comic Sans MS" panose="030F0702030302020204" pitchFamily="66" charset="0"/>
              </a:rPr>
              <a:t>asawa</a:t>
            </a:r>
            <a:r>
              <a:rPr lang="en" b="1" dirty="0">
                <a:solidFill>
                  <a:schemeClr val="accent2">
                    <a:lumMod val="75000"/>
                  </a:schemeClr>
                </a:solidFill>
                <a:latin typeface="Comic Sans MS" panose="030F0702030302020204" pitchFamily="66" charset="0"/>
              </a:rPr>
              <a:t>.” </a:t>
            </a:r>
            <a:r>
              <a:rPr lang="en" sz="1400" b="1" dirty="0">
                <a:solidFill>
                  <a:schemeClr val="accent2">
                    <a:lumMod val="75000"/>
                  </a:schemeClr>
                </a:solidFill>
                <a:latin typeface="Comic Sans MS" panose="030F0702030302020204" pitchFamily="66" charset="0"/>
              </a:rPr>
              <a:t>(1 Corinto 7:2)</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59173" y="4227629"/>
            <a:ext cx="3235068"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8951976" y="4279373"/>
            <a:ext cx="3163146" cy="2397632"/>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8" y="4128402"/>
            <a:ext cx="5116347" cy="1631216"/>
          </a:xfrm>
          <a:prstGeom prst="rect">
            <a:avLst/>
          </a:prstGeom>
          <a:noFill/>
        </p:spPr>
        <p:txBody>
          <a:bodyPr wrap="square">
            <a:spAutoFit/>
          </a:bodyPr>
          <a:lstStyle/>
          <a:p>
            <a:pPr>
              <a:spcBef>
                <a:spcPts val="600"/>
              </a:spcBef>
            </a:pPr>
            <a:r>
              <a:rPr lang="en" sz="2000" b="1" dirty="0"/>
              <a:t>Ang mga dalaga o binata na kayang magtiis na hindi mag-asawa ay mas pabor upang magkaroon ng mas malawak na kakayahan sa paglilingkod sa Dios na walang inaalalang pamilya (1 Cor. 7:6-8, 32-34).</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358641"/>
            <a:ext cx="835636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Dapat hindi tumanggi ang mga asawa sa sekswal na pakikipagrelasyon upang huwag maitulak ang isa sa pangangalunya (1 Cor. 7:3-5).</a:t>
            </a:r>
          </a:p>
        </p:txBody>
      </p:sp>
      <p:sp>
        <p:nvSpPr>
          <p:cNvPr id="11" name="CuadroTexto 10">
            <a:extLst>
              <a:ext uri="{FF2B5EF4-FFF2-40B4-BE49-F238E27FC236}">
                <a16:creationId xmlns:a16="http://schemas.microsoft.com/office/drawing/2014/main" id="{815E5A9D-280E-0347-A765-7524E221DF52}"/>
              </a:ext>
            </a:extLst>
          </p:cNvPr>
          <p:cNvSpPr txBox="1"/>
          <p:nvPr/>
        </p:nvSpPr>
        <p:spPr>
          <a:xfrm>
            <a:off x="4332403" y="2524407"/>
            <a:ext cx="8356372"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b="1" dirty="0">
                <a:solidFill>
                  <a:prstClr val="black"/>
                </a:solidFill>
                <a:latin typeface="Aptos" panose="02110004020202020204"/>
              </a:rPr>
              <a:t>Dapat</a:t>
            </a:r>
            <a:r>
              <a:rPr kumimoji="0" lang="en" b="1" i="0" u="none" strike="noStrike" kern="1200" cap="none" spc="0" normalizeH="0" baseline="0" noProof="0" dirty="0">
                <a:ln>
                  <a:noFill/>
                </a:ln>
                <a:solidFill>
                  <a:prstClr val="black"/>
                </a:solidFill>
                <a:effectLst/>
                <a:uLnTx/>
                <a:uFillTx/>
                <a:latin typeface="Aptos" panose="02110004020202020204"/>
              </a:rPr>
              <a:t>: ang mga may asawa</a:t>
            </a:r>
            <a:r>
              <a:rPr kumimoji="0" lang="en" b="1" i="0" u="none" strike="noStrike" kern="1200" cap="none" spc="0" normalizeH="0" noProof="0" dirty="0">
                <a:ln>
                  <a:noFill/>
                </a:ln>
                <a:solidFill>
                  <a:prstClr val="black"/>
                </a:solidFill>
                <a:effectLst/>
                <a:uLnTx/>
                <a:uFillTx/>
                <a:latin typeface="Aptos" panose="02110004020202020204"/>
              </a:rPr>
              <a:t> ay magsasaya lamang sa makatarungang sekswalidad sa kanilang asawa</a:t>
            </a:r>
            <a:r>
              <a:rPr kumimoji="0" lang="en" b="1" i="0" u="none" strike="noStrike" kern="1200" cap="none" spc="0" normalizeH="0" baseline="0" noProof="0" dirty="0">
                <a:ln>
                  <a:noFill/>
                </a:ln>
                <a:solidFill>
                  <a:prstClr val="black"/>
                </a:solidFill>
                <a:effectLst/>
                <a:uLnTx/>
                <a:uFillTx/>
                <a:latin typeface="Aptos" panose="02110004020202020204"/>
              </a:rPr>
              <a:t>; ang mga dalaga at binata ay hindi</a:t>
            </a:r>
            <a:r>
              <a:rPr kumimoji="0" lang="en" b="1" i="0" u="none" strike="noStrike" kern="1200" cap="none" spc="0" normalizeH="0" noProof="0" dirty="0">
                <a:ln>
                  <a:noFill/>
                </a:ln>
                <a:solidFill>
                  <a:prstClr val="black"/>
                </a:solidFill>
                <a:effectLst/>
                <a:uLnTx/>
                <a:uFillTx/>
                <a:latin typeface="Aptos" panose="02110004020202020204"/>
              </a:rPr>
              <a:t> dapat magkaroon ng sekswal na relasyon sa kahit kanino</a:t>
            </a:r>
            <a:r>
              <a:rPr kumimoji="0" lang="en" b="1" i="0" u="none" strike="noStrike" kern="1200" cap="none" spc="0" normalizeH="0" baseline="0" noProof="0" dirty="0">
                <a:ln>
                  <a:noFill/>
                </a:ln>
                <a:solidFill>
                  <a:prstClr val="black"/>
                </a:solidFill>
                <a:effectLst/>
                <a:uLnTx/>
                <a:uFillTx/>
                <a:latin typeface="Aptos" panose="02110004020202020204"/>
              </a:rPr>
              <a:t>.</a:t>
            </a: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821493"/>
            <a:ext cx="467496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Ang mga dalaga at binata na hindi kayang magpigil ay dapat mag-asawa upang maiwasan</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ang</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tukso (1 Cor. 7:9).</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650336"/>
            <a:ext cx="7590504" cy="5339923"/>
          </a:xfrm>
          <a:prstGeom prst="rect">
            <a:avLst/>
          </a:prstGeom>
          <a:noFill/>
        </p:spPr>
        <p:txBody>
          <a:bodyPr wrap="square">
            <a:spAutoFit/>
          </a:bodyPr>
          <a:lstStyle/>
          <a:p>
            <a:pPr>
              <a:spcBef>
                <a:spcPts val="600"/>
              </a:spcBef>
            </a:pPr>
            <a:r>
              <a:rPr lang="en" sz="2400" b="1" dirty="0">
                <a:latin typeface="Constantia" panose="02030602050306030303" pitchFamily="18" charset="0"/>
              </a:rPr>
              <a:t>“Sa paglilingkod sa mga nagkasala</a:t>
            </a:r>
            <a:r>
              <a:rPr lang="en-US" sz="2400" b="1" dirty="0">
                <a:latin typeface="Constantia" panose="02030602050306030303" pitchFamily="18" charset="0"/>
              </a:rPr>
              <a:t>, </a:t>
            </a:r>
            <a:r>
              <a:rPr lang="en-US" sz="2400" b="1" dirty="0" err="1">
                <a:latin typeface="Constantia" panose="02030602050306030303" pitchFamily="18" charset="0"/>
              </a:rPr>
              <a:t>hayaang</a:t>
            </a:r>
            <a:r>
              <a:rPr lang="en-US" sz="2400" b="1" dirty="0">
                <a:latin typeface="Constantia" panose="02030602050306030303" pitchFamily="18" charset="0"/>
              </a:rPr>
              <a:t> </a:t>
            </a:r>
            <a:r>
              <a:rPr lang="en-US" sz="2400" b="1" dirty="0" err="1">
                <a:latin typeface="Constantia" panose="02030602050306030303" pitchFamily="18" charset="0"/>
              </a:rPr>
              <a:t>tumuon</a:t>
            </a:r>
            <a:r>
              <a:rPr lang="en-US" sz="2400" b="1" dirty="0">
                <a:latin typeface="Constantia" panose="02030602050306030303" pitchFamily="18" charset="0"/>
              </a:rPr>
              <a:t> kay Kristo ang lahat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mata</a:t>
            </a:r>
            <a:r>
              <a:rPr lang="en-US" sz="2400" b="1" dirty="0">
                <a:latin typeface="Constantia" panose="02030602050306030303" pitchFamily="18" charset="0"/>
              </a:rPr>
              <a:t>. […] </a:t>
            </a:r>
            <a:r>
              <a:rPr lang="en-US" sz="2400" b="1" dirty="0" err="1">
                <a:latin typeface="Constantia" panose="02030602050306030303" pitchFamily="18" charset="0"/>
              </a:rPr>
              <a:t>Magsalita</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mga</a:t>
            </a:r>
            <a:r>
              <a:rPr lang="en-US" sz="2400" b="1" dirty="0">
                <a:latin typeface="Constantia" panose="02030602050306030303" pitchFamily="18" charset="0"/>
              </a:rPr>
              <a:t> </a:t>
            </a:r>
            <a:r>
              <a:rPr lang="en-US" sz="2400" b="1" dirty="0" err="1">
                <a:latin typeface="Constantia" panose="02030602050306030303" pitchFamily="18" charset="0"/>
              </a:rPr>
              <a:t>nagkasala</a:t>
            </a:r>
            <a:r>
              <a:rPr lang="en-US" sz="2400" b="1" dirty="0">
                <a:latin typeface="Constantia" panose="02030602050306030303" pitchFamily="18" charset="0"/>
              </a:rPr>
              <a:t> </a:t>
            </a:r>
            <a:r>
              <a:rPr lang="en-US" sz="2400" b="1" dirty="0" err="1">
                <a:latin typeface="Constantia" panose="02030602050306030303" pitchFamily="18" charset="0"/>
              </a:rPr>
              <a:t>tungkol</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mapagpatawad</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awa ng Tagapagligtas. </a:t>
            </a:r>
            <a:r>
              <a:rPr lang="en-US" sz="2400" b="1" dirty="0" err="1">
                <a:latin typeface="Constantia" panose="02030602050306030303" pitchFamily="18" charset="0"/>
              </a:rPr>
              <a:t>Pasiglahin</a:t>
            </a:r>
            <a:r>
              <a:rPr lang="en-US" sz="2400" b="1" dirty="0">
                <a:latin typeface="Constantia" panose="02030602050306030303" pitchFamily="18" charset="0"/>
              </a:rPr>
              <a:t> </a:t>
            </a:r>
            <a:r>
              <a:rPr lang="en-US" sz="2400" b="1" dirty="0" err="1">
                <a:latin typeface="Constantia" panose="02030602050306030303" pitchFamily="18" charset="0"/>
              </a:rPr>
              <a:t>nila</a:t>
            </a:r>
            <a:r>
              <a:rPr lang="en-US" sz="2400" b="1" dirty="0">
                <a:latin typeface="Constantia" panose="02030602050306030303" pitchFamily="18" charset="0"/>
              </a:rPr>
              <a:t> ang </a:t>
            </a:r>
            <a:r>
              <a:rPr lang="en-US" sz="2400" b="1" dirty="0" err="1">
                <a:latin typeface="Constantia" panose="02030602050306030303" pitchFamily="18" charset="0"/>
              </a:rPr>
              <a:t>mga</a:t>
            </a:r>
            <a:r>
              <a:rPr lang="en-US" sz="2400" b="1" dirty="0">
                <a:latin typeface="Constantia" panose="02030602050306030303" pitchFamily="18" charset="0"/>
              </a:rPr>
              <a:t> </a:t>
            </a:r>
            <a:r>
              <a:rPr lang="en-US" sz="2400" b="1" dirty="0" err="1">
                <a:latin typeface="Constantia" panose="02030602050306030303" pitchFamily="18" charset="0"/>
              </a:rPr>
              <a:t>makasalanan</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magsisi</a:t>
            </a:r>
            <a:r>
              <a:rPr lang="en-US" sz="2400" b="1" dirty="0">
                <a:latin typeface="Constantia" panose="02030602050306030303" pitchFamily="18" charset="0"/>
              </a:rPr>
              <a:t>, at </a:t>
            </a:r>
            <a:r>
              <a:rPr lang="en-US" sz="2400" b="1" dirty="0" err="1">
                <a:latin typeface="Constantia" panose="02030602050306030303" pitchFamily="18" charset="0"/>
              </a:rPr>
              <a:t>maniwala</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Kanya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nakapagpapatawad</a:t>
            </a:r>
            <a:r>
              <a:rPr lang="en-US" sz="2400" b="1" dirty="0">
                <a:latin typeface="Constantia" panose="02030602050306030303" pitchFamily="18" charset="0"/>
              </a:rPr>
              <a:t>. […]</a:t>
            </a:r>
          </a:p>
          <a:p>
            <a:pPr>
              <a:spcBef>
                <a:spcPts val="600"/>
              </a:spcBef>
            </a:pPr>
            <a:r>
              <a:rPr lang="en-US" sz="2400" b="1" dirty="0" err="1">
                <a:latin typeface="Constantia" panose="02030602050306030303" pitchFamily="18" charset="0"/>
              </a:rPr>
              <a:t>Hayaang</a:t>
            </a:r>
            <a:r>
              <a:rPr lang="en-US" sz="2400" b="1" dirty="0">
                <a:latin typeface="Constantia" panose="02030602050306030303" pitchFamily="18" charset="0"/>
              </a:rPr>
              <a:t> ang </a:t>
            </a:r>
            <a:r>
              <a:rPr lang="en-US" sz="2400" b="1" dirty="0" err="1">
                <a:latin typeface="Constantia" panose="02030602050306030303" pitchFamily="18" charset="0"/>
              </a:rPr>
              <a:t>pagsisisi</a:t>
            </a:r>
            <a:r>
              <a:rPr lang="en-US" sz="2400" b="1" dirty="0">
                <a:latin typeface="Constantia" panose="02030602050306030303" pitchFamily="18" charset="0"/>
              </a:rPr>
              <a:t> ng </a:t>
            </a:r>
            <a:r>
              <a:rPr lang="en-US" sz="2400" b="1" dirty="0" err="1">
                <a:latin typeface="Constantia" panose="02030602050306030303" pitchFamily="18" charset="0"/>
              </a:rPr>
              <a:t>nagkasala</a:t>
            </a:r>
            <a:r>
              <a:rPr lang="en-US" sz="2400" b="1" dirty="0">
                <a:latin typeface="Constantia" panose="02030602050306030303" pitchFamily="18" charset="0"/>
              </a:rPr>
              <a:t> ay </a:t>
            </a:r>
            <a:r>
              <a:rPr lang="en-US" sz="2400" b="1" dirty="0" err="1">
                <a:latin typeface="Constantia" panose="02030602050306030303" pitchFamily="18" charset="0"/>
              </a:rPr>
              <a:t>tanggapin</a:t>
            </a:r>
            <a:r>
              <a:rPr lang="en-US" sz="2400" b="1" dirty="0">
                <a:latin typeface="Constantia" panose="02030602050306030303" pitchFamily="18" charset="0"/>
              </a:rPr>
              <a:t> ng </a:t>
            </a:r>
            <a:r>
              <a:rPr lang="en-US" sz="2400" b="1" dirty="0" err="1">
                <a:latin typeface="Constantia" panose="02030602050306030303" pitchFamily="18" charset="0"/>
              </a:rPr>
              <a:t>iglesia</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may </a:t>
            </a:r>
            <a:r>
              <a:rPr lang="en-US" sz="2400" b="1" dirty="0" err="1">
                <a:latin typeface="Constantia" panose="02030602050306030303" pitchFamily="18" charset="0"/>
              </a:rPr>
              <a:t>malugod</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puso. </a:t>
            </a:r>
            <a:r>
              <a:rPr lang="en-US" sz="2400" b="1" dirty="0" err="1">
                <a:latin typeface="Constantia" panose="02030602050306030303" pitchFamily="18" charset="0"/>
              </a:rPr>
              <a:t>Hayaang</a:t>
            </a:r>
            <a:r>
              <a:rPr lang="en-US" sz="2400" b="1" dirty="0">
                <a:latin typeface="Constantia" panose="02030602050306030303" pitchFamily="18" charset="0"/>
              </a:rPr>
              <a:t> ang </a:t>
            </a:r>
            <a:r>
              <a:rPr lang="en-US" sz="2400" b="1" dirty="0" err="1">
                <a:latin typeface="Constantia" panose="02030602050306030303" pitchFamily="18" charset="0"/>
              </a:rPr>
              <a:t>nagsisi</a:t>
            </a:r>
            <a:r>
              <a:rPr lang="en-US" sz="2400" b="1" dirty="0">
                <a:latin typeface="Constantia" panose="02030602050306030303" pitchFamily="18" charset="0"/>
              </a:rPr>
              <a:t> ay </a:t>
            </a:r>
            <a:r>
              <a:rPr lang="en-US" sz="2400" b="1" dirty="0" err="1">
                <a:latin typeface="Constantia" panose="02030602050306030303" pitchFamily="18" charset="0"/>
              </a:rPr>
              <a:t>maakay</a:t>
            </a:r>
            <a:r>
              <a:rPr lang="en-US" sz="2400" b="1" dirty="0">
                <a:latin typeface="Constantia" panose="02030602050306030303" pitchFamily="18" charset="0"/>
              </a:rPr>
              <a:t> </a:t>
            </a:r>
            <a:r>
              <a:rPr lang="en-US" sz="2400" b="1" dirty="0" err="1">
                <a:latin typeface="Constantia" panose="02030602050306030303" pitchFamily="18" charset="0"/>
              </a:rPr>
              <a:t>mula</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kadiliman</a:t>
            </a:r>
            <a:r>
              <a:rPr lang="en-US" sz="2400" b="1" dirty="0">
                <a:latin typeface="Constantia" panose="02030602050306030303" pitchFamily="18" charset="0"/>
              </a:rPr>
              <a:t> ng </a:t>
            </a:r>
            <a:r>
              <a:rPr lang="en-US" sz="2400" b="1" dirty="0" err="1">
                <a:latin typeface="Constantia" panose="02030602050306030303" pitchFamily="18" charset="0"/>
              </a:rPr>
              <a:t>hindi</a:t>
            </a:r>
            <a:r>
              <a:rPr lang="en-US" sz="2400" b="1" dirty="0">
                <a:latin typeface="Constantia" panose="02030602050306030303" pitchFamily="18" charset="0"/>
              </a:rPr>
              <a:t> </a:t>
            </a:r>
            <a:r>
              <a:rPr lang="en-US" sz="2400" b="1" dirty="0" err="1">
                <a:latin typeface="Constantia" panose="02030602050306030303" pitchFamily="18" charset="0"/>
              </a:rPr>
              <a:t>pagsampalataya</a:t>
            </a:r>
            <a:r>
              <a:rPr lang="en-US" sz="2400" b="1" dirty="0">
                <a:latin typeface="Constantia" panose="02030602050306030303" pitchFamily="18" charset="0"/>
              </a:rPr>
              <a:t> </a:t>
            </a:r>
            <a:r>
              <a:rPr lang="en-US" sz="2400" b="1" dirty="0" err="1">
                <a:latin typeface="Constantia" panose="02030602050306030303" pitchFamily="18" charset="0"/>
              </a:rPr>
              <a:t>tungo</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liwanag</a:t>
            </a:r>
            <a:r>
              <a:rPr lang="en-US" sz="2400" b="1" dirty="0">
                <a:latin typeface="Constantia" panose="02030602050306030303" pitchFamily="18" charset="0"/>
              </a:rPr>
              <a:t> ng </a:t>
            </a:r>
            <a:r>
              <a:rPr lang="en-US" sz="2400" b="1" dirty="0" err="1">
                <a:latin typeface="Constantia" panose="02030602050306030303" pitchFamily="18" charset="0"/>
              </a:rPr>
              <a:t>pananampalataya</a:t>
            </a:r>
            <a:r>
              <a:rPr lang="en-US" sz="2400" b="1" dirty="0">
                <a:latin typeface="Constantia" panose="02030602050306030303" pitchFamily="18" charset="0"/>
              </a:rPr>
              <a:t> at </a:t>
            </a:r>
            <a:r>
              <a:rPr lang="en-US" sz="2400" b="1" dirty="0" err="1">
                <a:latin typeface="Constantia" panose="02030602050306030303" pitchFamily="18" charset="0"/>
              </a:rPr>
              <a:t>katuwiran</a:t>
            </a:r>
            <a:r>
              <a:rPr lang="en-US" sz="2400" b="1" dirty="0">
                <a:latin typeface="Constantia" panose="02030602050306030303" pitchFamily="18" charset="0"/>
              </a:rPr>
              <a:t>. </a:t>
            </a:r>
            <a:r>
              <a:rPr lang="en-US" sz="2400" b="1" dirty="0" err="1">
                <a:latin typeface="Constantia" panose="02030602050306030303" pitchFamily="18" charset="0"/>
              </a:rPr>
              <a:t>Hayaang</a:t>
            </a:r>
            <a:r>
              <a:rPr lang="en-US" sz="2400" b="1" dirty="0">
                <a:latin typeface="Constantia" panose="02030602050306030303" pitchFamily="18" charset="0"/>
              </a:rPr>
              <a:t> ang </a:t>
            </a:r>
            <a:r>
              <a:rPr lang="en-US" sz="2400" b="1" dirty="0" err="1">
                <a:latin typeface="Constantia" panose="02030602050306030303" pitchFamily="18" charset="0"/>
              </a:rPr>
              <a:t>nanginginig</a:t>
            </a:r>
            <a:r>
              <a:rPr lang="en-US" sz="2400" b="1" dirty="0">
                <a:latin typeface="Constantia" panose="02030602050306030303" pitchFamily="18" charset="0"/>
              </a:rPr>
              <a:t> Nyang </a:t>
            </a:r>
            <a:r>
              <a:rPr lang="en-US" sz="2400" b="1" dirty="0" err="1">
                <a:latin typeface="Constantia" panose="02030602050306030303" pitchFamily="18" charset="0"/>
              </a:rPr>
              <a:t>kamay</a:t>
            </a:r>
            <a:r>
              <a:rPr lang="en-US" sz="2400" b="1" dirty="0">
                <a:latin typeface="Constantia" panose="02030602050306030303" pitchFamily="18" charset="0"/>
              </a:rPr>
              <a:t> ay </a:t>
            </a:r>
            <a:r>
              <a:rPr lang="en-US" sz="2400" b="1" dirty="0" err="1">
                <a:latin typeface="Constantia" panose="02030602050306030303" pitchFamily="18" charset="0"/>
              </a:rPr>
              <a:t>mailagay</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mapagmahal</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kamay</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Jesus. Ang </a:t>
            </a:r>
            <a:r>
              <a:rPr lang="en-US" sz="2400" b="1" dirty="0" err="1">
                <a:latin typeface="Constantia" panose="02030602050306030303" pitchFamily="18" charset="0"/>
              </a:rPr>
              <a:t>pagpapatawad</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ito</a:t>
            </a:r>
            <a:r>
              <a:rPr lang="en-US" sz="2400" b="1" dirty="0">
                <a:latin typeface="Constantia" panose="02030602050306030303" pitchFamily="18" charset="0"/>
              </a:rPr>
              <a:t> ay </a:t>
            </a:r>
            <a:r>
              <a:rPr lang="en-US" sz="2400" b="1" dirty="0" err="1">
                <a:latin typeface="Constantia" panose="02030602050306030303" pitchFamily="18" charset="0"/>
              </a:rPr>
              <a:t>pinagtibay</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a:latin typeface="Constantia" panose="02030602050306030303" pitchFamily="18" charset="0"/>
              </a:rPr>
              <a:t>langit</a:t>
            </a:r>
            <a:r>
              <a:rPr lang="en" sz="2400" b="1">
                <a:latin typeface="Constantia" panose="02030602050306030303" pitchFamily="18" charset="0"/>
              </a:rPr>
              <a:t>.</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42AD85F2-6C4A-2721-2213-A528D96390CB}"/>
              </a:ext>
            </a:extLst>
          </p:cNvPr>
          <p:cNvSpPr txBox="1"/>
          <p:nvPr/>
        </p:nvSpPr>
        <p:spPr>
          <a:xfrm>
            <a:off x="6684000" y="5947768"/>
            <a:ext cx="3051541" cy="338554"/>
          </a:xfrm>
          <a:prstGeom prst="rect">
            <a:avLst/>
          </a:prstGeom>
          <a:noFill/>
        </p:spPr>
        <p:txBody>
          <a:bodyPr wrap="none" rtlCol="0">
            <a:spAutoFit/>
          </a:bodyPr>
          <a:lstStyle/>
          <a:p>
            <a:pPr algn="r"/>
            <a:r>
              <a:rPr lang="en" sz="1600" b="1" dirty="0"/>
              <a:t>EGW (The Desire of Ages, p. 806)</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7964424" y="98262"/>
            <a:ext cx="4144157" cy="4062651"/>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“O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hindi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baga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ninyo</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nalalaman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ang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inyong</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katawan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ay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templo</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ng Espiritu Santo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nasa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inyo</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tinanggap</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ninyo</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Dios?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hindi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kayo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inyong</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sarili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Sapagka't</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kayo'y</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binili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halaga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luwalhatiin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nga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ninyo</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ng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inyong</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katawan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ang Dios.”</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a:t>
            </a:r>
            <a:r>
              <a:rPr kumimoji="0" lang="en-US" sz="18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Corinto</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6:19,20</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1458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4063754378"/>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2" y="209551"/>
            <a:ext cx="6877663" cy="1015663"/>
          </a:xfrm>
          <a:prstGeom prst="rect">
            <a:avLst/>
          </a:prstGeom>
          <a:noFill/>
        </p:spPr>
        <p:txBody>
          <a:bodyPr wrap="square" rtlCol="0">
            <a:spAutoFit/>
          </a:bodyPr>
          <a:lstStyle/>
          <a:p>
            <a:pPr>
              <a:spcBef>
                <a:spcPts val="600"/>
              </a:spcBef>
            </a:pPr>
            <a:r>
              <a:rPr lang="en" sz="2000" b="1" dirty="0"/>
              <a:t>Ginugol ni Pablo ang kabanata lima hanggang pito ng 1 Corinto sa pagsisikap na alisin ang kasalanang malalim na ang ugat sa iglesia ng Corinto: sekswal na imoralidad.</a:t>
            </a: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453285"/>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Gamit</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ang malinaw at direktang salita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hindi lang tinukoy ni Pablo ang kasalanan, ngunit nagbigay din ng ilang solusyon</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para dito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kung paano hindi na mahulog</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dito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331418"/>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000" b="1" dirty="0">
                <a:solidFill>
                  <a:prstClr val="black"/>
                </a:solidFill>
                <a:latin typeface="Aptos" panose="02110004020202020204"/>
              </a:rPr>
              <a:t>Ang kasalanang ito ay ibinibilang ng iba sa mga kasong gaya ng pandaraya sa kapatiran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na dinadala sa mga korteng</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sibil</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4946904" y="914430"/>
            <a:ext cx="6804600" cy="2800767"/>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KASALANAN SA IGLESIA</a:t>
            </a: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e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ANG HINAYAANG KASALANAN</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en-US" b="1" dirty="0">
                <a:solidFill>
                  <a:srgbClr val="7030A0"/>
                </a:solidFill>
                <a:latin typeface="Comic Sans MS" panose="030F0702030302020204" pitchFamily="66" charset="0"/>
              </a:rPr>
              <a:t>At </a:t>
            </a:r>
            <a:r>
              <a:rPr lang="en-US" b="1" dirty="0" err="1">
                <a:solidFill>
                  <a:srgbClr val="7030A0"/>
                </a:solidFill>
                <a:latin typeface="Comic Sans MS" panose="030F0702030302020204" pitchFamily="66" charset="0"/>
              </a:rPr>
              <a:t>kayo'y</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mga</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mapagpalalo</a:t>
            </a:r>
            <a:r>
              <a:rPr lang="en-US" b="1" dirty="0">
                <a:solidFill>
                  <a:srgbClr val="7030A0"/>
                </a:solidFill>
                <a:latin typeface="Comic Sans MS" panose="030F0702030302020204" pitchFamily="66" charset="0"/>
              </a:rPr>
              <a:t>, at </a:t>
            </a:r>
            <a:r>
              <a:rPr lang="en-US" b="1" dirty="0" err="1">
                <a:solidFill>
                  <a:srgbClr val="7030A0"/>
                </a:solidFill>
                <a:latin typeface="Comic Sans MS" panose="030F0702030302020204" pitchFamily="66" charset="0"/>
              </a:rPr>
              <a:t>hindi</a:t>
            </a:r>
            <a:r>
              <a:rPr lang="en-US" b="1" dirty="0">
                <a:solidFill>
                  <a:srgbClr val="7030A0"/>
                </a:solidFill>
                <a:latin typeface="Comic Sans MS" panose="030F0702030302020204" pitchFamily="66" charset="0"/>
              </a:rPr>
              <a:t> kayo </a:t>
            </a:r>
            <a:r>
              <a:rPr lang="en-US" b="1" dirty="0" err="1">
                <a:solidFill>
                  <a:srgbClr val="7030A0"/>
                </a:solidFill>
                <a:latin typeface="Comic Sans MS" panose="030F0702030302020204" pitchFamily="66" charset="0"/>
              </a:rPr>
              <a:t>bagkus</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nangalumbay</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upang</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maalis</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sa</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gitna</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ninyo</a:t>
            </a:r>
            <a:r>
              <a:rPr lang="en-US" b="1" dirty="0">
                <a:solidFill>
                  <a:srgbClr val="7030A0"/>
                </a:solidFill>
                <a:latin typeface="Comic Sans MS" panose="030F0702030302020204" pitchFamily="66" charset="0"/>
              </a:rPr>
              <a:t> ang </a:t>
            </a:r>
            <a:r>
              <a:rPr lang="en-US" b="1" dirty="0" err="1">
                <a:solidFill>
                  <a:srgbClr val="7030A0"/>
                </a:solidFill>
                <a:latin typeface="Comic Sans MS" panose="030F0702030302020204" pitchFamily="66" charset="0"/>
              </a:rPr>
              <a:t>gumagawa</a:t>
            </a:r>
            <a:r>
              <a:rPr lang="en-US" b="1" dirty="0">
                <a:solidFill>
                  <a:srgbClr val="7030A0"/>
                </a:solidFill>
                <a:latin typeface="Comic Sans MS" panose="030F0702030302020204" pitchFamily="66" charset="0"/>
              </a:rPr>
              <a:t> ng </a:t>
            </a:r>
            <a:r>
              <a:rPr lang="en-US" b="1" dirty="0" err="1">
                <a:solidFill>
                  <a:srgbClr val="7030A0"/>
                </a:solidFill>
                <a:latin typeface="Comic Sans MS" panose="030F0702030302020204" pitchFamily="66" charset="0"/>
              </a:rPr>
              <a:t>gawang</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ito</a:t>
            </a:r>
            <a:r>
              <a:rPr lang="en-US" b="1" dirty="0">
                <a:solidFill>
                  <a:srgbClr val="7030A0"/>
                </a:solidFill>
                <a:latin typeface="Comic Sans MS" panose="030F0702030302020204" pitchFamily="66" charset="0"/>
              </a:rPr>
              <a:t>?</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(1 Corinto 5:2)</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2" y="1446013"/>
            <a:ext cx="7969480" cy="923330"/>
          </a:xfrm>
          <a:prstGeom prst="rect">
            <a:avLst/>
          </a:prstGeom>
          <a:noFill/>
        </p:spPr>
        <p:txBody>
          <a:bodyPr wrap="square">
            <a:spAutoFit/>
          </a:bodyPr>
          <a:lstStyle/>
          <a:p>
            <a:pPr>
              <a:spcBef>
                <a:spcPts val="600"/>
              </a:spcBef>
            </a:pPr>
            <a:r>
              <a:rPr lang="en" b="1" dirty="0"/>
              <a:t>Sa iglesia ng Corinto ay “</a:t>
            </a:r>
            <a:r>
              <a:rPr lang="en-US" b="1" dirty="0"/>
              <a:t>may </a:t>
            </a:r>
            <a:r>
              <a:rPr lang="en-US" b="1" dirty="0" err="1"/>
              <a:t>pakikiapid</a:t>
            </a:r>
            <a:r>
              <a:rPr lang="en-US" b="1" dirty="0"/>
              <a:t>, at ang </a:t>
            </a:r>
            <a:r>
              <a:rPr lang="en-US" b="1" dirty="0" err="1"/>
              <a:t>ganyang</a:t>
            </a:r>
            <a:r>
              <a:rPr lang="en-US" b="1" dirty="0"/>
              <a:t> </a:t>
            </a:r>
            <a:r>
              <a:rPr lang="en-US" b="1" dirty="0" err="1"/>
              <a:t>pakikiapid</a:t>
            </a:r>
            <a:r>
              <a:rPr lang="en-US" b="1" dirty="0"/>
              <a:t> ay </a:t>
            </a:r>
            <a:r>
              <a:rPr lang="en-US" b="1" dirty="0" err="1"/>
              <a:t>wala</a:t>
            </a:r>
            <a:r>
              <a:rPr lang="en-US" b="1" dirty="0"/>
              <a:t> </a:t>
            </a:r>
            <a:r>
              <a:rPr lang="en-US" b="1" dirty="0" err="1"/>
              <a:t>kahit</a:t>
            </a:r>
            <a:r>
              <a:rPr lang="en-US" b="1" dirty="0"/>
              <a:t> </a:t>
            </a:r>
            <a:r>
              <a:rPr lang="en-US" b="1" dirty="0" err="1"/>
              <a:t>sa</a:t>
            </a:r>
            <a:r>
              <a:rPr lang="en-US" b="1" dirty="0"/>
              <a:t> </a:t>
            </a:r>
            <a:r>
              <a:rPr lang="en-US" b="1" dirty="0" err="1"/>
              <a:t>mga</a:t>
            </a:r>
            <a:r>
              <a:rPr lang="en-US" b="1" dirty="0"/>
              <a:t> Gentil, </a:t>
            </a:r>
            <a:r>
              <a:rPr lang="en-US" b="1" dirty="0" err="1"/>
              <a:t>na</a:t>
            </a:r>
            <a:r>
              <a:rPr lang="en-US" b="1" dirty="0"/>
              <a:t> isa </a:t>
            </a:r>
            <a:r>
              <a:rPr lang="en-US" b="1" dirty="0" err="1"/>
              <a:t>sa</a:t>
            </a:r>
            <a:r>
              <a:rPr lang="en-US" b="1" dirty="0"/>
              <a:t> </a:t>
            </a:r>
            <a:r>
              <a:rPr lang="en-US" b="1" dirty="0" err="1"/>
              <a:t>inyo'y</a:t>
            </a:r>
            <a:r>
              <a:rPr lang="en-US" b="1" dirty="0"/>
              <a:t> </a:t>
            </a:r>
            <a:r>
              <a:rPr lang="en-US" b="1" dirty="0" err="1"/>
              <a:t>nagaari</a:t>
            </a:r>
            <a:r>
              <a:rPr lang="en-US" b="1" dirty="0"/>
              <a:t> ng </a:t>
            </a:r>
            <a:r>
              <a:rPr lang="en-US" b="1" dirty="0" err="1"/>
              <a:t>asawa</a:t>
            </a:r>
            <a:r>
              <a:rPr lang="en-US" b="1" dirty="0"/>
              <a:t> ng </a:t>
            </a:r>
            <a:r>
              <a:rPr lang="en-US" b="1" dirty="0" err="1"/>
              <a:t>kaniyang</a:t>
            </a:r>
            <a:r>
              <a:rPr lang="en-US" b="1" dirty="0"/>
              <a:t> ama</a:t>
            </a:r>
            <a:r>
              <a:rPr lang="en" b="1" dirty="0"/>
              <a:t>”        </a:t>
            </a:r>
            <a:r>
              <a:rPr lang="en" sz="1600" b="1" dirty="0"/>
              <a:t>(1 Cor. 5:1).</a:t>
            </a:r>
            <a:endParaRPr lang="en" b="1" dirty="0"/>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577572" y="1522928"/>
            <a:ext cx="4462131" cy="2553799"/>
          </a:xfrm>
          <a:prstGeom prst="snip2DiagRect">
            <a:avLst>
              <a:gd name="adj1" fmla="val 2725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09446" y="3849623"/>
            <a:ext cx="5143603" cy="2843979"/>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1323439"/>
          </a:xfrm>
          <a:prstGeom prst="rect">
            <a:avLst/>
          </a:prstGeom>
          <a:noFill/>
        </p:spPr>
        <p:txBody>
          <a:bodyPr wrap="square">
            <a:spAutoFit/>
          </a:bodyPr>
          <a:lstStyle/>
          <a:p>
            <a:pPr>
              <a:spcBef>
                <a:spcPts val="600"/>
              </a:spcBef>
            </a:pPr>
            <a:r>
              <a:rPr lang="en" sz="2000" b="1" dirty="0"/>
              <a:t>Karamihan sa iglesia ay mga Hentil. S</a:t>
            </a:r>
            <a:r>
              <a:rPr lang="en-US" sz="2000" b="1" dirty="0" err="1"/>
              <a:t>i</a:t>
            </a:r>
            <a:r>
              <a:rPr lang="en" sz="2000" b="1" dirty="0"/>
              <a:t>nasabi ng kanilang konsensya na hindi dapat hayaan ang pakikipagrelasyon sa kapamilya. </a:t>
            </a:r>
            <a:r>
              <a:rPr lang="en-US" sz="2000" b="1" dirty="0"/>
              <a:t>D</a:t>
            </a:r>
            <a:r>
              <a:rPr lang="en" sz="2000" b="1" dirty="0"/>
              <a:t>agdag pa dito, nalaman din nila ang Kasulatan (Lev.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104672" y="2447763"/>
            <a:ext cx="742527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000" b="1" dirty="0">
                <a:solidFill>
                  <a:prstClr val="black"/>
                </a:solidFill>
                <a:latin typeface="Aptos" panose="02110004020202020204"/>
              </a:rPr>
              <a:t>Ang pagkakaroon ng sekswal na relasyon sa kamag-anak ay napakaseryosong bagay sa iglesia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Ngunit</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lumala pa lalo ang sitwasyon dahil</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sa halip na kamuhian ito, may kayabangan</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pa nilang hinahayaan ito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Cor. 5:2 </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NIV</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495925" y="5509022"/>
            <a:ext cx="661987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Kung malinaw sa kanila na ang relasyon na ito ay kasalanan… </a:t>
            </a:r>
            <a:r>
              <a:rPr lang="en" sz="2000" b="1" dirty="0">
                <a:solidFill>
                  <a:prstClr val="black"/>
                </a:solidFill>
                <a:latin typeface="Aptos" panose="02110004020202020204"/>
              </a:rPr>
              <a:t>bakit masaya pa sila dito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Cor. 5:6)? Maimpluwensya ba ang pamilyang nagkasala sa iglesia? Nagyayabang ba sila na hinahayaan nila ang mga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mali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4400" b="1" dirty="0">
                <a:ln w="22225">
                  <a:solidFill>
                    <a:schemeClr val="accent2"/>
                  </a:solidFill>
                  <a:prstDash val="solid"/>
                </a:ln>
                <a:solidFill>
                  <a:schemeClr val="accent2">
                    <a:lumMod val="60000"/>
                    <a:lumOff val="40000"/>
                  </a:schemeClr>
                </a:solidFill>
              </a:rPr>
              <a:t>PAG-ALIS NG KASALANAN</a:t>
            </a: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a:t>
            </a:r>
            <a:r>
              <a:rPr lang="sv-SE" b="1" dirty="0">
                <a:solidFill>
                  <a:schemeClr val="accent3">
                    <a:lumMod val="75000"/>
                  </a:schemeClr>
                </a:solidFill>
                <a:latin typeface="Comic Sans MS" panose="030F0702030302020204" pitchFamily="66" charset="0"/>
              </a:rPr>
              <a:t>Datapuwa't sa nangasa labas ay Dios ang humahatol. Alisin nga ninyo sa inyo ang masamang tao</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(1 Corinto 5:13)</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3" y="1428243"/>
            <a:ext cx="7519665" cy="1015663"/>
          </a:xfrm>
          <a:prstGeom prst="rect">
            <a:avLst/>
          </a:prstGeom>
          <a:noFill/>
        </p:spPr>
        <p:txBody>
          <a:bodyPr wrap="square" rtlCol="0">
            <a:spAutoFit/>
          </a:bodyPr>
          <a:lstStyle/>
          <a:p>
            <a:pPr>
              <a:spcBef>
                <a:spcPts val="600"/>
              </a:spcBef>
            </a:pPr>
            <a:r>
              <a:rPr lang="en" sz="2000" b="1" dirty="0"/>
              <a:t>Ang kaso ng incest ay “alam na ng publiko” (1 Cor. 5:1), kaya dapat itong lutasin agad upang hindi masira ang dangal ng iglesia. Ano ang mga dapat gawin?</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119965793"/>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62756" y="4484482"/>
            <a:ext cx="4729328" cy="1938992"/>
          </a:xfrm>
          <a:prstGeom prst="rect">
            <a:avLst/>
          </a:prstGeom>
          <a:noFill/>
        </p:spPr>
        <p:txBody>
          <a:bodyPr wrap="square" rtlCol="0">
            <a:spAutoFit/>
          </a:bodyPr>
          <a:lstStyle/>
          <a:p>
            <a:pPr>
              <a:spcBef>
                <a:spcPts val="600"/>
              </a:spcBef>
            </a:pPr>
            <a:r>
              <a:rPr lang="en" sz="2000" b="1" dirty="0"/>
              <a:t>A</a:t>
            </a:r>
            <a:r>
              <a:rPr lang="en-US" sz="2000" b="1" dirty="0"/>
              <a:t>n</a:t>
            </a:r>
            <a:r>
              <a:rPr lang="en" sz="2000" b="1" dirty="0"/>
              <a:t>g pagdisiplina sa iglesia (gaano man kabigat nito) ay dapat palaging sa ikaliligtas ang sadya. Dapat linawin ang kasalanan ng tao upang makilala ito, pagsisihan, at “maligtas sa araw ng ating Panginoong Jesus” (1 Corinto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a:extLst>
              <a:ext uri="{28A0092B-C50C-407E-A947-70E740481C1C}">
                <a14:useLocalDpi xmlns:a14="http://schemas.microsoft.com/office/drawing/2010/main" val="0"/>
              </a:ext>
            </a:extLst>
          </a:blip>
          <a:srcRect l="29661" t="-496" r="3622" b="496"/>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rPr>
              <a:t>PAG-AYO NG MGA PROBLEMA SA LOOB</a:t>
            </a: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US" b="1" dirty="0" err="1">
                <a:solidFill>
                  <a:schemeClr val="accent4">
                    <a:lumMod val="50000"/>
                  </a:schemeClr>
                </a:solidFill>
                <a:latin typeface="Comic Sans MS" panose="030F0702030302020204" pitchFamily="66" charset="0"/>
              </a:rPr>
              <a:t>Nangangahas</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baga</a:t>
            </a:r>
            <a:r>
              <a:rPr lang="en-US" b="1" dirty="0">
                <a:solidFill>
                  <a:schemeClr val="accent4">
                    <a:lumMod val="50000"/>
                  </a:schemeClr>
                </a:solidFill>
                <a:latin typeface="Comic Sans MS" panose="030F0702030302020204" pitchFamily="66" charset="0"/>
              </a:rPr>
              <a:t> ang </a:t>
            </a:r>
            <a:r>
              <a:rPr lang="en-US" b="1" dirty="0" err="1">
                <a:solidFill>
                  <a:schemeClr val="accent4">
                    <a:lumMod val="50000"/>
                  </a:schemeClr>
                </a:solidFill>
                <a:latin typeface="Comic Sans MS" panose="030F0702030302020204" pitchFamily="66" charset="0"/>
              </a:rPr>
              <a:t>sinoman</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sa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inyo</a:t>
            </a:r>
            <a:r>
              <a:rPr lang="en-US" b="1" dirty="0">
                <a:solidFill>
                  <a:schemeClr val="accent4">
                    <a:lumMod val="50000"/>
                  </a:schemeClr>
                </a:solidFill>
                <a:latin typeface="Comic Sans MS" panose="030F0702030302020204" pitchFamily="66" charset="0"/>
              </a:rPr>
              <a:t>, kung </a:t>
            </a:r>
            <a:r>
              <a:rPr lang="en-US" b="1" dirty="0" err="1">
                <a:solidFill>
                  <a:schemeClr val="accent4">
                    <a:lumMod val="50000"/>
                  </a:schemeClr>
                </a:solidFill>
                <a:latin typeface="Comic Sans MS" panose="030F0702030302020204" pitchFamily="66" charset="0"/>
              </a:rPr>
              <a:t>mayroong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anomang</a:t>
            </a:r>
            <a:r>
              <a:rPr lang="en-US" b="1" dirty="0">
                <a:solidFill>
                  <a:schemeClr val="accent4">
                    <a:lumMod val="50000"/>
                  </a:schemeClr>
                </a:solidFill>
                <a:latin typeface="Comic Sans MS" panose="030F0702030302020204" pitchFamily="66" charset="0"/>
              </a:rPr>
              <a:t> bagay </a:t>
            </a:r>
            <a:r>
              <a:rPr lang="en-US" b="1" dirty="0" err="1">
                <a:solidFill>
                  <a:schemeClr val="accent4">
                    <a:lumMod val="50000"/>
                  </a:schemeClr>
                </a:solidFill>
                <a:latin typeface="Comic Sans MS" panose="030F0702030302020204" pitchFamily="66" charset="0"/>
              </a:rPr>
              <a:t>laban</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sa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iba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na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siya'y</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magsakdal</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sa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harapan</a:t>
            </a:r>
            <a:r>
              <a:rPr lang="en-US" b="1" dirty="0">
                <a:solidFill>
                  <a:schemeClr val="accent4">
                    <a:lumMod val="50000"/>
                  </a:schemeClr>
                </a:solidFill>
                <a:latin typeface="Comic Sans MS" panose="030F0702030302020204" pitchFamily="66" charset="0"/>
              </a:rPr>
              <a:t> ng </a:t>
            </a:r>
            <a:r>
              <a:rPr lang="en-US" b="1" dirty="0" err="1">
                <a:solidFill>
                  <a:schemeClr val="accent4">
                    <a:lumMod val="50000"/>
                  </a:schemeClr>
                </a:solidFill>
                <a:latin typeface="Comic Sans MS" panose="030F0702030302020204" pitchFamily="66" charset="0"/>
              </a:rPr>
              <a:t>mga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liko</a:t>
            </a:r>
            <a:r>
              <a:rPr lang="en-US" b="1" dirty="0">
                <a:solidFill>
                  <a:schemeClr val="accent4">
                    <a:lumMod val="50000"/>
                  </a:schemeClr>
                </a:solidFill>
                <a:latin typeface="Comic Sans MS" panose="030F0702030302020204" pitchFamily="66" charset="0"/>
              </a:rPr>
              <a:t>, at </a:t>
            </a:r>
            <a:r>
              <a:rPr lang="en-US" b="1" dirty="0" err="1">
                <a:solidFill>
                  <a:schemeClr val="accent4">
                    <a:lumMod val="50000"/>
                  </a:schemeClr>
                </a:solidFill>
                <a:latin typeface="Comic Sans MS" panose="030F0702030302020204" pitchFamily="66" charset="0"/>
              </a:rPr>
              <a:t>hindi</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sa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harapan</a:t>
            </a:r>
            <a:r>
              <a:rPr lang="en-US" b="1" dirty="0">
                <a:solidFill>
                  <a:schemeClr val="accent4">
                    <a:lumMod val="50000"/>
                  </a:schemeClr>
                </a:solidFill>
                <a:latin typeface="Comic Sans MS" panose="030F0702030302020204" pitchFamily="66" charset="0"/>
              </a:rPr>
              <a:t> ng </a:t>
            </a:r>
            <a:r>
              <a:rPr lang="en-US" b="1" dirty="0" err="1">
                <a:solidFill>
                  <a:schemeClr val="accent4">
                    <a:lumMod val="50000"/>
                  </a:schemeClr>
                </a:solidFill>
                <a:latin typeface="Comic Sans MS" panose="030F0702030302020204" pitchFamily="66" charset="0"/>
              </a:rPr>
              <a:t>mga</a:t>
            </a:r>
            <a:r>
              <a:rPr lang="en-US" b="1" dirty="0">
                <a:solidFill>
                  <a:schemeClr val="accent4">
                    <a:lumMod val="50000"/>
                  </a:schemeClr>
                </a:solidFill>
                <a:latin typeface="Comic Sans MS" panose="030F0702030302020204" pitchFamily="66" charset="0"/>
              </a:rPr>
              <a:t> banal</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(1 Corinto 6:1)</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40729"/>
            <a:ext cx="7271088" cy="1631216"/>
          </a:xfrm>
          <a:prstGeom prst="rect">
            <a:avLst/>
          </a:prstGeom>
          <a:noFill/>
        </p:spPr>
        <p:txBody>
          <a:bodyPr wrap="square" rtlCol="0">
            <a:spAutoFit/>
          </a:bodyPr>
          <a:lstStyle/>
          <a:p>
            <a:pPr>
              <a:spcBef>
                <a:spcPts val="600"/>
              </a:spcBef>
            </a:pPr>
            <a:r>
              <a:rPr lang="en" sz="2000" b="1" dirty="0"/>
              <a:t>Matapos ipaliwanag kung paano lutasin ang kasalanan sa iglesia, sinaway sila ni Pablo sa hindi pagsunod ng tama sa mga tuntunin at sa pagpayag na umabot sa korte ang away ng dalawag kapatiran (1 Corinto 6:1-6). Ngunit dinagdagan pa ni Pablo at tinumbok ang ugat ng problema.</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spcBef>
                <a:spcPts val="600"/>
              </a:spcBef>
            </a:pPr>
            <a:r>
              <a:rPr lang="en" sz="2000" b="1" dirty="0"/>
              <a:t>Ikalawa, dapat handang magpatawad sa kasalanan ang magkakapatid (1 Cor. 6:7b).</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2954172"/>
            <a:ext cx="7000873" cy="1015663"/>
          </a:xfrm>
          <a:prstGeom prst="rect">
            <a:avLst/>
          </a:prstGeom>
          <a:noFill/>
        </p:spPr>
        <p:txBody>
          <a:bodyPr wrap="square">
            <a:spAutoFit/>
          </a:bodyPr>
          <a:lstStyle/>
          <a:p>
            <a:pPr>
              <a:spcBef>
                <a:spcPts val="600"/>
              </a:spcBef>
            </a:pPr>
            <a:r>
              <a:rPr lang="en" sz="2000" b="1" dirty="0"/>
              <a:t>Una, dapat walang hindi pagkakaunawaan sa mga miembro ng iglesia (1 Cor. 6:7a) at, syempre, dapat hindi gawan ng mali o lokohin ng isa ang kapwa myembro (1 Cor. 6:8).</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4" y="5941320"/>
            <a:ext cx="6753976" cy="707886"/>
          </a:xfrm>
          <a:prstGeom prst="rect">
            <a:avLst/>
          </a:prstGeom>
          <a:noFill/>
        </p:spPr>
        <p:txBody>
          <a:bodyPr wrap="square">
            <a:spAutoFit/>
          </a:bodyPr>
          <a:lstStyle/>
          <a:p>
            <a:pPr>
              <a:spcBef>
                <a:spcPts val="600"/>
              </a:spcBef>
            </a:pPr>
            <a:r>
              <a:rPr lang="en" sz="2000" b="1" dirty="0"/>
              <a:t>Maliban kung ito ay krimen (Rom. 13:1-5), dapat ang problema sa loob ng iglesia ay ayusin lang  sa loob.</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137160"/>
            <a:ext cx="6839702" cy="707886"/>
          </a:xfrm>
          <a:prstGeom prst="rect">
            <a:avLst/>
          </a:prstGeom>
          <a:noFill/>
        </p:spPr>
        <p:txBody>
          <a:bodyPr wrap="square">
            <a:spAutoFit/>
          </a:bodyPr>
          <a:lstStyle/>
          <a:p>
            <a:pPr>
              <a:spcBef>
                <a:spcPts val="600"/>
              </a:spcBef>
            </a:pPr>
            <a:r>
              <a:rPr lang="en" sz="2000" b="1" dirty="0"/>
              <a:t>Ikatlo, kung may pagtatalo sa mga myembro, dapat maging hukom o mamagitan sa kanila ang iglesia </a:t>
            </a:r>
            <a:r>
              <a:rPr lang="en" sz="1400" b="1" dirty="0"/>
              <a:t>(1 Cor. 6:2).</a:t>
            </a:r>
            <a:endParaRPr lang="en" sz="2000" b="1" dirty="0"/>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20051" y="3006950"/>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9598" y="5218567"/>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662881" y="1038050"/>
            <a:ext cx="10186220" cy="4524315"/>
          </a:xfrm>
          <a:prstGeom prst="rect">
            <a:avLst/>
          </a:prstGeom>
          <a:noFill/>
        </p:spPr>
        <p:txBody>
          <a:bodyPr wrap="square">
            <a:spAutoFit/>
          </a:bodyPr>
          <a:lstStyle/>
          <a:p>
            <a:pPr>
              <a:spcBef>
                <a:spcPts val="600"/>
              </a:spcBef>
            </a:pPr>
            <a:r>
              <a:rPr lang="en" sz="2400" b="1" dirty="0">
                <a:latin typeface="Constantia" panose="02030602050306030303" pitchFamily="18" charset="0"/>
              </a:rPr>
              <a:t>“Tungkulin nating alamin ang ating mga kabiguan at kasalanan</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nagdudulot</a:t>
            </a:r>
            <a:r>
              <a:rPr lang="en-US" sz="2400" b="1" dirty="0">
                <a:latin typeface="Constantia" panose="02030602050306030303" pitchFamily="18" charset="0"/>
              </a:rPr>
              <a:t> ng </a:t>
            </a:r>
            <a:r>
              <a:rPr lang="en-US" sz="2400" b="1" dirty="0" err="1">
                <a:latin typeface="Constantia" panose="02030602050306030303" pitchFamily="18" charset="0"/>
              </a:rPr>
              <a:t>kadiliman</a:t>
            </a:r>
            <a:r>
              <a:rPr lang="en-US" sz="2400" b="1" dirty="0">
                <a:latin typeface="Constantia" panose="02030602050306030303" pitchFamily="18" charset="0"/>
              </a:rPr>
              <a:t> at </a:t>
            </a:r>
            <a:r>
              <a:rPr lang="en-US" sz="2400" b="1" dirty="0" err="1">
                <a:latin typeface="Constantia" panose="02030602050306030303" pitchFamily="18" charset="0"/>
              </a:rPr>
              <a:t>kahinaan</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espiritwal</a:t>
            </a:r>
            <a:r>
              <a:rPr lang="en-US" sz="2400" b="1" dirty="0">
                <a:latin typeface="Constantia" panose="02030602050306030303" pitchFamily="18" charset="0"/>
              </a:rPr>
              <a:t>, at </a:t>
            </a:r>
            <a:r>
              <a:rPr lang="en-US" sz="2400" b="1" dirty="0" err="1">
                <a:latin typeface="Constantia" panose="02030602050306030303" pitchFamily="18" charset="0"/>
              </a:rPr>
              <a:t>sinusugpo</a:t>
            </a:r>
            <a:r>
              <a:rPr lang="en-US" sz="2400" b="1" dirty="0">
                <a:latin typeface="Constantia" panose="02030602050306030303" pitchFamily="18" charset="0"/>
              </a:rPr>
              <a:t> ang </a:t>
            </a:r>
            <a:r>
              <a:rPr lang="en-US" sz="2400" b="1" dirty="0" err="1">
                <a:latin typeface="Constantia" panose="02030602050306030303" pitchFamily="18" charset="0"/>
              </a:rPr>
              <a:t>una</a:t>
            </a:r>
            <a:r>
              <a:rPr lang="en-US" sz="2400" b="1" dirty="0">
                <a:latin typeface="Constantia" panose="02030602050306030303" pitchFamily="18" charset="0"/>
              </a:rPr>
              <a:t> </a:t>
            </a:r>
            <a:r>
              <a:rPr lang="en-US" sz="2400" b="1" dirty="0" err="1">
                <a:latin typeface="Constantia" panose="02030602050306030303" pitchFamily="18" charset="0"/>
              </a:rPr>
              <a:t>nating</a:t>
            </a:r>
            <a:r>
              <a:rPr lang="en-US" sz="2400" b="1" dirty="0">
                <a:latin typeface="Constantia" panose="02030602050306030303" pitchFamily="18" charset="0"/>
              </a:rPr>
              <a:t> </a:t>
            </a:r>
            <a:r>
              <a:rPr lang="en-US" sz="2400" b="1" dirty="0" err="1">
                <a:latin typeface="Constantia" panose="02030602050306030303" pitchFamily="18" charset="0"/>
              </a:rPr>
              <a:t>pag-ibig</a:t>
            </a:r>
            <a:r>
              <a:rPr lang="en-US" sz="2400" b="1" dirty="0">
                <a:latin typeface="Constantia" panose="02030602050306030303" pitchFamily="18" charset="0"/>
              </a:rPr>
              <a:t>. Ito </a:t>
            </a:r>
            <a:r>
              <a:rPr lang="en-US" sz="2400" b="1" dirty="0" err="1">
                <a:latin typeface="Constantia" panose="02030602050306030303" pitchFamily="18" charset="0"/>
              </a:rPr>
              <a:t>ba</a:t>
            </a:r>
            <a:r>
              <a:rPr lang="en-US" sz="2400" b="1" dirty="0">
                <a:latin typeface="Constantia" panose="02030602050306030303" pitchFamily="18" charset="0"/>
              </a:rPr>
              <a:t> ay </a:t>
            </a:r>
            <a:r>
              <a:rPr lang="en-US" sz="2400" b="1" dirty="0" err="1">
                <a:latin typeface="Constantia" panose="02030602050306030303" pitchFamily="18" charset="0"/>
              </a:rPr>
              <a:t>pagiging</a:t>
            </a:r>
            <a:r>
              <a:rPr lang="en-US" sz="2400" b="1" dirty="0">
                <a:latin typeface="Constantia" panose="02030602050306030303" pitchFamily="18" charset="0"/>
              </a:rPr>
              <a:t> </a:t>
            </a:r>
            <a:r>
              <a:rPr lang="en-US" sz="2400" b="1" dirty="0" err="1">
                <a:latin typeface="Constantia" panose="02030602050306030303" pitchFamily="18" charset="0"/>
              </a:rPr>
              <a:t>makamundo</a:t>
            </a:r>
            <a:r>
              <a:rPr lang="en-US" sz="2400" b="1" dirty="0">
                <a:latin typeface="Constantia" panose="02030602050306030303" pitchFamily="18" charset="0"/>
              </a:rPr>
              <a:t>? Ito </a:t>
            </a:r>
            <a:r>
              <a:rPr lang="en-US" sz="2400" b="1" dirty="0" err="1">
                <a:latin typeface="Constantia" panose="02030602050306030303" pitchFamily="18" charset="0"/>
              </a:rPr>
              <a:t>ba</a:t>
            </a:r>
            <a:r>
              <a:rPr lang="en-US" sz="2400" b="1" dirty="0">
                <a:latin typeface="Constantia" panose="02030602050306030303" pitchFamily="18" charset="0"/>
              </a:rPr>
              <a:t> </a:t>
            </a:r>
            <a:r>
              <a:rPr lang="en-US" sz="2400" b="1" dirty="0" err="1">
                <a:latin typeface="Constantia" panose="02030602050306030303" pitchFamily="18" charset="0"/>
              </a:rPr>
              <a:t>pagkamakasarili</a:t>
            </a:r>
            <a:r>
              <a:rPr lang="en-US" sz="2400" b="1" dirty="0">
                <a:latin typeface="Constantia" panose="02030602050306030303" pitchFamily="18" charset="0"/>
              </a:rPr>
              <a:t>? Ito </a:t>
            </a:r>
            <a:r>
              <a:rPr lang="en-US" sz="2400" b="1" dirty="0" err="1">
                <a:latin typeface="Constantia" panose="02030602050306030303" pitchFamily="18" charset="0"/>
              </a:rPr>
              <a:t>ba</a:t>
            </a:r>
            <a:r>
              <a:rPr lang="en-US" sz="2400" b="1" dirty="0">
                <a:latin typeface="Constantia" panose="02030602050306030303" pitchFamily="18" charset="0"/>
              </a:rPr>
              <a:t> ay </a:t>
            </a:r>
            <a:r>
              <a:rPr lang="en-US" sz="2400" b="1" dirty="0" err="1">
                <a:latin typeface="Constantia" panose="02030602050306030303" pitchFamily="18" charset="0"/>
              </a:rPr>
              <a:t>pagpapahalaga</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sarili</a:t>
            </a:r>
            <a:r>
              <a:rPr lang="en-US" sz="2400" b="1" dirty="0">
                <a:latin typeface="Constantia" panose="02030602050306030303" pitchFamily="18" charset="0"/>
              </a:rPr>
              <a:t>? Ito </a:t>
            </a:r>
            <a:r>
              <a:rPr lang="en-US" sz="2400" b="1" dirty="0" err="1">
                <a:latin typeface="Constantia" panose="02030602050306030303" pitchFamily="18" charset="0"/>
              </a:rPr>
              <a:t>ba</a:t>
            </a:r>
            <a:r>
              <a:rPr lang="en-US" sz="2400" b="1" dirty="0">
                <a:latin typeface="Constantia" panose="02030602050306030303" pitchFamily="18" charset="0"/>
              </a:rPr>
              <a:t> ay </a:t>
            </a:r>
            <a:r>
              <a:rPr lang="en-US" sz="2400" b="1" dirty="0" err="1">
                <a:latin typeface="Constantia" panose="02030602050306030303" pitchFamily="18" charset="0"/>
              </a:rPr>
              <a:t>paghahangad</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mauna</a:t>
            </a:r>
            <a:r>
              <a:rPr lang="en-US" sz="2400" b="1" dirty="0">
                <a:latin typeface="Constantia" panose="02030602050306030303" pitchFamily="18" charset="0"/>
              </a:rPr>
              <a:t>? Ito </a:t>
            </a:r>
            <a:r>
              <a:rPr lang="en-US" sz="2400" b="1" dirty="0" err="1">
                <a:latin typeface="Constantia" panose="02030602050306030303" pitchFamily="18" charset="0"/>
              </a:rPr>
              <a:t>ba</a:t>
            </a:r>
            <a:r>
              <a:rPr lang="en-US" sz="2400" b="1" dirty="0">
                <a:latin typeface="Constantia" panose="02030602050306030303" pitchFamily="18" charset="0"/>
              </a:rPr>
              <a:t> ay </a:t>
            </a:r>
            <a:r>
              <a:rPr lang="en-US" sz="2400" b="1" dirty="0" err="1">
                <a:latin typeface="Constantia" panose="02030602050306030303" pitchFamily="18" charset="0"/>
              </a:rPr>
              <a:t>kahalayang</a:t>
            </a:r>
            <a:r>
              <a:rPr lang="en-US" sz="2400" b="1" dirty="0">
                <a:latin typeface="Constantia" panose="02030602050306030303" pitchFamily="18" charset="0"/>
              </a:rPr>
              <a:t> </a:t>
            </a:r>
            <a:r>
              <a:rPr lang="en-US" sz="2400" b="1" dirty="0" err="1">
                <a:latin typeface="Constantia" panose="02030602050306030303" pitchFamily="18" charset="0"/>
              </a:rPr>
              <a:t>napakadalas</a:t>
            </a:r>
            <a:r>
              <a:rPr lang="en-US" sz="2400" b="1" dirty="0">
                <a:latin typeface="Constantia" panose="02030602050306030303" pitchFamily="18" charset="0"/>
              </a:rPr>
              <a:t>? Ito </a:t>
            </a:r>
            <a:r>
              <a:rPr lang="en-US" sz="2400" b="1" dirty="0" err="1">
                <a:latin typeface="Constantia" panose="02030602050306030303" pitchFamily="18" charset="0"/>
              </a:rPr>
              <a:t>ba</a:t>
            </a:r>
            <a:r>
              <a:rPr lang="en-US" sz="2400" b="1" dirty="0">
                <a:latin typeface="Constantia" panose="02030602050306030303" pitchFamily="18" charset="0"/>
              </a:rPr>
              <a:t> ang </a:t>
            </a:r>
            <a:r>
              <a:rPr lang="en-US" sz="2400" b="1" dirty="0" err="1">
                <a:latin typeface="Constantia" panose="02030602050306030303" pitchFamily="18" charset="0"/>
              </a:rPr>
              <a:t>kasalanan</a:t>
            </a:r>
            <a:r>
              <a:rPr lang="en-US" sz="2400" b="1" dirty="0">
                <a:latin typeface="Constantia" panose="02030602050306030303" pitchFamily="18" charset="0"/>
              </a:rPr>
              <a:t> ng </a:t>
            </a:r>
            <a:r>
              <a:rPr lang="en-US" sz="2400" b="1" dirty="0" err="1">
                <a:latin typeface="Constantia" panose="02030602050306030303" pitchFamily="18" charset="0"/>
              </a:rPr>
              <a:t>mga</a:t>
            </a:r>
            <a:r>
              <a:rPr lang="en-US" sz="2400" b="1" dirty="0">
                <a:latin typeface="Constantia" panose="02030602050306030303" pitchFamily="18" charset="0"/>
              </a:rPr>
              <a:t> Nicolaitans, </a:t>
            </a:r>
            <a:r>
              <a:rPr lang="en-US" sz="2400" b="1" dirty="0" err="1">
                <a:latin typeface="Constantia" panose="02030602050306030303" pitchFamily="18" charset="0"/>
              </a:rPr>
              <a:t>nagiging</a:t>
            </a:r>
            <a:r>
              <a:rPr lang="en-US" sz="2400" b="1" dirty="0">
                <a:latin typeface="Constantia" panose="02030602050306030303" pitchFamily="18" charset="0"/>
              </a:rPr>
              <a:t> </a:t>
            </a:r>
            <a:r>
              <a:rPr lang="en-US" sz="2400" b="1" dirty="0" err="1">
                <a:latin typeface="Constantia" panose="02030602050306030303" pitchFamily="18" charset="0"/>
              </a:rPr>
              <a:t>mahalay</a:t>
            </a:r>
            <a:r>
              <a:rPr lang="en-US" sz="2400" b="1" dirty="0">
                <a:latin typeface="Constantia" panose="02030602050306030303" pitchFamily="18" charset="0"/>
              </a:rPr>
              <a:t> </a:t>
            </a:r>
            <a:r>
              <a:rPr lang="en-US" sz="2400" b="1" dirty="0" err="1">
                <a:latin typeface="Constantia" panose="02030602050306030303" pitchFamily="18" charset="0"/>
              </a:rPr>
              <a:t>dahil</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biyaya</a:t>
            </a:r>
            <a:r>
              <a:rPr lang="en-US" sz="2400" b="1" dirty="0">
                <a:latin typeface="Constantia" panose="02030602050306030303" pitchFamily="18" charset="0"/>
              </a:rPr>
              <a:t> ng Dios? Ito </a:t>
            </a:r>
            <a:r>
              <a:rPr lang="en-US" sz="2400" b="1" dirty="0" err="1">
                <a:latin typeface="Constantia" panose="02030602050306030303" pitchFamily="18" charset="0"/>
              </a:rPr>
              <a:t>ba</a:t>
            </a:r>
            <a:r>
              <a:rPr lang="en-US" sz="2400" b="1" dirty="0">
                <a:latin typeface="Constantia" panose="02030602050306030303" pitchFamily="18" charset="0"/>
              </a:rPr>
              <a:t> ay ang </a:t>
            </a:r>
            <a:r>
              <a:rPr lang="en-US" sz="2400" b="1" dirty="0" err="1">
                <a:latin typeface="Constantia" panose="02030602050306030303" pitchFamily="18" charset="0"/>
              </a:rPr>
              <a:t>maling</a:t>
            </a:r>
            <a:r>
              <a:rPr lang="en-US" sz="2400" b="1" dirty="0">
                <a:latin typeface="Constantia" panose="02030602050306030303" pitchFamily="18" charset="0"/>
              </a:rPr>
              <a:t> </a:t>
            </a:r>
            <a:r>
              <a:rPr lang="en-US" sz="2400" b="1" dirty="0" err="1">
                <a:latin typeface="Constantia" panose="02030602050306030303" pitchFamily="18" charset="0"/>
              </a:rPr>
              <a:t>paggamit</a:t>
            </a:r>
            <a:r>
              <a:rPr lang="en-US" sz="2400" b="1" dirty="0">
                <a:latin typeface="Constantia" panose="02030602050306030303" pitchFamily="18" charset="0"/>
              </a:rPr>
              <a:t> at </a:t>
            </a:r>
            <a:r>
              <a:rPr lang="en-US" sz="2400" b="1" dirty="0" err="1">
                <a:latin typeface="Constantia" panose="02030602050306030303" pitchFamily="18" charset="0"/>
              </a:rPr>
              <a:t>pag-abuso</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dakilang</a:t>
            </a:r>
            <a:r>
              <a:rPr lang="en-US" sz="2400" b="1" dirty="0">
                <a:latin typeface="Constantia" panose="02030602050306030303" pitchFamily="18" charset="0"/>
              </a:rPr>
              <a:t> </a:t>
            </a:r>
            <a:r>
              <a:rPr lang="en-US" sz="2400" b="1" dirty="0" err="1">
                <a:latin typeface="Constantia" panose="02030602050306030303" pitchFamily="18" charset="0"/>
              </a:rPr>
              <a:t>ilaw</a:t>
            </a:r>
            <a:r>
              <a:rPr lang="en-US" sz="2400" b="1" dirty="0">
                <a:latin typeface="Constantia" panose="02030602050306030303" pitchFamily="18" charset="0"/>
              </a:rPr>
              <a:t> at </a:t>
            </a:r>
            <a:r>
              <a:rPr lang="en-US" sz="2400" b="1" dirty="0" err="1">
                <a:latin typeface="Constantia" panose="02030602050306030303" pitchFamily="18" charset="0"/>
              </a:rPr>
              <a:t>oportunidad</a:t>
            </a:r>
            <a:r>
              <a:rPr lang="en-US" sz="2400" b="1" dirty="0">
                <a:latin typeface="Constantia" panose="02030602050306030303" pitchFamily="18" charset="0"/>
              </a:rPr>
              <a:t> at </a:t>
            </a:r>
            <a:r>
              <a:rPr lang="en-US" sz="2400" b="1" dirty="0" err="1">
                <a:latin typeface="Constantia" panose="02030602050306030303" pitchFamily="18" charset="0"/>
              </a:rPr>
              <a:t>prebiliheyo</a:t>
            </a:r>
            <a:r>
              <a:rPr lang="en-US" sz="2400" b="1" dirty="0">
                <a:latin typeface="Constantia" panose="02030602050306030303" pitchFamily="18" charset="0"/>
              </a:rPr>
              <a:t>, </a:t>
            </a:r>
            <a:r>
              <a:rPr lang="en-US" sz="2400" b="1" dirty="0" err="1">
                <a:latin typeface="Constantia" panose="02030602050306030303" pitchFamily="18" charset="0"/>
              </a:rPr>
              <a:t>nagmamalaki</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karunungan</a:t>
            </a:r>
            <a:r>
              <a:rPr lang="en-US" sz="2400" b="1" dirty="0">
                <a:latin typeface="Constantia" panose="02030602050306030303" pitchFamily="18" charset="0"/>
              </a:rPr>
              <a:t> at </a:t>
            </a:r>
            <a:r>
              <a:rPr lang="en-US" sz="2400" b="1" dirty="0" err="1">
                <a:latin typeface="Constantia" panose="02030602050306030303" pitchFamily="18" charset="0"/>
              </a:rPr>
              <a:t>kaalaman</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relihiyon</a:t>
            </a:r>
            <a:r>
              <a:rPr lang="en-US" sz="2400" b="1" dirty="0">
                <a:latin typeface="Constantia" panose="02030602050306030303" pitchFamily="18" charset="0"/>
              </a:rPr>
              <a:t>, </a:t>
            </a:r>
            <a:r>
              <a:rPr lang="en-US" sz="2400" b="1" dirty="0" err="1">
                <a:latin typeface="Constantia" panose="02030602050306030303" pitchFamily="18" charset="0"/>
              </a:rPr>
              <a:t>habang</a:t>
            </a:r>
            <a:r>
              <a:rPr lang="en-US" sz="2400" b="1" dirty="0">
                <a:latin typeface="Constantia" panose="02030602050306030303" pitchFamily="18" charset="0"/>
              </a:rPr>
              <a:t> ang </a:t>
            </a:r>
            <a:r>
              <a:rPr lang="en-US" sz="2400" b="1" dirty="0" err="1">
                <a:latin typeface="Constantia" panose="02030602050306030303" pitchFamily="18" charset="0"/>
              </a:rPr>
              <a:t>buhay</a:t>
            </a:r>
            <a:r>
              <a:rPr lang="en-US" sz="2400" b="1" dirty="0">
                <a:latin typeface="Constantia" panose="02030602050306030303" pitchFamily="18" charset="0"/>
              </a:rPr>
              <a:t> at </a:t>
            </a:r>
            <a:r>
              <a:rPr lang="en-US" sz="2400" b="1" dirty="0" err="1">
                <a:latin typeface="Constantia" panose="02030602050306030303" pitchFamily="18" charset="0"/>
              </a:rPr>
              <a:t>karakter</a:t>
            </a:r>
            <a:r>
              <a:rPr lang="en-US" sz="2400" b="1" dirty="0">
                <a:latin typeface="Constantia" panose="02030602050306030303" pitchFamily="18" charset="0"/>
              </a:rPr>
              <a:t> at </a:t>
            </a:r>
            <a:r>
              <a:rPr lang="en-US" sz="2400" b="1" dirty="0" err="1">
                <a:latin typeface="Constantia" panose="02030602050306030303" pitchFamily="18" charset="0"/>
              </a:rPr>
              <a:t>hindi</a:t>
            </a:r>
            <a:r>
              <a:rPr lang="en-US" sz="2400" b="1" dirty="0">
                <a:latin typeface="Constantia" panose="02030602050306030303" pitchFamily="18" charset="0"/>
              </a:rPr>
              <a:t> </a:t>
            </a:r>
            <a:r>
              <a:rPr lang="en-US" sz="2400" b="1" dirty="0" err="1">
                <a:latin typeface="Constantia" panose="02030602050306030303" pitchFamily="18" charset="0"/>
              </a:rPr>
              <a:t>tugma</a:t>
            </a:r>
            <a:r>
              <a:rPr lang="en-US" sz="2400" b="1" dirty="0">
                <a:latin typeface="Constantia" panose="02030602050306030303" pitchFamily="18" charset="0"/>
              </a:rPr>
              <a:t> at </a:t>
            </a:r>
            <a:r>
              <a:rPr lang="en-US" sz="2400" b="1" dirty="0" err="1">
                <a:latin typeface="Constantia" panose="02030602050306030303" pitchFamily="18" charset="0"/>
              </a:rPr>
              <a:t>mahalay</a:t>
            </a:r>
            <a:r>
              <a:rPr lang="en-US" sz="2400" b="1" dirty="0">
                <a:latin typeface="Constantia" panose="02030602050306030303" pitchFamily="18" charset="0"/>
              </a:rPr>
              <a:t>? Ano man </a:t>
            </a:r>
            <a:r>
              <a:rPr lang="en-US" sz="2400" b="1" dirty="0" err="1">
                <a:latin typeface="Constantia" panose="02030602050306030303" pitchFamily="18" charset="0"/>
              </a:rPr>
              <a:t>ito</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inalagaan</a:t>
            </a:r>
            <a:r>
              <a:rPr lang="en-US" sz="2400" b="1" dirty="0">
                <a:latin typeface="Constantia" panose="02030602050306030303" pitchFamily="18" charset="0"/>
              </a:rPr>
              <a:t> at </a:t>
            </a:r>
            <a:r>
              <a:rPr lang="en-US" sz="2400" b="1" dirty="0" err="1">
                <a:latin typeface="Constantia" panose="02030602050306030303" pitchFamily="18" charset="0"/>
              </a:rPr>
              <a:t>pinalago</a:t>
            </a:r>
            <a:r>
              <a:rPr lang="en-US" sz="2400" b="1" dirty="0">
                <a:latin typeface="Constantia" panose="02030602050306030303" pitchFamily="18" charset="0"/>
              </a:rPr>
              <a:t> </a:t>
            </a:r>
            <a:r>
              <a:rPr lang="en-US" sz="2400" b="1" dirty="0" err="1">
                <a:latin typeface="Constantia" panose="02030602050306030303" pitchFamily="18" charset="0"/>
              </a:rPr>
              <a:t>hanggang</a:t>
            </a:r>
            <a:r>
              <a:rPr lang="en-US" sz="2400" b="1" dirty="0">
                <a:latin typeface="Constantia" panose="02030602050306030303" pitchFamily="18" charset="0"/>
              </a:rPr>
              <a:t> </a:t>
            </a:r>
            <a:r>
              <a:rPr lang="en-US" sz="2400" b="1" dirty="0" err="1">
                <a:latin typeface="Constantia" panose="02030602050306030303" pitchFamily="18" charset="0"/>
              </a:rPr>
              <a:t>naging</a:t>
            </a:r>
            <a:r>
              <a:rPr lang="en-US" sz="2400" b="1" dirty="0">
                <a:latin typeface="Constantia" panose="02030602050306030303" pitchFamily="18" charset="0"/>
              </a:rPr>
              <a:t> </a:t>
            </a:r>
            <a:r>
              <a:rPr lang="en-US" sz="2400" b="1" dirty="0" err="1">
                <a:latin typeface="Constantia" panose="02030602050306030303" pitchFamily="18" charset="0"/>
              </a:rPr>
              <a:t>malakas</a:t>
            </a:r>
            <a:r>
              <a:rPr lang="en-US" sz="2400" b="1" dirty="0">
                <a:latin typeface="Constantia" panose="02030602050306030303" pitchFamily="18" charset="0"/>
              </a:rPr>
              <a:t> at </a:t>
            </a:r>
            <a:r>
              <a:rPr lang="en-US" sz="2400" b="1" dirty="0" err="1">
                <a:latin typeface="Constantia" panose="02030602050306030303" pitchFamily="18" charset="0"/>
              </a:rPr>
              <a:t>nangunguna</a:t>
            </a:r>
            <a:r>
              <a:rPr lang="en-US" sz="2400" b="1" dirty="0">
                <a:latin typeface="Constantia" panose="02030602050306030303" pitchFamily="18" charset="0"/>
              </a:rPr>
              <a:t>, </a:t>
            </a:r>
            <a:r>
              <a:rPr lang="en-US" sz="2400" b="1" dirty="0" err="1">
                <a:latin typeface="Constantia" panose="02030602050306030303" pitchFamily="18" charset="0"/>
              </a:rPr>
              <a:t>magsumikap</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magtagumpay</a:t>
            </a:r>
            <a:r>
              <a:rPr lang="en-US" sz="2400" b="1" dirty="0">
                <a:latin typeface="Constantia" panose="02030602050306030303" pitchFamily="18" charset="0"/>
              </a:rPr>
              <a:t> </a:t>
            </a:r>
            <a:r>
              <a:rPr lang="en-US" sz="2400" b="1" dirty="0" err="1">
                <a:latin typeface="Constantia" panose="02030602050306030303" pitchFamily="18" charset="0"/>
              </a:rPr>
              <a:t>dito</a:t>
            </a:r>
            <a:r>
              <a:rPr lang="en-US" sz="2400" b="1" dirty="0">
                <a:latin typeface="Constantia" panose="02030602050306030303" pitchFamily="18" charset="0"/>
              </a:rPr>
              <a:t>, kung </a:t>
            </a:r>
            <a:r>
              <a:rPr lang="en-US" sz="2400" b="1" dirty="0" err="1">
                <a:latin typeface="Constantia" panose="02030602050306030303" pitchFamily="18" charset="0"/>
              </a:rPr>
              <a:t>hindi</a:t>
            </a:r>
            <a:r>
              <a:rPr lang="en-US" sz="2400" b="1" dirty="0">
                <a:latin typeface="Constantia" panose="02030602050306030303" pitchFamily="18" charset="0"/>
              </a:rPr>
              <a:t> ay </a:t>
            </a:r>
            <a:r>
              <a:rPr lang="en-US" sz="2400" b="1" dirty="0" err="1">
                <a:latin typeface="Constantia" panose="02030602050306030303" pitchFamily="18" charset="0"/>
              </a:rPr>
              <a:t>malilipol</a:t>
            </a:r>
            <a:r>
              <a:rPr lang="en-US" sz="2400" b="1" dirty="0">
                <a:latin typeface="Constantia" panose="02030602050306030303" pitchFamily="18" charset="0"/>
              </a:rPr>
              <a:t> kayo</a:t>
            </a:r>
            <a:r>
              <a:rPr lang="en" sz="2400" b="1" dirty="0">
                <a:latin typeface="Constantia" panose="02030602050306030303" pitchFamily="18" charset="0"/>
              </a:rPr>
              <a:t>.”</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7848173" y="5707823"/>
            <a:ext cx="4260013" cy="338554"/>
          </a:xfrm>
          <a:prstGeom prst="rect">
            <a:avLst/>
          </a:prstGeom>
          <a:noFill/>
        </p:spPr>
        <p:txBody>
          <a:bodyPr wrap="none" rtlCol="0">
            <a:spAutoFit/>
          </a:bodyPr>
          <a:lstStyle/>
          <a:p>
            <a:pPr algn="r"/>
            <a:r>
              <a:rPr lang="en" sz="1600" b="1" dirty="0"/>
              <a:t>EGW (</a:t>
            </a:r>
            <a:r>
              <a:rPr lang="en-US" sz="1600" b="1" dirty="0"/>
              <a:t>Ye Shall Receive Power, December 18</a:t>
            </a:r>
            <a:r>
              <a:rPr lang="en" sz="1600" b="1" dirty="0"/>
              <a:t>)</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598551" y="674400"/>
            <a:ext cx="7658100" cy="5509200"/>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t>PAANO IWASAN ANG KASALAN SA IGLESIA</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796</TotalTime>
  <Words>1442</Words>
  <Application>Microsoft Office PowerPoint</Application>
  <PresentationFormat>Panorámica</PresentationFormat>
  <Paragraphs>54</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Constantia</vt:lpstr>
      <vt:lpstr>Aptos</vt:lpstr>
      <vt:lpstr>Comic Sans MS</vt:lpstr>
      <vt:lpstr>Arial</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103</cp:revision>
  <dcterms:created xsi:type="dcterms:W3CDTF">2026-06-19T16:27:56Z</dcterms:created>
  <dcterms:modified xsi:type="dcterms:W3CDTF">2026-07-24T16:21:31Z</dcterms:modified>
</cp:coreProperties>
</file>