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7" r:id="rId3"/>
    <p:sldId id="278" r:id="rId4"/>
    <p:sldId id="271" r:id="rId5"/>
    <p:sldId id="272" r:id="rId6"/>
    <p:sldId id="260" r:id="rId7"/>
    <p:sldId id="273" r:id="rId8"/>
    <p:sldId id="275" r:id="rId9"/>
    <p:sldId id="277" r:id="rId10"/>
    <p:sldId id="264" r:id="rId11"/>
  </p:sldIdLst>
  <p:sldSz cx="12192000" cy="6858000"/>
  <p:notesSz cx="6858000" cy="9144000"/>
  <p:embeddedFontLs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Constantia" panose="02030602050306030303" pitchFamily="18" charset="0"/>
      <p:regular r:id="rId16"/>
      <p:bold r:id="rId17"/>
      <p:italic r:id="rId18"/>
      <p:boldItalic r:id="rId19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33" d="100"/>
          <a:sy n="33" d="100"/>
        </p:scale>
        <p:origin x="72" y="12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“Ang biyaya ng Panginoong JesuCristo”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“Ang pag-ibig ng Dios”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“Ang pakikisama ng Banal na Espiritu”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“S</a:t>
          </a:r>
          <a:r>
            <a:rPr lang="en-PH" b="1" dirty="0">
              <a:effectLst>
                <a:outerShdw blurRad="38100" dist="38100" dir="2700000" algn="tl">
                  <a:srgbClr val="000000"/>
                </a:outerShdw>
              </a:effectLst>
            </a:rPr>
            <a:t>u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mainyong lahat”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#1" qsCatId="simple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r>
            <a:rPr lang="en" sz="1900" b="1" dirty="0"/>
            <a:t>Iniwan Nya ang walang hanggang yaman sa langit at naging dukha upang tayo ay magmana ng Kanyang yaman (2 Cor. 8:9)</a:t>
          </a:r>
          <a:endParaRPr lang="es-ES" sz="1900" dirty="0"/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377FF164-A43E-4C94-874D-D4BBEBF3E497}">
      <dgm:prSet custT="1"/>
      <dgm:spPr/>
      <dgm:t>
        <a:bodyPr/>
        <a:lstStyle/>
        <a:p>
          <a:r>
            <a:rPr lang="en" sz="2000" b="1" dirty="0"/>
            <a:t>Lumakad Sya sa ating sanlibutan upang makilala natin Sya, mahalin Sya, at gayahin Sya (Juan 15:12)</a:t>
          </a:r>
          <a:endParaRPr lang="es-ES" sz="200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r>
            <a:rPr lang="en" sz="1800" b="1" dirty="0"/>
            <a:t>Nagpakumbaba Sya at naging tapat hanggang sa kamatayan upang mapatawad ang ating kasalanan at bigyan tayo ng buhay na walang hanggan (Fil. 2:8)</a:t>
          </a:r>
          <a:endParaRPr lang="es-ES" sz="180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26195" custLinFactNeighborX="13980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25022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7742"/>
      <dgm:spPr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Tayo ay napawalangsala (Rom. 3:24; Efe. 1:7)</a:t>
          </a:r>
          <a:endParaRPr lang="es-ES" sz="2000" dirty="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Nagagalak tayo sa pag-asa (Rom. 5:2)</a:t>
          </a:r>
          <a:endParaRPr lang="es-ES" sz="2000" dirty="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>
              <a:solidFill>
                <a:schemeClr val="tx1"/>
              </a:solidFill>
            </a:rPr>
            <a:t>Tumatanggap tayo ng kapangyarihan kay Kristo (2 Cor. 12:9)</a:t>
          </a:r>
          <a:endParaRPr lang="es-ES" sz="1800" dirty="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Hindi na naghahari ang kasalanan sa atin (Rom. 6:14)</a:t>
          </a:r>
          <a:endParaRPr lang="es-ES" sz="2000" dirty="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Maghahari tayo kasama ni Jesus (Rom. 5:17, 21)</a:t>
          </a:r>
          <a:endParaRPr lang="es-ES" sz="2000" dirty="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#2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“Dios ng pagtityaga” (Rom. 15:5)</a:t>
          </a:r>
          <a:endParaRPr lang="es-ES" sz="2000" dirty="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“Dios ng pag-asa” (Rom. 15:13)</a:t>
          </a:r>
          <a:endParaRPr lang="es-ES" sz="2000" dirty="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“Dios ng kapayapaan” (Rom. 15:33)</a:t>
          </a:r>
          <a:endParaRPr lang="es-ES" sz="2000" dirty="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“Dios […] ng kaawaan” (2 Cor. 1:3a)</a:t>
          </a:r>
          <a:endParaRPr lang="es-ES" sz="200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“D</a:t>
          </a:r>
          <a:r>
            <a:rPr lang="en-PH" sz="2000" b="1" dirty="0" err="1">
              <a:solidFill>
                <a:schemeClr val="tx1"/>
              </a:solidFill>
            </a:rPr>
            <a:t>i</a:t>
          </a:r>
          <a:r>
            <a:rPr lang="en" sz="2000" b="1" dirty="0">
              <a:solidFill>
                <a:schemeClr val="tx1"/>
              </a:solidFill>
            </a:rPr>
            <a:t>os ng lahat na kaaliwan” (2 Cor. 1:3b)</a:t>
          </a:r>
          <a:endParaRPr lang="es-ES" sz="2000" dirty="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“D</a:t>
          </a:r>
          <a:r>
            <a:rPr lang="en-PH" sz="2000" b="1" dirty="0" err="1">
              <a:solidFill>
                <a:schemeClr val="tx1"/>
              </a:solidFill>
            </a:rPr>
            <a:t>i</a:t>
          </a:r>
          <a:r>
            <a:rPr lang="en" sz="2000" b="1" dirty="0">
              <a:solidFill>
                <a:schemeClr val="tx1"/>
              </a:solidFill>
            </a:rPr>
            <a:t>os ng pag-ibig” (2 Cor. 13:11)</a:t>
          </a:r>
          <a:endParaRPr lang="es-ES" sz="2000" dirty="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Na ibinigay ng Dios Ama sa atin ang Kanyang pag-ibig</a:t>
          </a:r>
          <a:b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(1 Juan 3:1)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Na pinuno tayo ni Kristo na Dios ng Kanyang pag-ibig</a:t>
          </a:r>
          <a:b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(Efe. 3:19)</a:t>
          </a: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Na ibinuhos ng D</a:t>
          </a:r>
          <a:r>
            <a:rPr lang="en-PH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i</a:t>
          </a:r>
          <a:r>
            <a:rPr lang="en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os na Banal na Espiritu ang Kanyang pag-ibig sa atin (Rom. 5:5)</a:t>
          </a:r>
          <a:endParaRPr lang="es-ES" sz="16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07684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#1" qsCatId="simple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Nagsasangkap sa mga tao para sa misyon</a:t>
          </a:r>
          <a:br>
            <a:rPr lang="es-ES" sz="1800" b="1" dirty="0"/>
          </a:br>
          <a:r>
            <a:rPr lang="en" sz="1600" b="1" dirty="0"/>
            <a:t>(1 Cor. 2:4)</a:t>
          </a:r>
          <a:endParaRPr lang="es-ES" sz="160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Ipinapahayag Nya sa atin ang malalalim ng bagay tungkol sa Dios </a:t>
          </a:r>
          <a:r>
            <a:rPr lang="en" sz="1600" b="1" dirty="0"/>
            <a:t>(1 Cor. 2:10)</a:t>
          </a:r>
          <a:endParaRPr lang="es-ES" sz="1600" dirty="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Nagtuturo Sya sa atin </a:t>
          </a:r>
          <a:r>
            <a:rPr lang="en" sz="1600" b="1" dirty="0"/>
            <a:t>(1 Cor. 2:13)</a:t>
          </a:r>
          <a:endParaRPr lang="es-ES" sz="180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Tumitira Sya sa atin </a:t>
          </a:r>
          <a:r>
            <a:rPr lang="en" sz="1600" b="1" dirty="0"/>
            <a:t>(1 Cor. 3:16)</a:t>
          </a:r>
          <a:endParaRPr lang="es-ES" sz="180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Nakikipagtulungan kay Kristo para sa pagpapawalangsala sa atin </a:t>
          </a:r>
          <a:r>
            <a:rPr lang="en" sz="1600" b="1" dirty="0"/>
            <a:t>(1 Cor. 6:11)</a:t>
          </a:r>
          <a:endParaRPr lang="es-ES" sz="180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Nagbibigay Sya ng mga Espiritwal na kaloob        </a:t>
          </a:r>
          <a:r>
            <a:rPr lang="en" sz="1600" b="1" dirty="0"/>
            <a:t>(1 Cor. 12:7-11)</a:t>
          </a:r>
          <a:endParaRPr lang="es-ES" sz="180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PH" sz="1800" b="1" dirty="0"/>
            <a:t>T</a:t>
          </a:r>
          <a:r>
            <a:rPr lang="en" sz="1800" b="1" dirty="0"/>
            <a:t>inatatakan Nya tayo para sa kaligtasan                    </a:t>
          </a:r>
          <a:r>
            <a:rPr lang="en" sz="1600" b="1" dirty="0"/>
            <a:t>(2 Cor. 1:22)</a:t>
          </a:r>
          <a:endParaRPr lang="es-ES" sz="180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PH" sz="1800" b="1" dirty="0"/>
            <a:t>I</a:t>
          </a:r>
          <a:r>
            <a:rPr lang="en" sz="1800" b="1" dirty="0"/>
            <a:t>sinusulat ang kautusan sa ating mga puso                  </a:t>
          </a:r>
          <a:r>
            <a:rPr lang="en" sz="1600" b="1" dirty="0"/>
            <a:t>(2 Cor. 3:3)</a:t>
          </a:r>
          <a:endParaRPr lang="es-ES" sz="180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B</a:t>
          </a:r>
          <a:r>
            <a:rPr lang="en-PH" sz="1800" b="1" dirty="0" err="1"/>
            <a:t>i</a:t>
          </a:r>
          <a:r>
            <a:rPr lang="en" sz="1800" b="1" dirty="0"/>
            <a:t>nibigyan Nya tayo ng bagong buhay kay Kristo </a:t>
          </a:r>
          <a:r>
            <a:rPr lang="en" sz="1600" b="1" dirty="0"/>
            <a:t>(2 Cor. 3:6)</a:t>
          </a:r>
          <a:endParaRPr lang="es-ES" sz="180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B</a:t>
          </a:r>
          <a:r>
            <a:rPr lang="en-PH" sz="1800" b="1" dirty="0" err="1"/>
            <a:t>i</a:t>
          </a:r>
          <a:r>
            <a:rPr lang="en" sz="1800" b="1" dirty="0"/>
            <a:t>nibigyan Nya tayo ng kalayaan mula </a:t>
          </a:r>
          <a:r>
            <a:rPr lang="en" sz="1800" b="1"/>
            <a:t>sa kasalanan </a:t>
          </a:r>
          <a:r>
            <a:rPr lang="en" sz="1600" b="1"/>
            <a:t>(</a:t>
          </a:r>
          <a:r>
            <a:rPr lang="en" sz="1600" b="1" dirty="0"/>
            <a:t>2 Cor. 3:17)</a:t>
          </a:r>
          <a:endParaRPr lang="es-ES" sz="180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n" sz="2000" b="1" dirty="0">
              <a:solidFill>
                <a:schemeClr val="accent3">
                  <a:lumMod val="50000"/>
                </a:schemeClr>
              </a:solidFill>
            </a:rPr>
            <a:t>BIYAYA</a:t>
          </a:r>
          <a:endParaRPr lang="es-ES" sz="2000" dirty="0">
            <a:solidFill>
              <a:schemeClr val="accent3">
                <a:lumMod val="50000"/>
              </a:schemeClr>
            </a:solidFill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/>
            <a:t>Mula sa Ama        (1 Cor. 1:3)</a:t>
          </a:r>
          <a:endParaRPr lang="es-ES" sz="180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/>
            <a:t>Mula sa Anak        (1 Cor. 1:3</a:t>
          </a:r>
          <a:r>
            <a:rPr lang="en" sz="1800" b="1" dirty="0"/>
            <a:t>)</a:t>
          </a:r>
          <a:endParaRPr lang="es-ES" sz="180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/>
            <a:t>Mula sa Espiritu                  (Heb. 10:29 )</a:t>
          </a:r>
          <a:endParaRPr lang="es-ES" sz="160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n" sz="2000" b="1" dirty="0">
              <a:solidFill>
                <a:schemeClr val="accent6">
                  <a:lumMod val="50000"/>
                </a:schemeClr>
              </a:solidFill>
            </a:rPr>
            <a:t>PAG-IBIG</a:t>
          </a:r>
          <a:endParaRPr lang="es-ES" sz="2000" dirty="0">
            <a:solidFill>
              <a:schemeClr val="accent6">
                <a:lumMod val="50000"/>
              </a:schemeClr>
            </a:solidFill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/>
            <a:t>Mula sa Ama         (1 John 2:15)</a:t>
          </a:r>
          <a:endParaRPr lang="es-ES" sz="160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/>
            <a:t>Mula sa Anak (Rom. 8:35)</a:t>
          </a:r>
          <a:endParaRPr lang="es-ES" sz="160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/>
            <a:t>Mula sa Espiritu    (Rom. 15:30)</a:t>
          </a:r>
          <a:endParaRPr lang="es-ES" sz="160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s-ES" sz="2000" b="1" dirty="0">
              <a:solidFill>
                <a:schemeClr val="tx2">
                  <a:lumMod val="50000"/>
                </a:schemeClr>
              </a:solidFill>
            </a:rPr>
            <a:t>PAKIKISAMA</a:t>
          </a:r>
          <a:endParaRPr lang="es-ES" sz="2000" dirty="0">
            <a:solidFill>
              <a:schemeClr val="tx2">
                <a:lumMod val="50000"/>
              </a:schemeClr>
            </a:solidFill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/>
            <a:t>Mula sa Ama        (1 John 1:3)</a:t>
          </a:r>
          <a:endParaRPr lang="es-ES" sz="160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/>
            <a:t>Mula sa Anak       (1 John 1:3)</a:t>
          </a:r>
          <a:endParaRPr lang="es-ES" sz="160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/>
            <a:t>Mula sa Espiritu        (Phil. 2:1)</a:t>
          </a:r>
          <a:endParaRPr lang="es-ES" sz="160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“Ang biyaya ng Panginoong JesuCristo”</a:t>
          </a:r>
          <a:endParaRPr lang="es-ES" sz="21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“Ang pag-ibig ng Dios”</a:t>
          </a:r>
          <a:endParaRPr lang="es-ES" sz="21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5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“Ang pakikisama ng Banal na Espiritu”</a:t>
          </a:r>
          <a:endParaRPr lang="es-ES" sz="21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3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“S</a:t>
          </a:r>
          <a:r>
            <a:rPr lang="en-PH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u</a:t>
          </a: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mainyong lahat”</a:t>
          </a:r>
          <a:endParaRPr lang="es-ES" sz="21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3926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423207" y="267375"/>
          <a:ext cx="2651493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900" b="1" kern="1200" dirty="0"/>
            <a:t>Iniwan Nya ang walang hanggang yaman sa langit at naging dukha upang tayo ay magmana ng Kanyang yaman (2 Cor. 8:9)</a:t>
          </a:r>
          <a:endParaRPr lang="es-ES" sz="1900" kern="1200" dirty="0"/>
        </a:p>
      </dsp:txBody>
      <dsp:txXfrm>
        <a:off x="1423207" y="267375"/>
        <a:ext cx="2651493" cy="1400738"/>
      </dsp:txXfrm>
    </dsp:sp>
    <dsp:sp modelId="{96A220C1-F51A-4E4C-9DCF-A548F381A665}">
      <dsp:nvSpPr>
        <dsp:cNvPr id="0" name=""/>
        <dsp:cNvSpPr/>
      </dsp:nvSpPr>
      <dsp:spPr>
        <a:xfrm>
          <a:off x="4041643" y="270877"/>
          <a:ext cx="1400738" cy="1400738"/>
        </a:xfrm>
        <a:prstGeom prst="ellipse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483522" y="267375"/>
          <a:ext cx="262684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/>
            <a:t>Lumakad Sya sa ating sanlibutan upang makilala natin Sya, mahalin Sya, at gayahin Sya (Juan 15:12)</a:t>
          </a:r>
          <a:endParaRPr lang="es-ES" sz="2000" kern="1200" dirty="0"/>
        </a:p>
      </dsp:txBody>
      <dsp:txXfrm>
        <a:off x="5483522" y="267375"/>
        <a:ext cx="2626847" cy="1400738"/>
      </dsp:txXfrm>
    </dsp:sp>
    <dsp:sp modelId="{D864BB1C-3772-4FD0-8E87-D1DD0E958E52}">
      <dsp:nvSpPr>
        <dsp:cNvPr id="0" name=""/>
        <dsp:cNvSpPr/>
      </dsp:nvSpPr>
      <dsp:spPr>
        <a:xfrm>
          <a:off x="7997532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425690" y="267375"/>
          <a:ext cx="254330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Nagpakumbaba Sya at naging tapat hanggang sa kamatayan upang mapatawad ang ating kasalanan at bigyan tayo ng buhay na walang hanggan (Fil. 2:8)</a:t>
          </a:r>
          <a:endParaRPr lang="es-ES" sz="1800" kern="1200" dirty="0"/>
        </a:p>
      </dsp:txBody>
      <dsp:txXfrm>
        <a:off x="9425690" y="267375"/>
        <a:ext cx="2543307" cy="1400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Maghahari tayo kasama ni Jesus (Rom. 5:17, 21)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Hindi na naghahari ang kasalanan sa atin (Rom. 6:14)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solidFill>
                <a:schemeClr val="tx1"/>
              </a:solidFill>
            </a:rPr>
            <a:t>Tumatanggap tayo ng kapangyarihan kay Kristo (2 Cor. 12:9)</a:t>
          </a:r>
          <a:endParaRPr lang="es-ES" sz="1800" kern="1200" dirty="0">
            <a:solidFill>
              <a:schemeClr val="tx1"/>
            </a:solidFill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Nagagalak tayo sa pag-asa (Rom. 5:2)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Tayo ay napawalangsala (Rom. 3:24; Efe. 1:7)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“Dios ng pagtityaga” (Rom. 15:5)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“Dios ng pag-asa” (Rom. 15:13)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“Dios ng kapayapaan” (Rom. 15:33)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“Dios […] ng kaawaan” (2 Cor. 1:3a)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“D</a:t>
          </a:r>
          <a:r>
            <a:rPr lang="en-PH" sz="2000" b="1" kern="1200" dirty="0" err="1">
              <a:solidFill>
                <a:schemeClr val="tx1"/>
              </a:solidFill>
            </a:rPr>
            <a:t>i</a:t>
          </a:r>
          <a:r>
            <a:rPr lang="en" sz="2000" b="1" kern="1200" dirty="0">
              <a:solidFill>
                <a:schemeClr val="tx1"/>
              </a:solidFill>
            </a:rPr>
            <a:t>os ng lahat na kaaliwan” (2 Cor. 1:3b)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“D</a:t>
          </a:r>
          <a:r>
            <a:rPr lang="en-PH" sz="2000" b="1" kern="1200" dirty="0" err="1">
              <a:solidFill>
                <a:schemeClr val="tx1"/>
              </a:solidFill>
            </a:rPr>
            <a:t>i</a:t>
          </a:r>
          <a:r>
            <a:rPr lang="en" sz="2000" b="1" kern="1200" dirty="0">
              <a:solidFill>
                <a:schemeClr val="tx1"/>
              </a:solidFill>
            </a:rPr>
            <a:t>os ng pag-ibig” (2 Cor. 13:11)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17872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46162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Na ibinigay ng Dios Ama sa atin ang Kanyang pag-ibig</a:t>
          </a:r>
          <a:b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(1 Juan 3:1)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6162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79238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807528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Na pinuno tayo ni Kristo na Dios ng Kanyang pag-ibig</a:t>
          </a:r>
          <a:b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(Efe. 3:19)</a:t>
          </a:r>
        </a:p>
      </dsp:txBody>
      <dsp:txXfrm>
        <a:off x="2807528" y="1557937"/>
        <a:ext cx="2203190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66296" y="4403736"/>
          <a:ext cx="3995998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Na ibinuhos ng D</a:t>
          </a:r>
          <a:r>
            <a:rPr lang="en-PH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i</a:t>
          </a:r>
          <a:r>
            <a:rPr lang="en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os na Banal na Espiritu ang Kanyang pag-ibig sa atin (Rom. 5:5)</a:t>
          </a:r>
          <a:endParaRPr lang="es-ES" sz="16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66296" y="4403736"/>
        <a:ext cx="3995998" cy="6436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296530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36349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27067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583570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608267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8155">
          <a:off x="1608267" y="2540177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582835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25757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34461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296530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0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448743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Nagsasangkap sa mga tao para sa misyon</a:t>
          </a:r>
          <a:br>
            <a:rPr lang="es-ES" sz="1800" b="1" kern="1200" dirty="0"/>
          </a:br>
          <a:r>
            <a:rPr lang="en" sz="1600" b="1" kern="1200" dirty="0"/>
            <a:t>(1 Cor. 2:4)</a:t>
          </a:r>
          <a:endParaRPr lang="es-ES" sz="1600" kern="1200" dirty="0"/>
        </a:p>
      </dsp:txBody>
      <dsp:txXfrm>
        <a:off x="2470466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832106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Ipinapahayag Nya sa atin ang malalalim ng bagay tungkol sa Dios </a:t>
          </a:r>
          <a:r>
            <a:rPr lang="en" sz="1600" b="1" kern="1200" dirty="0"/>
            <a:t>(1 Cor. 2:10)</a:t>
          </a:r>
          <a:endParaRPr lang="es-ES" sz="1600" kern="1200" dirty="0"/>
        </a:p>
      </dsp:txBody>
      <dsp:txXfrm>
        <a:off x="2853829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130311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Nagtuturo Sya sa atin </a:t>
          </a:r>
          <a:r>
            <a:rPr lang="en" sz="1600" b="1" kern="1200" dirty="0"/>
            <a:t>(1 Cor. 2:13)</a:t>
          </a:r>
          <a:endParaRPr lang="es-ES" sz="1800" kern="1200" dirty="0"/>
        </a:p>
      </dsp:txBody>
      <dsp:txXfrm>
        <a:off x="3152034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334294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Tumitira Sya sa atin </a:t>
          </a:r>
          <a:r>
            <a:rPr lang="en" sz="1600" b="1" kern="1200" dirty="0"/>
            <a:t>(1 Cor. 3:16)</a:t>
          </a:r>
          <a:endParaRPr lang="es-ES" sz="1800" kern="1200" dirty="0"/>
        </a:p>
      </dsp:txBody>
      <dsp:txXfrm>
        <a:off x="3356017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413541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Nakikipagtulungan kay Kristo para sa pagpapawalangsala sa atin </a:t>
          </a:r>
          <a:r>
            <a:rPr lang="en" sz="1600" b="1" kern="1200" dirty="0"/>
            <a:t>(1 Cor. 6:11)</a:t>
          </a:r>
          <a:endParaRPr lang="es-ES" sz="1800" kern="1200" dirty="0"/>
        </a:p>
      </dsp:txBody>
      <dsp:txXfrm>
        <a:off x="3435264" y="215234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413541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Nagbibigay Sya ng mga Espiritwal na kaloob        </a:t>
          </a:r>
          <a:r>
            <a:rPr lang="en" sz="1600" b="1" kern="1200" dirty="0"/>
            <a:t>(1 Cor. 12:7-11)</a:t>
          </a:r>
          <a:endParaRPr lang="es-ES" sz="1800" kern="1200" dirty="0"/>
        </a:p>
      </dsp:txBody>
      <dsp:txXfrm>
        <a:off x="3435264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334294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1800" b="1" kern="1200" dirty="0"/>
            <a:t>T</a:t>
          </a:r>
          <a:r>
            <a:rPr lang="en" sz="1800" b="1" kern="1200" dirty="0"/>
            <a:t>inatatakan Nya tayo para sa kaligtasan                    </a:t>
          </a:r>
          <a:r>
            <a:rPr lang="en" sz="1600" b="1" kern="1200" dirty="0"/>
            <a:t>(2 Cor. 1:22)</a:t>
          </a:r>
          <a:endParaRPr lang="es-ES" sz="1800" kern="1200" dirty="0"/>
        </a:p>
      </dsp:txBody>
      <dsp:txXfrm>
        <a:off x="3356017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130311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1800" b="1" kern="1200" dirty="0"/>
            <a:t>I</a:t>
          </a:r>
          <a:r>
            <a:rPr lang="en" sz="1800" b="1" kern="1200" dirty="0"/>
            <a:t>sinusulat ang kautusan sa ating mga puso                  </a:t>
          </a:r>
          <a:r>
            <a:rPr lang="en" sz="1600" b="1" kern="1200" dirty="0"/>
            <a:t>(2 Cor. 3:3)</a:t>
          </a:r>
          <a:endParaRPr lang="es-ES" sz="1800" kern="1200" dirty="0"/>
        </a:p>
      </dsp:txBody>
      <dsp:txXfrm>
        <a:off x="3152034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832106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B</a:t>
          </a:r>
          <a:r>
            <a:rPr lang="en-PH" sz="1800" b="1" kern="1200" dirty="0" err="1"/>
            <a:t>i</a:t>
          </a:r>
          <a:r>
            <a:rPr lang="en" sz="1800" b="1" kern="1200" dirty="0"/>
            <a:t>nibigyan Nya tayo ng bagong buhay kay Kristo </a:t>
          </a:r>
          <a:r>
            <a:rPr lang="en" sz="1600" b="1" kern="1200" dirty="0"/>
            <a:t>(2 Cor. 3:6)</a:t>
          </a:r>
          <a:endParaRPr lang="es-ES" sz="1800" kern="1200" dirty="0"/>
        </a:p>
      </dsp:txBody>
      <dsp:txXfrm>
        <a:off x="2853829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448743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B</a:t>
          </a:r>
          <a:r>
            <a:rPr lang="en-PH" sz="1800" b="1" kern="1200" dirty="0" err="1"/>
            <a:t>i</a:t>
          </a:r>
          <a:r>
            <a:rPr lang="en" sz="1800" b="1" kern="1200" dirty="0"/>
            <a:t>nibigyan Nya tayo ng kalayaan mula </a:t>
          </a:r>
          <a:r>
            <a:rPr lang="en" sz="1800" b="1" kern="1200"/>
            <a:t>sa kasalanan </a:t>
          </a:r>
          <a:r>
            <a:rPr lang="en" sz="1600" b="1" kern="1200"/>
            <a:t>(</a:t>
          </a:r>
          <a:r>
            <a:rPr lang="en" sz="1600" b="1" kern="1200" dirty="0"/>
            <a:t>2 Cor. 3:17)</a:t>
          </a:r>
          <a:endParaRPr lang="es-ES" sz="1800" kern="1200" dirty="0"/>
        </a:p>
      </dsp:txBody>
      <dsp:txXfrm>
        <a:off x="2470466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accent3">
                  <a:lumMod val="50000"/>
                </a:schemeClr>
              </a:solidFill>
            </a:rPr>
            <a:t>BIYAYA</a:t>
          </a:r>
          <a:endParaRPr lang="es-ES" sz="20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1013844" y="297487"/>
        <a:ext cx="1920077" cy="641537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Mula sa Ama        (1 Cor. 1:3)</a:t>
          </a:r>
          <a:endParaRPr lang="es-ES" sz="1800" kern="1200" dirty="0"/>
        </a:p>
      </dsp:txBody>
      <dsp:txXfrm>
        <a:off x="157097" y="1302526"/>
        <a:ext cx="1010294" cy="1092918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Mula sa Anak        (1 Cor. 1:3</a:t>
          </a:r>
          <a:r>
            <a:rPr lang="en" sz="1800" b="1" kern="1200" dirty="0"/>
            <a:t>)</a:t>
          </a:r>
          <a:endParaRPr lang="es-ES" sz="1800" kern="1200" dirty="0"/>
        </a:p>
      </dsp:txBody>
      <dsp:txXfrm>
        <a:off x="1468736" y="1302526"/>
        <a:ext cx="1010294" cy="1092918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Mula sa Espiritu                  (Heb. 10:29 )</a:t>
          </a:r>
          <a:endParaRPr lang="es-ES" sz="1600" kern="1200" dirty="0"/>
        </a:p>
      </dsp:txBody>
      <dsp:txXfrm>
        <a:off x="2780374" y="1302526"/>
        <a:ext cx="1010294" cy="1092918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accent6">
                  <a:lumMod val="50000"/>
                </a:schemeClr>
              </a:solidFill>
            </a:rPr>
            <a:t>PAG-IBIG</a:t>
          </a:r>
          <a:endParaRPr lang="es-ES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948759" y="297487"/>
        <a:ext cx="1920077" cy="641537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Mula sa Ama         (1 John 2:15)</a:t>
          </a:r>
          <a:endParaRPr lang="es-ES" sz="1600" kern="1200" dirty="0"/>
        </a:p>
      </dsp:txBody>
      <dsp:txXfrm>
        <a:off x="4092012" y="1302526"/>
        <a:ext cx="1010294" cy="1092918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Mula sa Anak (Rom. 8:35)</a:t>
          </a:r>
          <a:endParaRPr lang="es-ES" sz="1600" kern="1200" dirty="0"/>
        </a:p>
      </dsp:txBody>
      <dsp:txXfrm>
        <a:off x="5403650" y="1302526"/>
        <a:ext cx="1010294" cy="1092918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Mula sa Espiritu    (Rom. 15:30)</a:t>
          </a:r>
          <a:endParaRPr lang="es-ES" sz="1600" kern="1200" dirty="0"/>
        </a:p>
      </dsp:txBody>
      <dsp:txXfrm>
        <a:off x="6715288" y="1302526"/>
        <a:ext cx="1010294" cy="1092918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2">
                  <a:lumMod val="50000"/>
                </a:schemeClr>
              </a:solidFill>
            </a:rPr>
            <a:t>PAKIKISAMA</a:t>
          </a:r>
          <a:endParaRPr lang="es-ES" sz="2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8883673" y="297487"/>
        <a:ext cx="1920077" cy="641537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Mula sa Ama        (1 John 1:3)</a:t>
          </a:r>
          <a:endParaRPr lang="es-ES" sz="1600" kern="1200" dirty="0"/>
        </a:p>
      </dsp:txBody>
      <dsp:txXfrm>
        <a:off x="8026927" y="1302526"/>
        <a:ext cx="1010294" cy="1092918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Mula sa Anak       (1 John 1:3)</a:t>
          </a:r>
          <a:endParaRPr lang="es-ES" sz="1600" kern="1200" dirty="0"/>
        </a:p>
      </dsp:txBody>
      <dsp:txXfrm>
        <a:off x="9338565" y="1302526"/>
        <a:ext cx="1010294" cy="1092918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Mula sa Espiritu        (Phil. 2:1)</a:t>
          </a:r>
          <a:endParaRPr lang="es-ES" sz="1600" kern="1200" dirty="0"/>
        </a:p>
      </dsp:txBody>
      <dsp:txXfrm>
        <a:off x="10650203" y="1302526"/>
        <a:ext cx="1010294" cy="109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93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60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5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76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83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89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47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9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29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62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830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941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0" y="-13594"/>
            <a:ext cx="984680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BIYAYA, PAG-IBIG AT PAKIKISAMA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7339135" y="6370618"/>
            <a:ext cx="41670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Aralin 13 para sa ika-26 ng Setyembre, 2026</a:t>
            </a: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344025" y="193910"/>
            <a:ext cx="2722044" cy="3631763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“Ang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biyaya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ng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Panginoong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Jesucristo, at ang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pagibig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ng Dios, at ang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pakikipisan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ng Espiritu Santo ay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sumainyo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nawang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lahat”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Corinto 13:14)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74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8182937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198992" y="16980"/>
            <a:ext cx="69297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Ang pinakapangkaraniwang pormula sa huling bahagi ng sulat ni Pablo, na ginamit na may konteng kaibahan sa  ika- 13 ng 14 nyang sulat, ay: “</a:t>
            </a:r>
            <a:r>
              <a:rPr lang="en-US" sz="2000" b="1" dirty="0"/>
              <a:t>Ang </a:t>
            </a:r>
            <a:r>
              <a:rPr lang="en-US" sz="2000" b="1" dirty="0" err="1"/>
              <a:t>biyaya</a:t>
            </a:r>
            <a:r>
              <a:rPr lang="en-US" sz="2000" b="1" dirty="0"/>
              <a:t> ng </a:t>
            </a:r>
            <a:r>
              <a:rPr lang="en-US" sz="2000" b="1" dirty="0" err="1"/>
              <a:t>Panginoong</a:t>
            </a:r>
            <a:r>
              <a:rPr lang="en-US" sz="2000" b="1" dirty="0"/>
              <a:t> Jesucristo ay </a:t>
            </a:r>
            <a:r>
              <a:rPr lang="en-US" sz="2000" b="1" dirty="0" err="1"/>
              <a:t>suma-inyo</a:t>
            </a:r>
            <a:r>
              <a:rPr lang="en" sz="2000" b="1" dirty="0"/>
              <a:t>” (Rom. 16:24; 1 Cor. 16:23; Gal. 6:18; Efe. 6:24; Fil. 4:23; Col. 4:18; 1 Tess. 5:28; 2 Tess. 3:18; 1 Tim. 6:21; 2 Tim. 4:22; </a:t>
            </a:r>
            <a:r>
              <a:rPr lang="en" sz="2000" b="1" dirty="0" err="1"/>
              <a:t>Tit </a:t>
            </a:r>
            <a:r>
              <a:rPr lang="en" sz="2000" b="1" dirty="0"/>
              <a:t>. 3:15 ; Film. 1:25; Heb. 13:25).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1913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198992" y="1955972"/>
            <a:ext cx="677227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</a:t>
            </a:r>
            <a:r>
              <a:rPr kumimoji="0" lang="en-P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yunpaman, sa ikalawang sulat sa mga taga-Corinto, gumawa sya ng mahalagang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eksempsyon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Kabilang sa kanyang paalam ang biyaya, pag-ibig, at pakikisama ng tatlong persona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Kadiosan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ang Anak, ang Ama, at ang Banal na Espiritu (2 Cor. 13:14).</a:t>
            </a: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 BIYAYA NG PANGINOONG JESUCRISTO</a:t>
            </a:r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-1" y="560548"/>
            <a:ext cx="1219199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Sapagka't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nalalaman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ninyo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ang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biyaya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ng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ating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Panginoong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Jesucristo, na,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bagaman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siya'y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mayaman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gayon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ma'y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nagpakadukha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dahil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sa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inyo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upang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sa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pamamagitan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ng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kaniyang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karukhaan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ay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magsiyaman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kayo</a:t>
            </a:r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.”      </a:t>
            </a:r>
            <a:r>
              <a:rPr lang="en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(2 Corinto 8:9)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599" y="1382537"/>
            <a:ext cx="11963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N</a:t>
            </a:r>
            <a:r>
              <a:rPr lang="en-PH" sz="2000" b="1" dirty="0"/>
              <a:t>a</a:t>
            </a:r>
            <a:r>
              <a:rPr lang="en" sz="2000" b="1" dirty="0"/>
              <a:t>gsimula at natapos si P</a:t>
            </a:r>
            <a:r>
              <a:rPr lang="en-PH" sz="2000" b="1" dirty="0"/>
              <a:t>a</a:t>
            </a:r>
            <a:r>
              <a:rPr lang="en" sz="2000" b="1" dirty="0"/>
              <a:t>blo sa ikalawa nyang sulat sa mga taga-Corinto na may pagtukoy sa biyaya ni Jesus. (2 Cor. 1:2; 13:14). Ano ba ang binubuo ng biyayang ito?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0191871"/>
              </p:ext>
            </p:extLst>
          </p:nvPr>
        </p:nvGraphicFramePr>
        <p:xfrm>
          <a:off x="219074" y="2033384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228598" y="3932617"/>
            <a:ext cx="6543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" sz="2000" b="1" dirty="0"/>
              <a:t>Ano ang mangyayari sa mga tumanggap ng biyaya?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599461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882" y="4095665"/>
            <a:ext cx="4553945" cy="2553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6115050" y="3186395"/>
            <a:ext cx="60769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Tinuruan ni Pablo ang mga tagaCorinto (at syempre tayo) na nagbubuo ang pag-ibig (1 Cor. 8:1); na walang may halaga kung walang pag-ibig (1 Cor. 13:1-3); at ang lahat ay dapat magawa na may pag-ibig na nagmumula sa Dios. (1 Cor. 16:14).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“ANG PAG-IBIG NG DIOS” (1)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468382" y="639129"/>
            <a:ext cx="56276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Ang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hindi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umiibig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ay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hindi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nakakakilala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sa Dios;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sapagka't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ang Dios ay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pagibig</a:t>
            </a:r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Juan 4:8)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119683" y="1490008"/>
            <a:ext cx="61150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Mariing ipinahayag ng Biblia na ang Dios ay pag-ibig (1 Juan 4:8). Ibinuhos Nya ang pag-ibig na iyon sa lahat Niyang nilikha. Makikita natin ito ng ating sariling puso; sa ugnayan ng mga magulang sa mga anak; sa magagandang bulaklak; sa umaawit na mga ibon; …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6096001" y="5817885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</a:t>
            </a:r>
            <a:r>
              <a:rPr kumimoji="0" lang="en-P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gdadala ito sa atin na ipagkaloob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iba ang parehong pag-ibig na ipinakita ng Dios sa atin</a:t>
            </a:r>
            <a:b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(1 Juan 3:16)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6045764" y="4799258"/>
            <a:ext cx="62155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</a:t>
            </a:r>
            <a:r>
              <a:rPr kumimoji="0" lang="en-P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unit, walang duda, ang pinakamalaking pahayag ng pag-ibig ng Dios ay makikita sa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pagsakripisyo ni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Jesus alang-alang sa ating mga kasalanan (Jn. 3:16).</a:t>
            </a: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91945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“</a:t>
            </a:r>
            <a:r>
              <a:rPr lang="en-PH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ANG PAG-IBIG NG DIOS</a:t>
            </a:r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” (2)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-1" y="493033"/>
            <a:ext cx="1219199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Sa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katapustapusan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mga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kapatid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paalam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na.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Mangagpakasakdal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kayo;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mangaaliw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kayo;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mangagkaisa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kayo ng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pagiisip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mangabuhay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kayo sa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kapayapaan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: at ang Dios ng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pagibig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at ng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kapayapaan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ay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sasa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inyo</a:t>
            </a:r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.”        </a:t>
            </a:r>
            <a:r>
              <a:rPr lang="en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(2 Corinto 13:11)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342900" y="1524000"/>
            <a:ext cx="6333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Ipinahayag ni P</a:t>
            </a:r>
            <a:r>
              <a:rPr lang="en-PH" sz="2000" b="1" dirty="0"/>
              <a:t>a</a:t>
            </a:r>
            <a:r>
              <a:rPr lang="en" sz="2000" b="1" dirty="0"/>
              <a:t>blo ang Dios sa iba’t-ibang paraan: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2893994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10338" y="4463401"/>
            <a:ext cx="3826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H</a:t>
            </a:r>
            <a:r>
              <a:rPr lang="en-PH" sz="2000" b="1" dirty="0" err="1"/>
              <a:t>i</a:t>
            </a:r>
            <a:r>
              <a:rPr lang="en" sz="2000" b="1" dirty="0"/>
              <a:t>ndi lang tinatangkilik ng D</a:t>
            </a:r>
            <a:r>
              <a:rPr lang="en-PH" sz="2000" b="1" dirty="0" err="1"/>
              <a:t>i</a:t>
            </a:r>
            <a:r>
              <a:rPr lang="en" sz="2000" b="1" dirty="0"/>
              <a:t>os ang mga katangiang ito, ngunit S</a:t>
            </a:r>
            <a:r>
              <a:rPr lang="en-PH" sz="2000" b="1" dirty="0" err="1"/>
              <a:t>i</a:t>
            </a:r>
            <a:r>
              <a:rPr lang="en" sz="2000" b="1" dirty="0"/>
              <a:t>ya ang bukal kung saan ito nagmumula patungo sa atin.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929347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210338" y="5708159"/>
            <a:ext cx="39886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Gaya ng ating nakita, ang Dios ay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pag-ibig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ngunit Siya rin ay Dios ng pag-ibig, na ibig sabihin ay:</a:t>
            </a: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" sz="40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pt-BR" sz="40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 PAKIKISAMA NG BANAL NA ESPIRITU</a:t>
            </a:r>
            <a:r>
              <a:rPr lang="en" sz="40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176337" y="676572"/>
            <a:ext cx="9839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Ang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biyaya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ng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Panginoong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Jesucristo, at ang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pagibig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ng Dios, at ang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pakikipisan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ng Espiritu Santo ay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sumainyo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nawang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lahat</a:t>
            </a:r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Corinto 13:14)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16152" y="1396318"/>
            <a:ext cx="400720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H</a:t>
            </a:r>
            <a:r>
              <a:rPr lang="en-PH" sz="2000" b="1" dirty="0" err="1"/>
              <a:t>i</a:t>
            </a:r>
            <a:r>
              <a:rPr lang="en" sz="2000" b="1" dirty="0"/>
              <a:t>nangad ni P</a:t>
            </a:r>
            <a:r>
              <a:rPr lang="en-PH" sz="2000" b="1" dirty="0"/>
              <a:t>a</a:t>
            </a:r>
            <a:r>
              <a:rPr lang="en" sz="2000" b="1" dirty="0"/>
              <a:t>blo na sila ay mapasa-atin: ang biyaya ng isang Persona (Panginoong JesuKristo); ang pag-ibig ng isang Persona (God); at ang pakikisama… ng isang P</a:t>
            </a:r>
            <a:r>
              <a:rPr lang="en-PH" sz="2000" b="1" dirty="0"/>
              <a:t>e</a:t>
            </a:r>
            <a:r>
              <a:rPr lang="en" sz="2000" b="1" dirty="0"/>
              <a:t>rsona (2 Cor. 13:14). Alang-alang sa pagkakapareho, tinukoy ni Pablo na Persona ang Banal na Espiritu, at hindi kapangyarihan.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4821923"/>
              </p:ext>
            </p:extLst>
          </p:nvPr>
        </p:nvGraphicFramePr>
        <p:xfrm>
          <a:off x="3846444" y="1396318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16152" y="4566417"/>
            <a:ext cx="383029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mahigit 40 reperensya nya sa B</a:t>
            </a:r>
            <a:r>
              <a:rPr kumimoji="0" lang="en-P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nal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Espiritu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kanyang sulat sa Corinto, ipinahayag Sya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ni P</a:t>
            </a:r>
            <a:r>
              <a:rPr kumimoji="0" lang="en-PH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blo na may personal na mga katangian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at hindi lang basta kapangyarihang nagmumula sa Dios:</a:t>
            </a: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“</a:t>
            </a:r>
            <a:r>
              <a:rPr lang="en-PH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SUMAINYONG LAHAT</a:t>
            </a:r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584775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“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Ayon sa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paunang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kaalaman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ng Dios Ama, sa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pagpabanal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ng Espiritu,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upang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magsitalima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at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mangawisikan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ng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dugo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ni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Jesucristo: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Biyaya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at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kapayapaan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nawa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ang sa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inyo'y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sumagana</a:t>
            </a:r>
            <a:r>
              <a:rPr lang="e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.” </a:t>
            </a:r>
            <a:r>
              <a:rPr lang="en" sz="1200" b="1" dirty="0">
                <a:solidFill>
                  <a:schemeClr val="tx2"/>
                </a:solidFill>
                <a:latin typeface="Comic Sans MS" panose="030F0702030302020204" pitchFamily="66" charset="0"/>
              </a:rPr>
              <a:t>(1 Pedro 1:2)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2" y="1492984"/>
            <a:ext cx="83919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Bagaman nasanay tayo na tawagin ang Trinidad (tatlong banal na Persona, isang Dios) sa ganitong  ayos “Ama, Anak, Espiritu” (Mt. 28:19), Ipinahayag ito ni P</a:t>
            </a:r>
            <a:r>
              <a:rPr lang="en-PH" sz="2000" b="1" dirty="0"/>
              <a:t>a</a:t>
            </a:r>
            <a:r>
              <a:rPr lang="en" sz="2000" b="1" dirty="0"/>
              <a:t>blo na “Anak, Ama, Espiritu” (2 Cor. 13:14), at ni P</a:t>
            </a:r>
            <a:r>
              <a:rPr lang="en-PH" sz="2000" b="1" dirty="0"/>
              <a:t>e</a:t>
            </a:r>
            <a:r>
              <a:rPr lang="en" sz="2000" b="1" dirty="0"/>
              <a:t>dro bilang “Ama, Espiritu, Anak” (1 Pet. 1:2).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0981972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Kaya binuod  ni P</a:t>
            </a:r>
            <a:r>
              <a:rPr lang="en-PH" sz="2000" b="1" dirty="0"/>
              <a:t>a</a:t>
            </a:r>
            <a:r>
              <a:rPr lang="en" sz="2000" b="1" dirty="0"/>
              <a:t>blo ang kanyang liham, sa paghangad na ang biyaya, pag-ibig, at pakikisama ng buong Kadiosan ay mapasa-ating lahat nawa (2 Cor . 13:14)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"/>
          <a:stretch>
            <a:fillRect/>
          </a:stretch>
        </p:blipFill>
        <p:spPr>
          <a:xfrm>
            <a:off x="8700597" y="1589016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818004"/>
            <a:ext cx="83919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H" sz="2000" b="1" dirty="0">
                <a:solidFill>
                  <a:prstClr val="black"/>
                </a:solidFill>
                <a:latin typeface="Aptos" panose="02110004020202020204"/>
              </a:rPr>
              <a:t>W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alang  herarkiya sa kanila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; bawat isa ay simpleng may kanya-kanyang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tungkulin sa  plano ng kaligtasan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ngunit magkakapareho sila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katangian at layunin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2126974" y="1523999"/>
            <a:ext cx="10045147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400" b="1" dirty="0">
                <a:latin typeface="Constantia" panose="02030602050306030303" pitchFamily="18" charset="0"/>
              </a:rPr>
              <a:t>“H</a:t>
            </a:r>
            <a:r>
              <a:rPr lang="en-PH" sz="2400" b="1" dirty="0" err="1">
                <a:latin typeface="Constantia" panose="02030602050306030303" pitchFamily="18" charset="0"/>
              </a:rPr>
              <a:t>i</a:t>
            </a:r>
            <a:r>
              <a:rPr lang="en" sz="2400" b="1" dirty="0">
                <a:latin typeface="Constantia" panose="02030602050306030303" pitchFamily="18" charset="0"/>
              </a:rPr>
              <a:t>ndi maaaring tukuyin ng mga bagay dito sa lupa ang A</a:t>
            </a:r>
            <a:r>
              <a:rPr lang="en-PH" sz="2400" b="1" dirty="0">
                <a:latin typeface="Constantia" panose="02030602050306030303" pitchFamily="18" charset="0"/>
              </a:rPr>
              <a:t>m</a:t>
            </a:r>
            <a:r>
              <a:rPr lang="en" sz="2400" b="1" dirty="0">
                <a:latin typeface="Constantia" panose="02030602050306030303" pitchFamily="18" charset="0"/>
              </a:rPr>
              <a:t>a. Ang Ama  ay kabuuan ng Kadiosan</a:t>
            </a:r>
            <a:r>
              <a:rPr lang="en-US" sz="2400" b="1" dirty="0">
                <a:latin typeface="Constantia" panose="02030602050306030303" pitchFamily="18" charset="0"/>
              </a:rPr>
              <a:t>, at </a:t>
            </a:r>
            <a:r>
              <a:rPr lang="en-US" sz="2400" b="1" dirty="0" err="1">
                <a:latin typeface="Constantia" panose="02030602050306030303" pitchFamily="18" charset="0"/>
              </a:rPr>
              <a:t>hindi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nakikita</a:t>
            </a:r>
            <a:r>
              <a:rPr lang="en-US" sz="2400" b="1" dirty="0">
                <a:latin typeface="Constantia" panose="02030602050306030303" pitchFamily="18" charset="0"/>
              </a:rPr>
              <a:t> ng mortal na </a:t>
            </a:r>
            <a:r>
              <a:rPr lang="en-US" sz="2400" b="1" dirty="0" err="1">
                <a:latin typeface="Constantia" panose="02030602050306030303" pitchFamily="18" charset="0"/>
              </a:rPr>
              <a:t>paningin</a:t>
            </a:r>
            <a:r>
              <a:rPr lang="en-US" sz="2400" b="1" dirty="0">
                <a:latin typeface="Constantia" panose="02030602050306030303" pitchFamily="18" charset="0"/>
              </a:rPr>
              <a:t>. Ang Anak ay </a:t>
            </a:r>
            <a:r>
              <a:rPr lang="en-US" sz="2400" b="1" dirty="0" err="1">
                <a:latin typeface="Constantia" panose="02030602050306030303" pitchFamily="18" charset="0"/>
              </a:rPr>
              <a:t>kabuuan</a:t>
            </a:r>
            <a:r>
              <a:rPr lang="en-US" sz="2400" b="1" dirty="0">
                <a:latin typeface="Constantia" panose="02030602050306030303" pitchFamily="18" charset="0"/>
              </a:rPr>
              <a:t> ng </a:t>
            </a:r>
            <a:r>
              <a:rPr lang="en-US" sz="2400" b="1" dirty="0" err="1">
                <a:latin typeface="Constantia" panose="02030602050306030303" pitchFamily="18" charset="0"/>
              </a:rPr>
              <a:t>Kadiosan</a:t>
            </a:r>
            <a:r>
              <a:rPr lang="en-US" sz="2400" b="1" dirty="0">
                <a:latin typeface="Constantia" panose="02030602050306030303" pitchFamily="18" charset="0"/>
              </a:rPr>
              <a:t> na </a:t>
            </a:r>
            <a:r>
              <a:rPr lang="en-US" sz="2400" b="1" dirty="0" err="1">
                <a:latin typeface="Constantia" panose="02030602050306030303" pitchFamily="18" charset="0"/>
              </a:rPr>
              <a:t>ipinahayag</a:t>
            </a:r>
            <a:r>
              <a:rPr lang="en" sz="2400" b="1" dirty="0">
                <a:latin typeface="Constantia" panose="02030602050306030303" pitchFamily="18" charset="0"/>
              </a:rPr>
              <a:t>. […] </a:t>
            </a:r>
            <a:r>
              <a:rPr lang="en-US" sz="2400" b="1" dirty="0">
                <a:latin typeface="Constantia" panose="02030602050306030303" pitchFamily="18" charset="0"/>
              </a:rPr>
              <a:t>Ang </a:t>
            </a:r>
            <a:r>
              <a:rPr lang="en-US" sz="2400" b="1" dirty="0" err="1">
                <a:latin typeface="Constantia" panose="02030602050306030303" pitchFamily="18" charset="0"/>
              </a:rPr>
              <a:t>Tagapag-aliw</a:t>
            </a:r>
            <a:r>
              <a:rPr lang="en-US" sz="2400" b="1" dirty="0">
                <a:latin typeface="Constantia" panose="02030602050306030303" pitchFamily="18" charset="0"/>
              </a:rPr>
              <a:t> na  </a:t>
            </a:r>
            <a:r>
              <a:rPr lang="en-US" sz="2400" b="1" dirty="0" err="1">
                <a:latin typeface="Constantia" panose="02030602050306030303" pitchFamily="18" charset="0"/>
              </a:rPr>
              <a:t>ipinangako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ni</a:t>
            </a:r>
            <a:r>
              <a:rPr lang="en-US" sz="2400" b="1" dirty="0">
                <a:latin typeface="Constantia" panose="02030602050306030303" pitchFamily="18" charset="0"/>
              </a:rPr>
              <a:t> Kristo na </a:t>
            </a:r>
            <a:r>
              <a:rPr lang="en-US" sz="2400" b="1" dirty="0" err="1">
                <a:latin typeface="Constantia" panose="02030602050306030303" pitchFamily="18" charset="0"/>
              </a:rPr>
              <a:t>ipapadala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matapos</a:t>
            </a:r>
            <a:r>
              <a:rPr lang="en-US" sz="2400" b="1" dirty="0">
                <a:latin typeface="Constantia" panose="02030602050306030303" pitchFamily="18" charset="0"/>
              </a:rPr>
              <a:t> na Sya ay </a:t>
            </a:r>
            <a:r>
              <a:rPr lang="en-US" sz="2400" b="1" dirty="0" err="1">
                <a:latin typeface="Constantia" panose="02030602050306030303" pitchFamily="18" charset="0"/>
              </a:rPr>
              <a:t>umakyat</a:t>
            </a:r>
            <a:r>
              <a:rPr lang="en-US" sz="2400" b="1" dirty="0">
                <a:latin typeface="Constantia" panose="02030602050306030303" pitchFamily="18" charset="0"/>
              </a:rPr>
              <a:t> sa </a:t>
            </a:r>
            <a:r>
              <a:rPr lang="en-US" sz="2400" b="1" dirty="0" err="1">
                <a:latin typeface="Constantia" panose="02030602050306030303" pitchFamily="18" charset="0"/>
              </a:rPr>
              <a:t>langit</a:t>
            </a:r>
            <a:r>
              <a:rPr lang="en-US" sz="2400" b="1" dirty="0">
                <a:latin typeface="Constantia" panose="02030602050306030303" pitchFamily="18" charset="0"/>
              </a:rPr>
              <a:t>, ay  ang Espiritu sa </a:t>
            </a:r>
            <a:r>
              <a:rPr lang="en-US" sz="2400" b="1" dirty="0" err="1">
                <a:latin typeface="Constantia" panose="02030602050306030303" pitchFamily="18" charset="0"/>
              </a:rPr>
              <a:t>kabuuan</a:t>
            </a:r>
            <a:r>
              <a:rPr lang="en-US" sz="2400" b="1" dirty="0">
                <a:latin typeface="Constantia" panose="02030602050306030303" pitchFamily="18" charset="0"/>
              </a:rPr>
              <a:t> ng </a:t>
            </a:r>
            <a:r>
              <a:rPr lang="en-US" sz="2400" b="1" dirty="0" err="1">
                <a:latin typeface="Constantia" panose="02030602050306030303" pitchFamily="18" charset="0"/>
              </a:rPr>
              <a:t>Kadiosan</a:t>
            </a:r>
            <a:r>
              <a:rPr lang="en-US" sz="2400" b="1" dirty="0">
                <a:latin typeface="Constantia" panose="02030602050306030303" pitchFamily="18" charset="0"/>
              </a:rPr>
              <a:t>, na </a:t>
            </a:r>
            <a:r>
              <a:rPr lang="en-US" sz="2400" b="1" dirty="0" err="1">
                <a:latin typeface="Constantia" panose="02030602050306030303" pitchFamily="18" charset="0"/>
              </a:rPr>
              <a:t>nagpapahayag</a:t>
            </a:r>
            <a:r>
              <a:rPr lang="en-US" sz="2400" b="1" dirty="0">
                <a:latin typeface="Constantia" panose="02030602050306030303" pitchFamily="18" charset="0"/>
              </a:rPr>
              <a:t> sa </a:t>
            </a:r>
            <a:r>
              <a:rPr lang="en-US" sz="2400" b="1" dirty="0" err="1">
                <a:latin typeface="Constantia" panose="02030602050306030303" pitchFamily="18" charset="0"/>
              </a:rPr>
              <a:t>kapangyarihan</a:t>
            </a:r>
            <a:r>
              <a:rPr lang="en-US" sz="2400" b="1" dirty="0">
                <a:latin typeface="Constantia" panose="02030602050306030303" pitchFamily="18" charset="0"/>
              </a:rPr>
              <a:t> ng banal na </a:t>
            </a:r>
            <a:r>
              <a:rPr lang="en-US" sz="2400" b="1" dirty="0" err="1">
                <a:latin typeface="Constantia" panose="02030602050306030303" pitchFamily="18" charset="0"/>
              </a:rPr>
              <a:t>biyaya</a:t>
            </a:r>
            <a:r>
              <a:rPr lang="en-US" sz="2400" b="1" dirty="0">
                <a:latin typeface="Constantia" panose="02030602050306030303" pitchFamily="18" charset="0"/>
              </a:rPr>
              <a:t> sa lahat na </a:t>
            </a:r>
            <a:r>
              <a:rPr lang="en-US" sz="2400" b="1" dirty="0" err="1">
                <a:latin typeface="Constantia" panose="02030602050306030303" pitchFamily="18" charset="0"/>
              </a:rPr>
              <a:t>tatanggap</a:t>
            </a:r>
            <a:r>
              <a:rPr lang="en-US" sz="2400" b="1" dirty="0">
                <a:latin typeface="Constantia" panose="02030602050306030303" pitchFamily="18" charset="0"/>
              </a:rPr>
              <a:t> at </a:t>
            </a:r>
            <a:r>
              <a:rPr lang="en-US" sz="2400" b="1" dirty="0" err="1">
                <a:latin typeface="Constantia" panose="02030602050306030303" pitchFamily="18" charset="0"/>
              </a:rPr>
              <a:t>maniniwala</a:t>
            </a:r>
            <a:r>
              <a:rPr lang="en-US" sz="2400" b="1" dirty="0">
                <a:latin typeface="Constantia" panose="02030602050306030303" pitchFamily="18" charset="0"/>
              </a:rPr>
              <a:t> kay Kristo </a:t>
            </a:r>
            <a:r>
              <a:rPr lang="en-US" sz="2400" b="1" dirty="0" err="1">
                <a:latin typeface="Constantia" panose="02030602050306030303" pitchFamily="18" charset="0"/>
              </a:rPr>
              <a:t>bilang</a:t>
            </a:r>
            <a:r>
              <a:rPr lang="en-US" sz="2400" b="1" dirty="0">
                <a:latin typeface="Constantia" panose="02030602050306030303" pitchFamily="18" charset="0"/>
              </a:rPr>
              <a:t> personal na </a:t>
            </a:r>
            <a:r>
              <a:rPr lang="en-US" sz="2400" b="1" dirty="0" err="1">
                <a:latin typeface="Constantia" panose="02030602050306030303" pitchFamily="18" charset="0"/>
              </a:rPr>
              <a:t>Tagapagligtas</a:t>
            </a:r>
            <a:r>
              <a:rPr lang="en-US" sz="2400" b="1" dirty="0">
                <a:latin typeface="Constantia" panose="02030602050306030303" pitchFamily="18" charset="0"/>
              </a:rPr>
              <a:t>. May </a:t>
            </a:r>
            <a:r>
              <a:rPr lang="en-US" sz="2400" b="1" dirty="0" err="1">
                <a:latin typeface="Constantia" panose="02030602050306030303" pitchFamily="18" charset="0"/>
              </a:rPr>
              <a:t>tatlong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buhay</a:t>
            </a:r>
            <a:r>
              <a:rPr lang="en-US" sz="2400" b="1" dirty="0">
                <a:latin typeface="Constantia" panose="02030602050306030303" pitchFamily="18" charset="0"/>
              </a:rPr>
              <a:t> na mga persona sa </a:t>
            </a:r>
            <a:r>
              <a:rPr lang="en-US" sz="2400" b="1" dirty="0" err="1">
                <a:latin typeface="Constantia" panose="02030602050306030303" pitchFamily="18" charset="0"/>
              </a:rPr>
              <a:t>makalangit</a:t>
            </a:r>
            <a:r>
              <a:rPr lang="en-US" sz="2400" b="1" dirty="0">
                <a:latin typeface="Constantia" panose="02030602050306030303" pitchFamily="18" charset="0"/>
              </a:rPr>
              <a:t> na trio; sa </a:t>
            </a:r>
            <a:r>
              <a:rPr lang="en-US" sz="2400" b="1" dirty="0" err="1">
                <a:latin typeface="Constantia" panose="02030602050306030303" pitchFamily="18" charset="0"/>
              </a:rPr>
              <a:t>pangalan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nitong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tatlong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dakilang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kapangyarihan</a:t>
            </a:r>
            <a:r>
              <a:rPr lang="en-US" sz="2400" b="1" dirty="0">
                <a:latin typeface="Constantia" panose="02030602050306030303" pitchFamily="18" charset="0"/>
              </a:rPr>
              <a:t>—ang Ama, ang Anak, at ang Banal na Espiritu—ang mga </a:t>
            </a:r>
            <a:r>
              <a:rPr lang="en-US" sz="2400" b="1" dirty="0" err="1">
                <a:latin typeface="Constantia" panose="02030602050306030303" pitchFamily="18" charset="0"/>
              </a:rPr>
              <a:t>tumanggap</a:t>
            </a:r>
            <a:r>
              <a:rPr lang="en-US" sz="2400" b="1" dirty="0">
                <a:latin typeface="Constantia" panose="02030602050306030303" pitchFamily="18" charset="0"/>
              </a:rPr>
              <a:t> kay Kristo sa </a:t>
            </a:r>
            <a:r>
              <a:rPr lang="en-US" sz="2400" b="1" dirty="0" err="1">
                <a:latin typeface="Constantia" panose="02030602050306030303" pitchFamily="18" charset="0"/>
              </a:rPr>
              <a:t>buhay</a:t>
            </a:r>
            <a:r>
              <a:rPr lang="en-US" sz="2400" b="1" dirty="0">
                <a:latin typeface="Constantia" panose="02030602050306030303" pitchFamily="18" charset="0"/>
              </a:rPr>
              <a:t> na </a:t>
            </a:r>
            <a:r>
              <a:rPr lang="en-US" sz="2400" b="1" dirty="0" err="1">
                <a:latin typeface="Constantia" panose="02030602050306030303" pitchFamily="18" charset="0"/>
              </a:rPr>
              <a:t>pananampalataya</a:t>
            </a:r>
            <a:r>
              <a:rPr lang="en-US" sz="2400" b="1" dirty="0">
                <a:latin typeface="Constantia" panose="02030602050306030303" pitchFamily="18" charset="0"/>
              </a:rPr>
              <a:t> ay </a:t>
            </a:r>
            <a:r>
              <a:rPr lang="en-US" sz="2400" b="1" dirty="0" err="1">
                <a:latin typeface="Constantia" panose="02030602050306030303" pitchFamily="18" charset="0"/>
              </a:rPr>
              <a:t>nabautismohan</a:t>
            </a:r>
            <a:r>
              <a:rPr lang="en-US" sz="2400" b="1" dirty="0">
                <a:latin typeface="Constantia" panose="02030602050306030303" pitchFamily="18" charset="0"/>
              </a:rPr>
              <a:t>, at ang mga </a:t>
            </a:r>
            <a:r>
              <a:rPr lang="en-US" sz="2400" b="1" dirty="0" err="1">
                <a:latin typeface="Constantia" panose="02030602050306030303" pitchFamily="18" charset="0"/>
              </a:rPr>
              <a:t>kapangyarihang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ito</a:t>
            </a:r>
            <a:r>
              <a:rPr lang="en-US" sz="2400" b="1" dirty="0">
                <a:latin typeface="Constantia" panose="02030602050306030303" pitchFamily="18" charset="0"/>
              </a:rPr>
              <a:t> ay </a:t>
            </a:r>
            <a:r>
              <a:rPr lang="en-US" sz="2400" b="1" dirty="0" err="1">
                <a:latin typeface="Constantia" panose="02030602050306030303" pitchFamily="18" charset="0"/>
              </a:rPr>
              <a:t>makikipagtulungan</a:t>
            </a:r>
            <a:r>
              <a:rPr lang="en-US" sz="2400" b="1" dirty="0">
                <a:latin typeface="Constantia" panose="02030602050306030303" pitchFamily="18" charset="0"/>
              </a:rPr>
              <a:t> sa mga </a:t>
            </a:r>
            <a:r>
              <a:rPr lang="en-US" sz="2400" b="1" dirty="0" err="1">
                <a:latin typeface="Constantia" panose="02030602050306030303" pitchFamily="18" charset="0"/>
              </a:rPr>
              <a:t>masunoring</a:t>
            </a:r>
            <a:r>
              <a:rPr lang="en-US" sz="2400" b="1" dirty="0">
                <a:latin typeface="Constantia" panose="02030602050306030303" pitchFamily="18" charset="0"/>
              </a:rPr>
              <a:t> lingkod ng </a:t>
            </a:r>
            <a:r>
              <a:rPr lang="en-US" sz="2400" b="1" dirty="0" err="1">
                <a:latin typeface="Constantia" panose="02030602050306030303" pitchFamily="18" charset="0"/>
              </a:rPr>
              <a:t>langit</a:t>
            </a:r>
            <a:r>
              <a:rPr lang="en-US" sz="2400" b="1" dirty="0">
                <a:latin typeface="Constantia" panose="02030602050306030303" pitchFamily="18" charset="0"/>
              </a:rPr>
              <a:t> sa </a:t>
            </a:r>
            <a:r>
              <a:rPr lang="en-US" sz="2400" b="1" dirty="0" err="1">
                <a:latin typeface="Constantia" panose="02030602050306030303" pitchFamily="18" charset="0"/>
              </a:rPr>
              <a:t>kanilang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pagsisikap</a:t>
            </a:r>
            <a:r>
              <a:rPr lang="en-US" sz="2400" b="1" dirty="0">
                <a:latin typeface="Constantia" panose="02030602050306030303" pitchFamily="18" charset="0"/>
              </a:rPr>
              <a:t> na </a:t>
            </a:r>
            <a:r>
              <a:rPr lang="en-US" sz="2400" b="1" dirty="0" err="1">
                <a:latin typeface="Constantia" panose="02030602050306030303" pitchFamily="18" charset="0"/>
              </a:rPr>
              <a:t>makaranas</a:t>
            </a:r>
            <a:r>
              <a:rPr lang="en-US" sz="2400" b="1" dirty="0">
                <a:latin typeface="Constantia" panose="02030602050306030303" pitchFamily="18" charset="0"/>
              </a:rPr>
              <a:t> ng </a:t>
            </a:r>
            <a:r>
              <a:rPr lang="en-US" sz="2400" b="1" dirty="0" err="1">
                <a:latin typeface="Constantia" panose="02030602050306030303" pitchFamily="18" charset="0"/>
              </a:rPr>
              <a:t>bagong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buhay</a:t>
            </a:r>
            <a:r>
              <a:rPr lang="en-US" sz="2400" b="1" dirty="0">
                <a:latin typeface="Constantia" panose="02030602050306030303" pitchFamily="18" charset="0"/>
              </a:rPr>
              <a:t> kay Kristo</a:t>
            </a:r>
            <a:r>
              <a:rPr lang="en" sz="2400" b="1" dirty="0"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2000" b="1" dirty="0"/>
              <a:t>EGW (Evangelism, p. 615)</a:t>
            </a: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1208</TotalTime>
  <Words>1549</Words>
  <Application>Microsoft Office PowerPoint</Application>
  <PresentationFormat>Panorámica</PresentationFormat>
  <Paragraphs>75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Aptos</vt:lpstr>
      <vt:lpstr>Comic Sans MS</vt:lpstr>
      <vt:lpstr>Aptos Display</vt:lpstr>
      <vt:lpstr>Arial</vt:lpstr>
      <vt:lpstr>Constantia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Sergio</cp:lastModifiedBy>
  <cp:revision>95</cp:revision>
  <dcterms:created xsi:type="dcterms:W3CDTF">2026-08-20T16:22:51Z</dcterms:created>
  <dcterms:modified xsi:type="dcterms:W3CDTF">2026-09-22T05:18:52Z</dcterms:modified>
</cp:coreProperties>
</file>