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9DAC"/>
    <a:srgbClr val="001233"/>
    <a:srgbClr val="5C677D"/>
    <a:srgbClr val="3341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ED9EE-DFC3-2C5C-70AD-4B2887213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C338AC-A2E7-EA69-5B11-BE5A77105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9B6D1-72A1-5A24-4EDA-F0774152B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5AE4-D268-450D-9E1C-56C2A6643BFE}" type="datetimeFigureOut">
              <a:rPr lang="en-IN" smtClean="0"/>
              <a:t>17-07-2025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3A250-6D17-6331-6B22-9796237E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8B626-7015-1DAB-F35F-BEF9B0F0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74-C6AE-4256-B282-00720F7D712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8895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4DBD0-1BDA-288A-3B3E-83C654A5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AD0265-8520-371B-37B4-BDD8333DA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5E233-0912-5CD2-C972-E6A60011E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5AE4-D268-450D-9E1C-56C2A6643BFE}" type="datetimeFigureOut">
              <a:rPr lang="en-IN" smtClean="0"/>
              <a:t>17-07-2025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5E03C-A729-4375-7EDF-59029DB63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31629-CD2F-E843-1FBB-6831E079B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74-C6AE-4256-B282-00720F7D712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597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2169B7-B4C8-802D-B402-36AFF83AA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F42B2A-AE6E-2975-2779-599C234FA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32B08-5DA9-4924-2244-0922E1665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5AE4-D268-450D-9E1C-56C2A6643BFE}" type="datetimeFigureOut">
              <a:rPr lang="en-IN" smtClean="0"/>
              <a:t>17-07-2025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B9631-187E-B3C7-6C3E-72B4F2B29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B56E3-B76B-92FC-A8B7-2B6A8F8AD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74-C6AE-4256-B282-00720F7D712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822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E8CD2-488C-5181-BC0F-40D704B77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2EBDB-2CD8-5EA9-4FE1-69E82FCE5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A569F-CF13-3275-4D0C-6E56BB9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5AE4-D268-450D-9E1C-56C2A6643BFE}" type="datetimeFigureOut">
              <a:rPr lang="en-IN" smtClean="0"/>
              <a:t>17-07-2025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49F9-A7E9-F1CC-9976-BE0621272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3AD74-DCB3-BB5E-BDCA-987B743E8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74-C6AE-4256-B282-00720F7D712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5358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278B0-9028-22EC-5B19-749EF233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FA70C-2759-E0F6-208C-6EBB669DF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9FF33-CF17-4F75-8069-F90E85CA0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5AE4-D268-450D-9E1C-56C2A6643BFE}" type="datetimeFigureOut">
              <a:rPr lang="en-IN" smtClean="0"/>
              <a:t>17-07-2025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1CC60-B770-CAD1-845C-0F727E717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40516-28DD-51B9-C622-A179534A6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74-C6AE-4256-B282-00720F7D712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0688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9FBB2-BB33-0E9C-8EAF-E5FD795AC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07399-34A5-AD1C-2600-BB64E2426F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7AD2D-668F-041E-7504-516349541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ACF9F-3F64-5D4A-24E4-3168199FB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5AE4-D268-450D-9E1C-56C2A6643BFE}" type="datetimeFigureOut">
              <a:rPr lang="en-IN" smtClean="0"/>
              <a:t>17-07-2025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C7BAC-31B6-C7A6-4398-007DD078F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CCA99-2AD5-6E21-F2CE-AD0F9311F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74-C6AE-4256-B282-00720F7D712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6721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2A638-CE97-4166-8098-D05C63C4A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323FF-5B0A-25FF-28DD-1AA168993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30F91-CDE1-C0B5-823F-1835BB69F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99F9FE-1A68-03F6-F4F5-9A65EF8DF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0841DC-300C-547E-258E-BFD079279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68D9DE-D9C0-BA6E-FEEF-A3A417570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5AE4-D268-450D-9E1C-56C2A6643BFE}" type="datetimeFigureOut">
              <a:rPr lang="en-IN" smtClean="0"/>
              <a:t>17-07-2025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4BCC0C-C39A-0E81-4D11-45165DC99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B2D689-F65D-1265-A1E9-C1694EE80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74-C6AE-4256-B282-00720F7D712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8732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5D547-71AF-BAB5-8B88-85BD983DF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9FB600-A2CC-A1F7-0AB4-12461E061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5AE4-D268-450D-9E1C-56C2A6643BFE}" type="datetimeFigureOut">
              <a:rPr lang="en-IN" smtClean="0"/>
              <a:t>17-07-2025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8293F0-D66B-06DF-472E-D9E9A5896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46145-4250-CBA7-1006-0A2FFD4D8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74-C6AE-4256-B282-00720F7D712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879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CF359-C7F1-DF9E-D3CF-7768784DF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5AE4-D268-450D-9E1C-56C2A6643BFE}" type="datetimeFigureOut">
              <a:rPr lang="en-IN" smtClean="0"/>
              <a:t>17-07-2025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7FFAF9-A148-E535-6B55-5B93B2B53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8A4A5-C854-BBE7-C6DF-4761EB77E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74-C6AE-4256-B282-00720F7D712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3373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93D0C-8AE0-6A67-3BA5-FBDAA68DA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32D43-FD55-6F61-6A5B-F191550CA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40390-B14E-A442-A76D-AB1E31902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5782CB-DEC6-EF08-15F9-6AB82B76C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5AE4-D268-450D-9E1C-56C2A6643BFE}" type="datetimeFigureOut">
              <a:rPr lang="en-IN" smtClean="0"/>
              <a:t>17-07-2025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33146-2B51-6C9A-2FF1-F746375E1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3A1D6-3327-64A8-AF8E-B5126852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74-C6AE-4256-B282-00720F7D712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2030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FF47A-66B3-B408-4586-10B6A958B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7021E8-CA88-17DB-6A2F-9015C5518F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80577-4974-27B3-36D6-7C9688D6F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87624-729D-9D6F-63F3-9072D5BF7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45AE4-D268-450D-9E1C-56C2A6643BFE}" type="datetimeFigureOut">
              <a:rPr lang="en-IN" smtClean="0"/>
              <a:t>17-07-2025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6F3E5-79EE-5312-C2DA-B5849421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5BD02-9E9F-0CBB-325C-D8A6C157F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74-C6AE-4256-B282-00720F7D712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54398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0844AE-5A13-AA94-F633-40F6486C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D524E-AF95-8D03-AAE8-AB191108E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DEE4C-8006-00B5-6A19-DA152527EC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645AE4-D268-450D-9E1C-56C2A6643BFE}" type="datetimeFigureOut">
              <a:rPr lang="en-IN" smtClean="0"/>
              <a:t>17-07-2025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C0088-257E-DAD9-D9EC-A62B0E2089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84CC7-5674-E463-5320-A79FA211C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2D4D74-C6AE-4256-B282-00720F7D712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542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9DAC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534AF1ED-DE2A-4116-BC57-459705874AC8}"/>
              </a:ext>
            </a:extLst>
          </p:cNvPr>
          <p:cNvSpPr/>
          <p:nvPr/>
        </p:nvSpPr>
        <p:spPr>
          <a:xfrm>
            <a:off x="0" y="0"/>
            <a:ext cx="12192000" cy="725864"/>
          </a:xfrm>
          <a:prstGeom prst="snip2DiagRect">
            <a:avLst/>
          </a:prstGeom>
          <a:solidFill>
            <a:srgbClr val="001233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4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ஞானமான தீர்மானம்</a:t>
            </a:r>
            <a:endParaRPr lang="en-IN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93C3E5-9F85-C719-E6F5-60471119A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5" b="99001" l="2846" r="99215">
                        <a14:foregroundMark x1="31207" y1="17183" x2="47105" y2="6094"/>
                        <a14:foregroundMark x1="47105" y1="6094" x2="64082" y2="6294"/>
                        <a14:foregroundMark x1="64082" y1="6294" x2="71835" y2="16084"/>
                        <a14:foregroundMark x1="71835" y1="16084" x2="75662" y2="30969"/>
                        <a14:foregroundMark x1="75662" y1="30969" x2="74289" y2="34865"/>
                        <a14:foregroundMark x1="63690" y1="37762" x2="65653" y2="36563"/>
                        <a14:foregroundMark x1="37978" y1="39760" x2="48184" y2="39361"/>
                        <a14:foregroundMark x1="33660" y1="76723" x2="13150" y2="98601"/>
                        <a14:foregroundMark x1="13150" y1="98601" x2="12856" y2="99001"/>
                        <a14:foregroundMark x1="2846" y1="93606" x2="43965" y2="84416"/>
                        <a14:foregroundMark x1="54858" y1="92308" x2="89990" y2="94805"/>
                        <a14:foregroundMark x1="55250" y1="96603" x2="79784" y2="96204"/>
                        <a14:foregroundMark x1="46222" y1="99001" x2="67125" y2="96004"/>
                        <a14:foregroundMark x1="75270" y1="79520" x2="99313" y2="86014"/>
                        <a14:foregroundMark x1="72915" y1="78821" x2="66830" y2="90410"/>
                        <a14:foregroundMark x1="46222" y1="5295" x2="55250" y2="4595"/>
                        <a14:foregroundMark x1="55250" y1="4595" x2="55937" y2="4595"/>
                        <a14:backgroundMark x1="17861" y1="19680" x2="7164" y2="75824"/>
                        <a14:backgroundMark x1="23651" y1="56943" x2="28754" y2="65634"/>
                        <a14:backgroundMark x1="80275" y1="66334" x2="80275" y2="66334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712"/>
          <a:stretch>
            <a:fillRect/>
          </a:stretch>
        </p:blipFill>
        <p:spPr>
          <a:xfrm>
            <a:off x="433632" y="1221258"/>
            <a:ext cx="4355183" cy="4635768"/>
          </a:xfrm>
          <a:prstGeom prst="flowChartConnector">
            <a:avLst/>
          </a:prstGeom>
          <a:solidFill>
            <a:srgbClr val="979DAC"/>
          </a:solidFill>
          <a:effectLst>
            <a:softEdge rad="12700"/>
          </a:effectLst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F5DBEAF3-534D-FE91-9C1B-6D0CD0A57C71}"/>
              </a:ext>
            </a:extLst>
          </p:cNvPr>
          <p:cNvSpPr/>
          <p:nvPr/>
        </p:nvSpPr>
        <p:spPr>
          <a:xfrm>
            <a:off x="287517" y="1074656"/>
            <a:ext cx="4647415" cy="4911365"/>
          </a:xfrm>
          <a:prstGeom prst="flowChartConnector">
            <a:avLst/>
          </a:prstGeom>
          <a:noFill/>
          <a:ln w="76200">
            <a:solidFill>
              <a:srgbClr val="001233"/>
            </a:solidFill>
          </a:ln>
          <a:effectLst>
            <a:glow rad="228600">
              <a:srgbClr val="00123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2F7C2D73-AEBF-DD22-B51B-4CAD45CD606C}"/>
              </a:ext>
            </a:extLst>
          </p:cNvPr>
          <p:cNvSpPr/>
          <p:nvPr/>
        </p:nvSpPr>
        <p:spPr>
          <a:xfrm>
            <a:off x="1102934" y="6132623"/>
            <a:ext cx="3016578" cy="603315"/>
          </a:xfrm>
          <a:prstGeom prst="snip2DiagRect">
            <a:avLst/>
          </a:prstGeom>
          <a:solidFill>
            <a:srgbClr val="001233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ஜீனியஸ்</a:t>
            </a:r>
            <a:endParaRPr lang="en-IN" sz="20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9" name="Plaque 8">
            <a:extLst>
              <a:ext uri="{FF2B5EF4-FFF2-40B4-BE49-F238E27FC236}">
                <a16:creationId xmlns:a16="http://schemas.microsoft.com/office/drawing/2014/main" id="{D6EF37D4-BABF-D1C4-AB85-D50099599B1B}"/>
              </a:ext>
            </a:extLst>
          </p:cNvPr>
          <p:cNvSpPr/>
          <p:nvPr/>
        </p:nvSpPr>
        <p:spPr>
          <a:xfrm>
            <a:off x="5689076" y="1315039"/>
            <a:ext cx="2601798" cy="2432115"/>
          </a:xfrm>
          <a:prstGeom prst="plaque">
            <a:avLst/>
          </a:prstGeom>
          <a:solidFill>
            <a:srgbClr val="33415C"/>
          </a:solidFill>
          <a:ln>
            <a:noFill/>
          </a:ln>
          <a:effectLst>
            <a:glow rad="228600">
              <a:srgbClr val="979DA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ta-IN" dirty="0">
                <a:latin typeface="Anek Tamil Expanded Medium" pitchFamily="2" charset="0"/>
                <a:cs typeface="Anek Tamil Expanded Medium" pitchFamily="2" charset="0"/>
              </a:rPr>
              <a:t>ஜுலை 19</a:t>
            </a:r>
            <a:r>
              <a:rPr lang="en-US" dirty="0">
                <a:latin typeface="Anek Tamil Expanded Medium" pitchFamily="2" charset="0"/>
                <a:cs typeface="Anek Tamil Expanded Medium" pitchFamily="2" charset="0"/>
              </a:rPr>
              <a:t> </a:t>
            </a:r>
            <a:r>
              <a:rPr lang="ta-IN" dirty="0">
                <a:latin typeface="Anek Tamil Expanded Medium" pitchFamily="2" charset="0"/>
                <a:cs typeface="Anek Tamil Expanded Medium" pitchFamily="2" charset="0"/>
              </a:rPr>
              <a:t>வாரம் 3</a:t>
            </a:r>
            <a:endParaRPr lang="en-IN" dirty="0">
              <a:latin typeface="Anek Tamil Expanded Medium" pitchFamily="2" charset="0"/>
              <a:cs typeface="Anek Tamil Expanded Medium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709C8C-A045-9B3C-3358-1665A650EF55}"/>
              </a:ext>
            </a:extLst>
          </p:cNvPr>
          <p:cNvSpPr/>
          <p:nvPr/>
        </p:nvSpPr>
        <p:spPr>
          <a:xfrm>
            <a:off x="5467547" y="1074656"/>
            <a:ext cx="3044856" cy="2912883"/>
          </a:xfrm>
          <a:prstGeom prst="rect">
            <a:avLst/>
          </a:prstGeom>
          <a:noFill/>
          <a:ln w="57150">
            <a:solidFill>
              <a:srgbClr val="5C677D"/>
            </a:solidFill>
          </a:ln>
          <a:effectLst>
            <a:glow rad="228600">
              <a:srgbClr val="979DA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8DB5D3DF-114D-2AB1-C324-B9051AA2A899}"/>
              </a:ext>
            </a:extLst>
          </p:cNvPr>
          <p:cNvSpPr/>
          <p:nvPr/>
        </p:nvSpPr>
        <p:spPr>
          <a:xfrm>
            <a:off x="8955461" y="3813630"/>
            <a:ext cx="2601798" cy="2432115"/>
          </a:xfrm>
          <a:prstGeom prst="plaque">
            <a:avLst/>
          </a:prstGeom>
          <a:solidFill>
            <a:srgbClr val="5C677D"/>
          </a:solidFill>
          <a:ln>
            <a:noFill/>
          </a:ln>
          <a:effectLst>
            <a:glow rad="228600">
              <a:srgbClr val="33415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0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ஜிம்பாப்வே</a:t>
            </a:r>
            <a:endParaRPr lang="en-IN" sz="20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B6CCC1-2311-56B9-493E-FD0F059EA82E}"/>
              </a:ext>
            </a:extLst>
          </p:cNvPr>
          <p:cNvSpPr/>
          <p:nvPr/>
        </p:nvSpPr>
        <p:spPr>
          <a:xfrm>
            <a:off x="8733932" y="3573247"/>
            <a:ext cx="3044856" cy="2912883"/>
          </a:xfrm>
          <a:prstGeom prst="rect">
            <a:avLst/>
          </a:prstGeom>
          <a:noFill/>
          <a:ln w="57150">
            <a:solidFill>
              <a:srgbClr val="5C677D"/>
            </a:solidFill>
          </a:ln>
          <a:effectLst>
            <a:glow rad="228600">
              <a:srgbClr val="979DA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8903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9DAC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D3C7C0E5-9A35-5AEF-D9C2-55FCF6903E62}"/>
              </a:ext>
            </a:extLst>
          </p:cNvPr>
          <p:cNvSpPr/>
          <p:nvPr/>
        </p:nvSpPr>
        <p:spPr>
          <a:xfrm>
            <a:off x="0" y="0"/>
            <a:ext cx="565608" cy="509048"/>
          </a:xfrm>
          <a:prstGeom prst="plaque">
            <a:avLst/>
          </a:prstGeom>
          <a:solidFill>
            <a:srgbClr val="0012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243892-3124-56D2-9EB5-6608139DA4F3}"/>
              </a:ext>
            </a:extLst>
          </p:cNvPr>
          <p:cNvSpPr txBox="1"/>
          <p:nvPr/>
        </p:nvSpPr>
        <p:spPr>
          <a:xfrm>
            <a:off x="4251489" y="76159"/>
            <a:ext cx="7824247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தன் 14வது வயதில் ஞானமில்லாத ஒரு தீர்மானத்தை தான் செய்து விட்டதாக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ஜீனியஸ்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 சொன்னான். அதாவது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அப்போதுதான் முதன்முதலாக அவன் புகைத்தான். இது ஜிம்பாப்வேயில் உள்ள புலாவாயோவில் நடந்தது.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புகைக்க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வேண்டுமென்பது அவனுடைய திட்டமல்ல.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அவனுடைய அத்தைக்கு திருமணமாகவிருந்தது. திருமணத்தின்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போது நடைபெறுகிற பாரம்பரிய நடனத்தில் சேர்ந்து ஆடுமாறு இவனிடம் கூறினார். திருமணத்தில் ஆடுவதற்காக ஐந்து ஆண்களை வாடகைக்கு அமர்த்தியிருந்தார்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அவர்களோடு இவனையும் சேர்ந்துகொள்ளச் சொன்னார். இவனுக்கு ஆடுவதற்குச் சொல்லிக்கொடுக்குமாறு கூறினார்.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தன் அத்தையின் வீட்டிற்கு பின்புறத்தில் அவர்களிடம் நடனத்தைக் கற்றுக்கொண்டபோது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ஜீனியஸுக்கு மகிழ்ச்சியாக இருந்தது. அந்த வாலிபர்கள் இவனுக்கு நடனமாடக் கற்றுக்கொடுத்தார்கள். அப்போது அவர்களில் ஒருவர் ஒரு சிகரெட்டைக் கொடுத்தார்.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7B3F1B-BF57-6FC8-E56B-32B0F2FF4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64" y="1114076"/>
            <a:ext cx="4251489" cy="476524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97698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9DAC">
            <a:alpha val="3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93B938-60A7-98F1-9189-5A912C98A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12226A71-0EEA-CA94-D4E3-DE66DED93514}"/>
              </a:ext>
            </a:extLst>
          </p:cNvPr>
          <p:cNvSpPr/>
          <p:nvPr/>
        </p:nvSpPr>
        <p:spPr>
          <a:xfrm>
            <a:off x="0" y="0"/>
            <a:ext cx="565608" cy="509048"/>
          </a:xfrm>
          <a:prstGeom prst="plaque">
            <a:avLst/>
          </a:prstGeom>
          <a:solidFill>
            <a:srgbClr val="0012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ACC1B4-D1A9-AA8F-67B5-60039A80EAB1}"/>
              </a:ext>
            </a:extLst>
          </p:cNvPr>
          <p:cNvSpPr txBox="1"/>
          <p:nvPr/>
        </p:nvSpPr>
        <p:spPr>
          <a:xfrm>
            <a:off x="4251489" y="76159"/>
            <a:ext cx="7824247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பாதி புகைக்கப்பட்டிருந்த அந்தச் சிகரெட்டை ஜீனியஸ் பார்த்தான். அதை வாங்க அவனுக்கு விருப்பமில்லை. வேண்டாமெனச் சொன்னால் அவர்கள் தன்னைப் பார்த்து சிரிப்பார்களோ என்று பயந்தான். அப்போது யாரும் இல்லை.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அதனால் அந்தச் சிகரெட்டை ஜீனியஸ் வாங்கினான்.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வறண்ட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கசப்பான அந்தப் புகை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தொண்டைக்குள்ளாகச் சென்றதும்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மூச்சுத்திணறி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இருமல் வந்தது. அடுத்த இரண்டு மாதங்கள் நடனப் பயிற்சியின்போது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மூச்சுத் திணறாமல் எப்படிப் புகைக்க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வேண்டுமென ஜீனியஸுக்கு அவர்கள் கற்றுக்கொடுத்தார்கள். முதலாவது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புகையிலையைப் புகைக்கக் கற்றுக்கொடுத்தார்கள். பிறகு கஞ்சா புகைக்கக் கற்றுக்கொடுத்தார்கள்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கஞ்சா புகைப்பது ஜிம்பாப்வேயில் சட்டவிரோதமானது.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தன் பெற்றோர் செலவுக்குக் கொடுத்த பணத்திலிருந்து ஜீனியஸ் புகையிலையும் கஞ்சாவும் வாங்கினான். அந்த நடனக்கலைஞர்களுடன் சேர்ந்து புகைப்பதற்கு அந்தப் பணம் போதுமானதாக இருந்தது.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C6B7B7-7756-0B86-AC67-9D51599D7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6" y="1360922"/>
            <a:ext cx="4184073" cy="464733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46820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9DAC">
            <a:alpha val="3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76A956-813F-0B9E-A1F7-608CEFF05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AFA9B600-F5C0-3141-6E82-54AD8A2D2D42}"/>
              </a:ext>
            </a:extLst>
          </p:cNvPr>
          <p:cNvSpPr/>
          <p:nvPr/>
        </p:nvSpPr>
        <p:spPr>
          <a:xfrm>
            <a:off x="0" y="0"/>
            <a:ext cx="565608" cy="509048"/>
          </a:xfrm>
          <a:prstGeom prst="plaque">
            <a:avLst/>
          </a:prstGeom>
          <a:solidFill>
            <a:srgbClr val="0012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2090D-9565-487E-E837-170BE6B8E839}"/>
              </a:ext>
            </a:extLst>
          </p:cNvPr>
          <p:cNvSpPr txBox="1"/>
          <p:nvPr/>
        </p:nvSpPr>
        <p:spPr>
          <a:xfrm>
            <a:off x="4304145" y="76159"/>
            <a:ext cx="7771592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கொஞ்ச நாட்களில் கஞ்சா மட்டும் வாங்க ஆரம்பித்தான்.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திருமணம் முடிந்தபிறகு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 நடனக்கலைஞர்கள் போய்விட்டார்கள். ஆனால்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கஞ்சா புகைப்பதை மட்டும் ஜீனியஸ் நிறுத்தவில்லை. அக்கம்பக்கத்தைச் சேர்ந்த சிறுவர்களுடன் சேர்ந்து இரகசியமாகப் புகைப்பதைப் பழக்கமாக்கினான்.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ஜீனியஸ் செவந்த்-டே அட்வென்ட்டிஸ்ட் குடும்பத்தைச் சேர்ந்தவன் கிடையாது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ஆனால்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செவந்த்-டே அட்வென்ட்டிஸ்ட் பள்ளி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யில் படித்திருந்தான். ஒருநாள்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பள்ளியில் வைத்து கஞ்சாவைப் புகைக்கத் தீர்மானித்தான். வீட்டின் தன்னுடன் சேர்ந்து கஞ்சா புகைக்கிற ஒரு சிறுவனுடன் சேர்ந்து இவனும் பள்ளியின் கழிவறைகளுக்குள் இரகசியமாகப் புகுந்தார்கள். கஞ்சா புகைத்துவிட்டு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வகுப்பறைக்குத் திரும்பினார்கள்.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ஜீனியஸ்மேல் கஞ்சா வாடை அடித்திருக்கவேண்டும்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ஏனென்றால் அவன் உடனடியாக ஆசிரியரின் அறைக்குள்ளாக அழைக்கப்பட்டான். “உன்னுடன் சேர்ந்து கஞ்சா புகைத்தது யார்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?”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ஆசிரியர் கேட்டார்.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E04DBD-BECE-251C-8271-E1364AD7C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4764"/>
            <a:ext cx="4494648" cy="42164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640335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9DAC">
            <a:alpha val="3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CE183E-FCD3-F274-5467-9D8EB8320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C9D9B45A-660B-984B-B318-A5D828D5CAB1}"/>
              </a:ext>
            </a:extLst>
          </p:cNvPr>
          <p:cNvSpPr/>
          <p:nvPr/>
        </p:nvSpPr>
        <p:spPr>
          <a:xfrm>
            <a:off x="0" y="0"/>
            <a:ext cx="565608" cy="509048"/>
          </a:xfrm>
          <a:prstGeom prst="plaque">
            <a:avLst/>
          </a:prstGeom>
          <a:solidFill>
            <a:srgbClr val="0012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F79299-9C48-3ABF-A9A4-21E854B3000D}"/>
              </a:ext>
            </a:extLst>
          </p:cNvPr>
          <p:cNvSpPr txBox="1"/>
          <p:nvPr/>
        </p:nvSpPr>
        <p:spPr>
          <a:xfrm>
            <a:off x="4304145" y="283908"/>
            <a:ext cx="7771592" cy="629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ஜீனியஸ் மிகவும் பயந்தான். தன் நண்பனுடைய பெயரைச் சொன்னான்.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ஆசிரியர் இரண்டு மாணவர்களையும் எச்சரித்து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“இன்னொரு முறை இவ்வாறு புகைத்தால்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பள்ளியிலிருந்து வெளியேற்றப்படுவீர்கள்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ஜீனியஸின் நண்பன் மீண்டும் அவ்வாறு செய்ததால்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பள்ளியிலிருந்து வெளியேற்றப்பட்டான்.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ஆனால் ஜீனியஸ் தன் ஆசிரியரிடம்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இனி தான் புகைக்கப்போவதில்லை என்றும்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பள்ளிக்கு உள்ளேயும் பள்ளிக்கு வெளியேயும் புகைப்பதில்லை என்றும் சொன்னான்.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ஜீனியஸ் புகைப்பதைக் கேள்விப்பட்டு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அவனுடயை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அம்மா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 மிகுந்த வேதனையடைந்தார். அந்த நடனக்காரர்கள்தாம் காரணம் என்று அறிந்ததும்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அவர்களை மீண்டும் பார்க்கக்கூடாதெனச் சொன்னார். ஆனால் கஞ்சா புகைப்பதை நிறுத்துவது எளிதாகவே இருக்கவில்லை. தினமும் கஞ்சா புகைக்காவிட்டாலும்கூட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புகைக்கவேண்டும்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போல இருந்தது.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52194A-43BC-12CD-C8EB-C1D597299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073" y="1010793"/>
            <a:ext cx="4491903" cy="501996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60728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9DAC">
            <a:alpha val="3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D12435-BB46-6E05-C5C6-B03C45C3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307582BC-341B-30B1-66B7-ADD20208C658}"/>
              </a:ext>
            </a:extLst>
          </p:cNvPr>
          <p:cNvSpPr/>
          <p:nvPr/>
        </p:nvSpPr>
        <p:spPr>
          <a:xfrm>
            <a:off x="0" y="0"/>
            <a:ext cx="565608" cy="509048"/>
          </a:xfrm>
          <a:prstGeom prst="plaque">
            <a:avLst/>
          </a:prstGeom>
          <a:solidFill>
            <a:srgbClr val="0012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F844D7-DF91-FA54-7E81-C237052A49E0}"/>
              </a:ext>
            </a:extLst>
          </p:cNvPr>
          <p:cNvSpPr txBox="1"/>
          <p:nvPr/>
        </p:nvSpPr>
        <p:spPr>
          <a:xfrm>
            <a:off x="4257963" y="76159"/>
            <a:ext cx="7771592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எப்படி அந்தப் பழக்கத்தை நிறுத்துவது என்று யோசித்துக் கொண்டிருந்தபோது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எதைக் குறித்தும் தேவனிடம் கேட்கலாம் என்று பள்ளியில் படித்தது ஞாபகத்திற்கு வந்தது.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கஞ்சா புகைத்ததற்காக தேவனிடம் மன்னிப்புக் கேட்டான்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இனி புகைக்காமல் இருப்பதற்கு உதவி செய்யுமாறு வேண்டினான்.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அந்தக் கணத்தில்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கஞ்சா புகைக்கிற ஆசை அவனைவிட்டு மறைந்தது. அந்தப் பழக்கம் ஒழிந்தது.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ஜீனியஸுக்கு ஆச்சரியமாக இருந்தது. தேவனைப்பற்றி அதிகமாக அறிந்துகொள்ள விரும்பி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வேதாகமத்தை வாசித்தான்.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அதுதான் தன் வாழ்க்கையில் தான் செய்த மிகவும் ஞானமான தீர்மானமென ஜீனியஸ் சொல்கிறான். கஞ்சா புகைப்பழக்கத்தை நிறுத்திய பிறகு ஒரு வருடம் கழித்து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இயேசுவை ஏற்றுக்கொண்டு ஞானஸ்நானம் பெற்றான்.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இன்று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16 வயதாகும் ஜீனியஸுக்கு ஒவ்வொரு நாளையும் ஜெபத்தோடும் வேதவாசிப்போடும் தொடங்குவதைவிட முக்கியமானது எதுவுமில்லை.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68207-E416-CFAC-66D8-B3753A0CD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" y="387133"/>
            <a:ext cx="4267201" cy="608373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36720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9DAC">
            <a:alpha val="3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20737-6DB4-CF71-E9E8-A83FD3EA5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80FC4FA-A142-4CB3-1138-F02E0E814804}"/>
              </a:ext>
            </a:extLst>
          </p:cNvPr>
          <p:cNvSpPr/>
          <p:nvPr/>
        </p:nvSpPr>
        <p:spPr>
          <a:xfrm>
            <a:off x="0" y="0"/>
            <a:ext cx="565608" cy="509048"/>
          </a:xfrm>
          <a:prstGeom prst="plaque">
            <a:avLst/>
          </a:prstGeom>
          <a:solidFill>
            <a:srgbClr val="0012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A42DF-33FD-8803-0DFA-0E6C174ACEAD}"/>
              </a:ext>
            </a:extLst>
          </p:cNvPr>
          <p:cNvSpPr txBox="1"/>
          <p:nvPr/>
        </p:nvSpPr>
        <p:spPr>
          <a:xfrm>
            <a:off x="5717309" y="283908"/>
            <a:ext cx="6136755" cy="6290183"/>
          </a:xfrm>
          <a:prstGeom prst="rect">
            <a:avLst/>
          </a:prstGeom>
          <a:solidFill>
            <a:srgbClr val="979DA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“தேவனோடு நேரம் செலவிடுங்கள்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சொல்கிறான் ஜீனியஸ்.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ஜீனியஸிடம் சொந்தமாக வேதாகமம் இருக்கிறது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அதனால் அவள் தேவனைப்பற்றி அறிந்துகொள்ள முடியும். ஆனால்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ஜிம்பாப்வேயில் பல குடும்பத்தினர் சொந்தமாக வேதாகமம் வாங்குவதற்குக்கூட வழியில்லாமல் இருக்கிறார்கள்.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ஜிம்பாப்வேயிலும் தென் ஆப்ரிக்க - இந்தியப் பெருங்கடல் டிவிஷனைச் சேர்ந்த பிற நாடுகளிலும் சிறுவர்களுக்கு அட்வென்சரர்ஸ் வேதாகமங்களை வழங்குவதற்கு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ta-IN" dirty="0">
                <a:solidFill>
                  <a:srgbClr val="FF0000"/>
                </a:solidFill>
                <a:highlight>
                  <a:srgbClr val="FFFF00"/>
                </a:highlight>
                <a:latin typeface="Anek Tamil" pitchFamily="2" charset="0"/>
                <a:cs typeface="Anek Tamil" pitchFamily="2" charset="0"/>
              </a:rPr>
              <a:t>இந்தக் காலாண்டின் பதின்மூன்றாம் வாரக் காணிக்கையின் ஒரு பகுதி பயன்படும். செப்டம்பர் 27ம் தேதியன்று தாராளமாக காணிக்கை கொடுக்கத் தீர்மானித்திருப்பதற்கு நன்றி.</a:t>
            </a:r>
            <a:endParaRPr lang="en-IN" dirty="0">
              <a:solidFill>
                <a:srgbClr val="FF0000"/>
              </a:solidFill>
              <a:highlight>
                <a:srgbClr val="FFFF00"/>
              </a:highlight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44A373-D336-71EF-4332-0839103D3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17" y="900544"/>
            <a:ext cx="4206719" cy="505690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15659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533</Words>
  <Application>Microsoft Office PowerPoint</Application>
  <PresentationFormat>Panorámica</PresentationFormat>
  <Paragraphs>29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5" baseType="lpstr">
      <vt:lpstr>Anek Tamil</vt:lpstr>
      <vt:lpstr>Anek Tamil Expanded ExtraBold</vt:lpstr>
      <vt:lpstr>Anek Tamil Expanded Medium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12</cp:revision>
  <dcterms:created xsi:type="dcterms:W3CDTF">2025-07-15T13:13:32Z</dcterms:created>
  <dcterms:modified xsi:type="dcterms:W3CDTF">2025-07-17T13:56:41Z</dcterms:modified>
</cp:coreProperties>
</file>