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9CBB"/>
    <a:srgbClr val="415A77"/>
    <a:srgbClr val="0D1B2A"/>
    <a:srgbClr val="E0E1DD"/>
    <a:srgbClr val="1B2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A45E7-A4F3-E7DA-F928-2EDE7CEA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B7EE4-FF43-3510-42B0-B3AD37106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954C3-FB64-52FD-4811-A4DA8219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94F9E-3C7B-C2AB-4CA5-E00065BC9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913DC-66F2-4E26-5FCA-BA20F3AB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611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C4B39-3FB0-65EC-F961-89B2C27C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0703D-0822-CC52-57C1-53F874DDA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6EE6C-302A-543F-CEA3-DC2C6CF3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6BF22-AD84-6FF9-13D7-5AD69BBE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C0610-699C-20E2-83F8-01A7188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625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361FFA-FC38-661F-10EF-B9D04EC94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F72C6-B2EC-AA85-BFFE-8372BA6B8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DD4D5-75DF-F787-ABBA-FD369424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F9373-2D3A-3C38-2F26-EF6571AB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8113C-B7B7-48AD-D3F0-073318EC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406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AE23-E0CC-5E76-6240-E3929F33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DC226-F8CE-6923-B37A-5BAC70A62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475EA-4C92-8D44-E5AE-95E4F0165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DC96B-A4CD-1D5E-E8C0-B5595C8CA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2397B-A0DC-CE8F-8C36-978E1E5C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488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8524-DB8A-374E-9069-DF4A6E90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E25C0-0A51-C8E9-636D-CA4546A3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A4B20-FB30-6499-E6FA-113426D8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4C557-47BF-2C9A-8883-2AE8DD79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09A35-93E9-85D6-D81B-AA8795DE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763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C7467-45A6-DBA8-71A5-04B9EA16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326C3-46D5-236A-C109-83B131FC3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6EDC8-3D06-5C4E-07B4-A8EB2AF7A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74874-05F9-5C75-8A09-E0EB100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28ACD-6A4A-DA31-E6CB-BC31D23E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E6941-B6D4-C16D-A703-1ACB6549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743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F09A-9075-4FEE-0838-B417B0EF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1048F-4C89-177C-7582-551416F90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2228C-8CCE-8A4A-108F-B0FB05D07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3A013-0DE8-4BD7-D95D-9B1204E0C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727CB-2ECA-4B38-F153-4FF7BCEE83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4C500-19AF-2C4D-2D85-72AC80AB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8F465-3D49-CCB8-8148-30D5D367D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7D768-4178-E474-BDAD-757ED9A0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696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0942-0BB4-C600-70E9-9ACDAAF9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19269-6369-5A2C-D6F8-5AB819470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FE338-4A69-BB23-B6B8-4CA2F2387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9182C-3877-57F9-1B93-407BCF5A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157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6C031-ECF2-F6C9-CB9B-60FA12AF9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2E156B-8C02-311B-59AE-E2E72A5A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62517-5F69-6235-C68B-BAE6D142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479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9B669-BAF8-74A8-95FD-DE26CB2A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40AF-94A9-1BF6-68E7-64B839C7D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A5DA9-EDD8-A3AF-AC83-BCA716E7A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A6D86-B495-A755-2434-26397A40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F25FF-EB1B-DFC1-33FF-71F14EFBF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8B56A-E436-0274-0F1E-A371E236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766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57D8-4037-4AE4-C54C-B68AE6A1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B014D-87BE-A922-2F4D-806AE4AACB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8F396-2359-0202-B8CB-7E7BA7222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9ABF5-C15C-1C32-17BD-269C15931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D7979-81CF-3620-CCD9-9B00DF2D9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4E3E4-07E4-8C23-0506-51042245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26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3EB8F-F99A-8586-B09F-75ACE4BB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DDA3A-0C62-E013-A407-85920C05E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9EA48-1BCC-8717-B7C2-3277A23EA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D62CB0-756A-4599-AA57-7DB4CA374AB7}" type="datetimeFigureOut">
              <a:rPr lang="en-IN" smtClean="0"/>
              <a:t>25-07-2025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C43BB-16B0-6AB7-4776-B87ED8D6F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BAE09-84BA-C91E-40B9-B905D058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74FBCE-8803-4A1B-9FB7-C6923086971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756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A5F30A1A-4052-B727-7EBA-C279A11B2F3A}"/>
              </a:ext>
            </a:extLst>
          </p:cNvPr>
          <p:cNvSpPr/>
          <p:nvPr/>
        </p:nvSpPr>
        <p:spPr>
          <a:xfrm>
            <a:off x="0" y="0"/>
            <a:ext cx="12192000" cy="72224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327"/>
              <a:gd name="connsiteY0" fmla="*/ 0 h 21600"/>
              <a:gd name="connsiteX1" fmla="*/ 18125 w 20327"/>
              <a:gd name="connsiteY1" fmla="*/ 0 h 21600"/>
              <a:gd name="connsiteX2" fmla="*/ 20327 w 20327"/>
              <a:gd name="connsiteY2" fmla="*/ 10946 h 21600"/>
              <a:gd name="connsiteX3" fmla="*/ 18125 w 20327"/>
              <a:gd name="connsiteY3" fmla="*/ 21600 h 21600"/>
              <a:gd name="connsiteX4" fmla="*/ 3475 w 20327"/>
              <a:gd name="connsiteY4" fmla="*/ 21600 h 21600"/>
              <a:gd name="connsiteX5" fmla="*/ 0 w 20327"/>
              <a:gd name="connsiteY5" fmla="*/ 10800 h 21600"/>
              <a:gd name="connsiteX6" fmla="*/ 3475 w 20327"/>
              <a:gd name="connsiteY6" fmla="*/ 0 h 21600"/>
              <a:gd name="connsiteX0" fmla="*/ 2438 w 19290"/>
              <a:gd name="connsiteY0" fmla="*/ 0 h 21600"/>
              <a:gd name="connsiteX1" fmla="*/ 17088 w 19290"/>
              <a:gd name="connsiteY1" fmla="*/ 0 h 21600"/>
              <a:gd name="connsiteX2" fmla="*/ 19290 w 19290"/>
              <a:gd name="connsiteY2" fmla="*/ 10946 h 21600"/>
              <a:gd name="connsiteX3" fmla="*/ 17088 w 19290"/>
              <a:gd name="connsiteY3" fmla="*/ 21600 h 21600"/>
              <a:gd name="connsiteX4" fmla="*/ 2438 w 19290"/>
              <a:gd name="connsiteY4" fmla="*/ 21600 h 21600"/>
              <a:gd name="connsiteX5" fmla="*/ 0 w 19290"/>
              <a:gd name="connsiteY5" fmla="*/ 10800 h 21600"/>
              <a:gd name="connsiteX6" fmla="*/ 2438 w 19290"/>
              <a:gd name="connsiteY6" fmla="*/ 0 h 21600"/>
              <a:gd name="connsiteX0" fmla="*/ 2226 w 19078"/>
              <a:gd name="connsiteY0" fmla="*/ 0 h 21600"/>
              <a:gd name="connsiteX1" fmla="*/ 16876 w 19078"/>
              <a:gd name="connsiteY1" fmla="*/ 0 h 21600"/>
              <a:gd name="connsiteX2" fmla="*/ 19078 w 19078"/>
              <a:gd name="connsiteY2" fmla="*/ 10946 h 21600"/>
              <a:gd name="connsiteX3" fmla="*/ 16876 w 19078"/>
              <a:gd name="connsiteY3" fmla="*/ 21600 h 21600"/>
              <a:gd name="connsiteX4" fmla="*/ 2226 w 19078"/>
              <a:gd name="connsiteY4" fmla="*/ 21600 h 21600"/>
              <a:gd name="connsiteX5" fmla="*/ 0 w 19078"/>
              <a:gd name="connsiteY5" fmla="*/ 10362 h 21600"/>
              <a:gd name="connsiteX6" fmla="*/ 2226 w 19078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78" h="21600">
                <a:moveTo>
                  <a:pt x="2226" y="0"/>
                </a:moveTo>
                <a:lnTo>
                  <a:pt x="16876" y="0"/>
                </a:lnTo>
                <a:cubicBezTo>
                  <a:pt x="18795" y="0"/>
                  <a:pt x="19078" y="4981"/>
                  <a:pt x="19078" y="10946"/>
                </a:cubicBezTo>
                <a:cubicBezTo>
                  <a:pt x="19078" y="16911"/>
                  <a:pt x="18795" y="21600"/>
                  <a:pt x="16876" y="21600"/>
                </a:cubicBezTo>
                <a:lnTo>
                  <a:pt x="2226" y="21600"/>
                </a:lnTo>
                <a:cubicBezTo>
                  <a:pt x="307" y="21600"/>
                  <a:pt x="0" y="16327"/>
                  <a:pt x="0" y="10362"/>
                </a:cubicBezTo>
                <a:cubicBezTo>
                  <a:pt x="0" y="4397"/>
                  <a:pt x="307" y="0"/>
                  <a:pt x="2226" y="0"/>
                </a:cubicBezTo>
                <a:close/>
              </a:path>
            </a:pathLst>
          </a:custGeom>
          <a:solidFill>
            <a:srgbClr val="0D1B2A"/>
          </a:solidFill>
          <a:ln>
            <a:noFill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மழை வேண்டி அழுதல்</a:t>
            </a:r>
            <a:endParaRPr lang="en-IN" sz="2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1C2FF-DE27-2A86-5AB0-7688F1604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4" t="-2359" r="-154" b="2359"/>
          <a:stretch>
            <a:fillRect/>
          </a:stretch>
        </p:blipFill>
        <p:spPr>
          <a:xfrm>
            <a:off x="810226" y="1135254"/>
            <a:ext cx="4134307" cy="4587491"/>
          </a:xfrm>
          <a:prstGeom prst="star32">
            <a:avLst>
              <a:gd name="adj" fmla="val 49017"/>
            </a:avLst>
          </a:prstGeom>
          <a:effectLst>
            <a:glow rad="101600">
              <a:schemeClr val="accent1">
                <a:lumMod val="50000"/>
                <a:alpha val="60000"/>
              </a:schemeClr>
            </a:glow>
          </a:effectLst>
        </p:spPr>
      </p:pic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E9DABC0B-D845-99A7-F99B-126B256F8024}"/>
              </a:ext>
            </a:extLst>
          </p:cNvPr>
          <p:cNvSpPr/>
          <p:nvPr/>
        </p:nvSpPr>
        <p:spPr>
          <a:xfrm>
            <a:off x="1334346" y="5886027"/>
            <a:ext cx="2932853" cy="711200"/>
          </a:xfrm>
          <a:prstGeom prst="flowChartTerminator">
            <a:avLst/>
          </a:prstGeom>
          <a:solidFill>
            <a:srgbClr val="0D1B2A"/>
          </a:solidFill>
          <a:ln>
            <a:noFill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ஸிபோங்கிலீ</a:t>
            </a:r>
            <a:endParaRPr lang="en-IN" sz="2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444B683-F03E-5254-B3F0-0544382CA65E}"/>
              </a:ext>
            </a:extLst>
          </p:cNvPr>
          <p:cNvSpPr/>
          <p:nvPr/>
        </p:nvSpPr>
        <p:spPr>
          <a:xfrm>
            <a:off x="5899573" y="1135255"/>
            <a:ext cx="3379894" cy="3233546"/>
          </a:xfrm>
          <a:prstGeom prst="cloud">
            <a:avLst/>
          </a:prstGeom>
          <a:solidFill>
            <a:srgbClr val="1B263B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ta-IN" dirty="0">
                <a:latin typeface="Anek Tamil SemiBold" pitchFamily="2" charset="0"/>
                <a:cs typeface="Anek Tamil SemiBold" pitchFamily="2" charset="0"/>
              </a:rPr>
              <a:t>ஜுலை 26</a:t>
            </a:r>
            <a:r>
              <a:rPr lang="en-US" dirty="0">
                <a:latin typeface="Anek Tamil SemiBold" pitchFamily="2" charset="0"/>
                <a:cs typeface="Anek Tamil SemiBold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ta-IN" dirty="0">
                <a:latin typeface="Anek Tamil SemiBold" pitchFamily="2" charset="0"/>
                <a:cs typeface="Anek Tamil SemiBold" pitchFamily="2" charset="0"/>
              </a:rPr>
              <a:t>வாரம் 4</a:t>
            </a:r>
            <a:endParaRPr lang="en-IN" dirty="0">
              <a:latin typeface="Anek Tamil SemiBold" pitchFamily="2" charset="0"/>
              <a:cs typeface="Anek Tamil SemiBold" pitchFamily="2" charset="0"/>
            </a:endParaRPr>
          </a:p>
          <a:p>
            <a:pPr algn="ctr"/>
            <a:endParaRPr lang="en-IN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3E081321-284B-0933-9E03-4EA32E899B6F}"/>
              </a:ext>
            </a:extLst>
          </p:cNvPr>
          <p:cNvSpPr/>
          <p:nvPr/>
        </p:nvSpPr>
        <p:spPr>
          <a:xfrm>
            <a:off x="8544560" y="3363681"/>
            <a:ext cx="3379894" cy="3233546"/>
          </a:xfrm>
          <a:prstGeom prst="cloud">
            <a:avLst/>
          </a:prstGeom>
          <a:solidFill>
            <a:srgbClr val="415A77"/>
          </a:solidFill>
          <a:ln>
            <a:noFill/>
          </a:ln>
          <a:effectLst>
            <a:glow rad="228600">
              <a:schemeClr val="accent3">
                <a:lumMod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ஜிம்பாப்வே</a:t>
            </a:r>
            <a:endParaRPr lang="en-IN" sz="2000" dirty="0">
              <a:solidFill>
                <a:schemeClr val="accent5">
                  <a:lumMod val="20000"/>
                  <a:lumOff val="8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4B46C59D-7267-BB17-1F4A-0573DB7F4C6B}"/>
              </a:ext>
            </a:extLst>
          </p:cNvPr>
          <p:cNvSpPr/>
          <p:nvPr/>
        </p:nvSpPr>
        <p:spPr>
          <a:xfrm>
            <a:off x="7164493" y="4616027"/>
            <a:ext cx="1246293" cy="1320800"/>
          </a:xfrm>
          <a:prstGeom prst="lightningBol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DB7ED5FA-DE9F-B351-5767-0A475B6E3A9B}"/>
              </a:ext>
            </a:extLst>
          </p:cNvPr>
          <p:cNvSpPr/>
          <p:nvPr/>
        </p:nvSpPr>
        <p:spPr>
          <a:xfrm>
            <a:off x="9504681" y="1786828"/>
            <a:ext cx="1246293" cy="1320800"/>
          </a:xfrm>
          <a:prstGeom prst="lightningBol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401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525A2639-938A-65D9-FD57-2C698BBB5021}"/>
              </a:ext>
            </a:extLst>
          </p:cNvPr>
          <p:cNvSpPr/>
          <p:nvPr/>
        </p:nvSpPr>
        <p:spPr>
          <a:xfrm>
            <a:off x="54187" y="60877"/>
            <a:ext cx="494453" cy="358986"/>
          </a:xfrm>
          <a:prstGeom prst="cloud">
            <a:avLst/>
          </a:prstGeom>
          <a:solidFill>
            <a:srgbClr val="0D1B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IN" dirty="0">
                <a:solidFill>
                  <a:schemeClr val="accent5">
                    <a:lumMod val="20000"/>
                    <a:lumOff val="80000"/>
                  </a:schemeClr>
                </a:solidFill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A9160-6EF4-519C-2B67-45B05C487F6B}"/>
              </a:ext>
            </a:extLst>
          </p:cNvPr>
          <p:cNvSpPr txBox="1"/>
          <p:nvPr/>
        </p:nvSpPr>
        <p:spPr>
          <a:xfrm>
            <a:off x="3860800" y="94827"/>
            <a:ext cx="8114453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பல மாதங்களாக மழையே இல்லை. ஆப்ரிக்கா காய்ந்து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மிகவும் வறண்டுபோனது. மக்காச்சோளம் மற்றும் கோதுமை கதிர்கள் வாடிக் கருகிப்போயின. தக்காளி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வெங்காயம்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கேரட்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உருளைத் தோட்டங்களும் வறட்சியால் கருகிப்போயின.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அப்போதுதான் ஸொலுஸி அட்வென்ட்டிஸ்ட் மேல்நிலைப் பள்ளியில் சேர்ந்திருந்தார் 22 வயது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ஸிபோங்கிலீ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. வறட்சியால் அந்தப் பள்ளிக்கூடம் நிரந்தரமாக மூடப்படக்கூடும் என்று பலர் ஊகிக்க ஆரம்பித்தார்கள். அந்தப் பள்ளியின் மாணவர்கள் பலர் அங்குள்ள வயல்களில் வேலைசெய்து அதன்மூலம் கிடைக்கிற பணத்தை வைத்துதான் படிப்புக்கட்டணத்தைச் செலுத்திவந்தார்கள். இந்நிலையில் அங்கே உணவுத்தட்டுப்பாடு நிலவ ஆரம்பித்தது.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அங்கிருந்த அணைக்கட்டிலிருந்துதான் அந்தப் பள்ளிக்கும் சுற்றிலுமிருந்த பகுதிகளுக்கும் தண்ணீர் விநியோகமானது. அந்த அணையில் நீர் வற்றினால் என்னவாகுமென ஸிபோங்கிலீ யோசித்தார்.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529DD-823F-1857-3F63-3058ECF45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049" y="1347893"/>
            <a:ext cx="3882849" cy="434509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7287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077FA-EB82-B292-9EF7-D1E5CD7E6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E1687F35-E7C2-64C8-C005-B70833992652}"/>
              </a:ext>
            </a:extLst>
          </p:cNvPr>
          <p:cNvSpPr/>
          <p:nvPr/>
        </p:nvSpPr>
        <p:spPr>
          <a:xfrm>
            <a:off x="54187" y="60877"/>
            <a:ext cx="494453" cy="358986"/>
          </a:xfrm>
          <a:prstGeom prst="cloud">
            <a:avLst/>
          </a:prstGeom>
          <a:solidFill>
            <a:srgbClr val="0D1B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IN" dirty="0">
                <a:solidFill>
                  <a:schemeClr val="accent5">
                    <a:lumMod val="20000"/>
                    <a:lumOff val="80000"/>
                  </a:schemeClr>
                </a:solidFill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F94D9-F4FF-0167-C599-12981C7D5E14}"/>
              </a:ext>
            </a:extLst>
          </p:cNvPr>
          <p:cNvSpPr txBox="1"/>
          <p:nvPr/>
        </p:nvSpPr>
        <p:spPr>
          <a:xfrm>
            <a:off x="3887893" y="76159"/>
            <a:ext cx="8114453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தண்ணீரைப் பயன்படுத்தக் கட்டுப்பாடு விதிக்கப்பட்டது. ஆசிரியர்களும் மாணவர்களும் குழாய்த் தண்ணீரை காலையில் ஒரு மணி நேரம் பயன்படுத்தலாம்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மதியம் ஒரு மணி நேரம் பயன்படுத்தலாம்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அதேபோல் சாயங்காலம் ஒரு மணி நேரம் பயன்படுத்தலாம்.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சமைக்கவும்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துணிதுவைக்கவும்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குளிக்கவும்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கழிவறை பயன்பாட்டிற்கும் அந்த மூன்று மணி நேர தண்ணீரைத்தான் பயன்படுத்தவேண்டும்.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தண்ணீர் இல்லாமல் ஒன்றுமே செய்யமுடியாது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பிழைக்க வழியே இல்லை.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பள்ளி மூடப்படக்கூடுமென்கிற ஊகம் அதிகமாக நிலவ ஆரம்பித்ததால்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புதன்கிழமை சாயங்காலத்தில் அதற்காக ஜெபிப்பதற்கு ஆசிரியர்களும் மாணவர்களும் கூடிவந்தார்கள்.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“இதற்கு ஒரே தீர்வு ஜெபிப்பதுதான்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தலைவர் ஒருவர் சொன்னார்.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அதேபோல வெள்ளிக்கிழமை இரவு ஆயத்த ஜெபத்திலும்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சனிக்கிழமை காலை ஜெபத்திலும்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மாலை ஜெபத்திலும் அதற்காக ஜெபித்தார்கள்.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0DE6D-120E-FD25-9C50-D3C18B2D8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322"/>
            <a:ext cx="4470612" cy="479245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7956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FAD449-B714-E3F2-84BE-0CFBE82F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7C28BD11-6709-A4BF-517E-B9F9BAB5F13D}"/>
              </a:ext>
            </a:extLst>
          </p:cNvPr>
          <p:cNvSpPr/>
          <p:nvPr/>
        </p:nvSpPr>
        <p:spPr>
          <a:xfrm>
            <a:off x="54187" y="60877"/>
            <a:ext cx="494453" cy="358986"/>
          </a:xfrm>
          <a:prstGeom prst="cloud">
            <a:avLst/>
          </a:prstGeom>
          <a:solidFill>
            <a:srgbClr val="0D1B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IN" dirty="0">
                <a:solidFill>
                  <a:schemeClr val="accent5">
                    <a:lumMod val="20000"/>
                    <a:lumOff val="80000"/>
                  </a:schemeClr>
                </a:solidFill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69CCD-1326-0A6D-1B67-C87935DF85CA}"/>
              </a:ext>
            </a:extLst>
          </p:cNvPr>
          <p:cNvSpPr txBox="1"/>
          <p:nvPr/>
        </p:nvSpPr>
        <p:spPr>
          <a:xfrm>
            <a:off x="3887893" y="76159"/>
            <a:ext cx="8114453" cy="629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ஸிபோங்கிலீ ஜெபித்தார். பிற மாணவர்களும் ஆசிரியர்களும் அந்தக் கூட்டங்களில் ஜெபித்தார்கள். அவர்கள் குழுக்களாகப் பிரிந்து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மழை வேண்டி ஆண்டவரிடம் ஜெபித்தார்கள்.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‘அன்புள்ள தேவனே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நீர் எங்களுக்கு நியமித்திருக்கிற பணியை நாங்கள் செய்துமுடிப்பதற்கு தண்ணீர் மிகவும் அவசியம்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ஒரு மாணவர் ஜெபித்தார்.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‘நாங்கள் உலகத்திற்கு முத்தூதை அறிவிக்கவேண்டும். தண்ணீர் இல்லாமல் அது சாத்தியமில்லை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இன்னொரு மாணவர் ஜெபித்தார்.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மாணவர்கள் தனியாகவும்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வீடுகளில் உறவினர்களோடு சேர்ந்தும் ஜெபித்தார்கள். சிலர் உபவாசமிருந்து ஜெபித்தார்கள். சிலர் ஒரு வேளை உபாவாசமிருந்தார்கள்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சிலர் இரண்டு வேளை உபவாசமிருந்து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இரவு மட்டும் குறைவாகச் சாப்பிட்டார்கள். வேறு சிலர் வாரத்தில் ஒரு நாளோ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இரண்டு நாட்களோ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மூன்று நாட்களோ மூன்று வேளையும் உபவாசமிருந்தார்கள்.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C29B2-BC44-57A5-1CC9-9D764D7A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586"/>
            <a:ext cx="4148811" cy="49208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2383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65D2B1-F96C-5DCC-8266-75F97FBE4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8127CA95-25F5-624C-74DA-F742D6B2F1AA}"/>
              </a:ext>
            </a:extLst>
          </p:cNvPr>
          <p:cNvSpPr/>
          <p:nvPr/>
        </p:nvSpPr>
        <p:spPr>
          <a:xfrm>
            <a:off x="54187" y="60877"/>
            <a:ext cx="494453" cy="358986"/>
          </a:xfrm>
          <a:prstGeom prst="cloud">
            <a:avLst/>
          </a:prstGeom>
          <a:solidFill>
            <a:srgbClr val="0D1B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IN" dirty="0">
                <a:solidFill>
                  <a:schemeClr val="accent5">
                    <a:lumMod val="20000"/>
                    <a:lumOff val="80000"/>
                  </a:schemeClr>
                </a:solidFill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31E1C-D33F-9136-B734-20A0EF239498}"/>
              </a:ext>
            </a:extLst>
          </p:cNvPr>
          <p:cNvSpPr txBox="1"/>
          <p:nvPr/>
        </p:nvSpPr>
        <p:spPr>
          <a:xfrm>
            <a:off x="3887893" y="76159"/>
            <a:ext cx="8114453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மாணவர்கள் ஜெபித்தபோது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1894ம் வருடம் ஸொலுஸி கல்வி நிறுவனம் தொடங்கப்பட்ட நாள் முதல் தேவன் தம் பிரசன்னத்தால் அதை ஆசீர்வதித்து வந்ததைச் சொல்லி ஜெபித்தார்கள். எதிர்கால போதகர்களும் சபை பணியாளர்களும் அந்நிறுவனத்தில் படித்து வந்ததையும் சொல்லி ஜெபித்தார்கள்.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ஸொலுஸி கல்வி நிறுவனத்தை தேவன் நடத்தி வந்த விதங்களை யோசித்துப் பார்த்தபோது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ஸிபோங்கிலீயின் விசுவாசம் அதிகரித்தது.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ஸொலுஸி கல்வி நிறுவனம்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தேவனுக்கு சொந்தமானது என்பதை உணர்ந்துகொண்டாள்.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 தம் பிள்ளைகள்மீது அக்கறையாக இருப்பதையும் அவரே அதை தொடர்ந்து நடத்தக்கூடியவர் என்பதையும் நம்பினாள்.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ஸிபோங்கிலீயும் மற்றவர்களும் இரண்டு மாதங்கள் உபவாசமிருந்து ஜெபித்தார்கள். அந்தச் சமயத்தில்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பள்ளிக்கூடம் மூடப்படக்கூடுமென சிலர் நினைத்தார்கள். ஆனால் அப்படி நடக்கவில்லை. வறட்சி மற்றும் கடினமான சூழ்நிலைகளின் மத்தியில்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அந்தப்பள்ளி தாக்குப்பிடித்தது.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AE4A4-03B7-836C-69CB-8C6D87EAE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892"/>
            <a:ext cx="4043363" cy="489675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35604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FF4FF-09D6-CF65-5098-9F4F9C4F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5143042E-67F4-1F0A-BB7E-C966FC0EB536}"/>
              </a:ext>
            </a:extLst>
          </p:cNvPr>
          <p:cNvSpPr/>
          <p:nvPr/>
        </p:nvSpPr>
        <p:spPr>
          <a:xfrm>
            <a:off x="54187" y="60877"/>
            <a:ext cx="494453" cy="358986"/>
          </a:xfrm>
          <a:prstGeom prst="cloud">
            <a:avLst/>
          </a:prstGeom>
          <a:solidFill>
            <a:srgbClr val="0D1B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IN" dirty="0">
                <a:solidFill>
                  <a:schemeClr val="accent5">
                    <a:lumMod val="20000"/>
                    <a:lumOff val="80000"/>
                  </a:schemeClr>
                </a:solidFill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8BE58-FC48-92E6-F1B1-07E1D2E9C6AF}"/>
              </a:ext>
            </a:extLst>
          </p:cNvPr>
          <p:cNvSpPr txBox="1"/>
          <p:nvPr/>
        </p:nvSpPr>
        <p:spPr>
          <a:xfrm>
            <a:off x="3908213" y="76159"/>
            <a:ext cx="8114453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தண்ணீர் இல்லாத போதிலும்கூட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தேவன் தங்களுடைய ஜெபங்களைக் கேட்டு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தேவன் அந்தப் பள்ளியை நடத்திய விதத்தை தன்னால் ஒருபோதும் மறக்கமுடியாது என்று ஸிபோங்கிலீ சொன்னாள்.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“அடுத்து மழை பெய்கிற வரையிலும் எங்களிடமிருந்த கொஞ்ச தண்ணீரே போதுமானதாக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இருந்தது என்று சொன்னாள்.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இறுதியாக மழை பெய்தபோது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மக்கள் மிகுந்த மகிழ்ச்சியடைந்தார்கள். மாணவர்களும் ஆசிரியர்களும் ஆலயத்திற்கு வந்து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பாடல்கள் பாடி ஆண்டவரை வாழ்த்தினார்கள். தேவனுடயை இரக்கத்திற்காக எல்லாரும் ஆண்டவரைத் துதித்துப் போற்றினார்கள்.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விவசாயப் பணிகள் மீண்டும் துவங்கப்பட்டன. தண்ணீர் கிடைத்ததால்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வாழ்க்கை மீண்டும் சகஜ நிலைக்குத் திரும்பியது.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இப்போது ஸொலுஸி நிறுவனத்தில் வேலைசெய்து வரும் ஸிபோங்கிலீ தேவன் இந்த நிறுவனத்தை ஆசீர்வதித்து வருவதை கண்டு வருவதாகச் சொன்னார்.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4A01E-D602-A706-17DF-DA91ADAC4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500"/>
            <a:ext cx="4257675" cy="495469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996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42C53-F06E-D671-4D9D-8925545D5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3602E92-C2F6-A922-9D64-E73609E8A7DD}"/>
              </a:ext>
            </a:extLst>
          </p:cNvPr>
          <p:cNvSpPr/>
          <p:nvPr/>
        </p:nvSpPr>
        <p:spPr>
          <a:xfrm>
            <a:off x="54187" y="60877"/>
            <a:ext cx="494453" cy="358986"/>
          </a:xfrm>
          <a:prstGeom prst="cloud">
            <a:avLst/>
          </a:prstGeom>
          <a:solidFill>
            <a:srgbClr val="0D1B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en-IN" dirty="0">
                <a:solidFill>
                  <a:schemeClr val="accent5">
                    <a:lumMod val="20000"/>
                    <a:lumOff val="80000"/>
                  </a:schemeClr>
                </a:solidFill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987F5-54FF-8E9F-3060-76600B5A2BB5}"/>
              </a:ext>
            </a:extLst>
          </p:cNvPr>
          <p:cNvSpPr txBox="1"/>
          <p:nvPr/>
        </p:nvSpPr>
        <p:spPr>
          <a:xfrm>
            <a:off x="5208693" y="76159"/>
            <a:ext cx="6813973" cy="6705682"/>
          </a:xfrm>
          <a:prstGeom prst="rect">
            <a:avLst/>
          </a:prstGeom>
          <a:solidFill>
            <a:srgbClr val="839CBB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“தேவன் ஸொலுஸி நிறுவனத்தை ஆசீர்வதித்திருக்கிறார். அதை என் கண்களால் கண்டிருக்கிறேன். தேவன் பல வழிகளில் ஸொலுஸியை ஆசீர்வதித்திருக்கிறார்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ஸிபோஹ்கிலீ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SzPct val="125000"/>
              <a:buFont typeface="Webdings" panose="05030102010509060703" pitchFamily="18" charset="2"/>
              <a:buChar char=""/>
            </a:pP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ஸொலுஸி அட்வென்ட்டிஸ்ட் மேல்நிலைப் பள்ளிக்கு சொந்தமாக ஸொலுஸி பல்கலைக்கழகத்திற்கு  அருகே வளாகம் ஒன்று கட்டுவதற்கு 1994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-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இல் எடுக்கப்பட்ட பதின்மூன்றாம் வாரக் காணிக்கையின் ஒரு பகுதி பயன்பட்டது. அந்தக் காணிக்கையின் ஆசீர்வாதத்தை முன்னாள் மாணவர்களும் தற்போதைய மாணவர்களும் உணர்ந்து வருகிறார்கள்.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  <a:buSzPct val="125000"/>
            </a:pPr>
            <a:r>
              <a:rPr lang="ta-IN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இந்தக் காலாண்டில் நீங்கள் கொடுக்கப் போகிற காணிக்கையும் ஜிம்பாப்வேயிலும் அதற்கு அப்பாலும் நீண்ட கால தாக்கத்தை உண்டாக்கும். செப்டம்பர் 27ம் தேதியன்றி உதாரத்துவமாக காணிக்கை கொடுப்பதற்கு நன்றி.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DC53B-8D0B-BA90-942A-9BB22A34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042"/>
            <a:ext cx="5208693" cy="538824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61470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565</Words>
  <Application>Microsoft Office PowerPoint</Application>
  <PresentationFormat>Panorámica</PresentationFormat>
  <Paragraphs>31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SemiBold</vt:lpstr>
      <vt:lpstr>Aptos</vt:lpstr>
      <vt:lpstr>Aptos Display</vt:lpstr>
      <vt:lpstr>Arial</vt:lpstr>
      <vt:lpstr>Webdings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18</cp:revision>
  <dcterms:created xsi:type="dcterms:W3CDTF">2025-07-22T13:09:15Z</dcterms:created>
  <dcterms:modified xsi:type="dcterms:W3CDTF">2025-07-25T05:17:08Z</dcterms:modified>
</cp:coreProperties>
</file>