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E41"/>
    <a:srgbClr val="A3B18A"/>
    <a:srgbClr val="DAD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E842-EE3B-ABD3-15E2-C84ACB564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90510-0083-8D11-DCAA-C0367ECBA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D913F-003B-6BAE-A01E-F5B0EDBC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07DBA-A5A6-9B60-5096-FE29A6C8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CD17A-8457-AD26-ED72-FC9697FD8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4402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E321-FA95-36AB-6E47-21323209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A50746-ACED-4801-DB6C-AACD63E89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FCDE1-7DE9-AA98-1F75-C29423E1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0AEEB-D1DF-73A3-54A5-88BFB7E2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F44B7-AE00-0ACD-CD08-834D6DEA4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351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F70274-8B26-F33F-8E65-65CA94CE15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B825A-5267-90B5-933C-148675F90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5E8A-E7E3-216E-C463-F40C4BBB0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B9109-FD24-7284-3657-E9B49ECAB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11EB0-148C-9ACD-1043-5DDEA20D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1349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9999D-CED1-89CA-A582-1BE03DF9B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288D2-3152-959E-E726-56AC6C52A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29213-0D90-3B1C-AC21-26FC51DD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CA9F1-8CA6-6760-3188-FE0FF450D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C0F4-A27D-2187-8C94-6F1BBC34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929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46F8-1CAF-97C7-FB1E-F33501093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C3A79-AD5C-F198-371F-4A4643BBA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6830C-293D-202C-E822-3B8652C12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8B57B-92F5-8A80-5221-8826775A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F5DA8-10B0-574C-7E8E-066B4DA9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395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E4022-226D-1608-BB1D-D37A0D2B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E8AA-4835-15C8-1752-30847CCBD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F3B541-8106-B285-B3AF-0BFB61956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9D5F6-AA70-3D85-6C7D-CB213E4D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90868-2DE3-78A5-20A7-6A14624B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D6192-1C4D-B9DE-D781-063472BC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949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74C5D-11E5-8544-0302-3E94D7298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EDE5C-EA7C-8A64-74D8-EF64074FB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6870AB-F278-C4F6-8934-6BC97155F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191CD-F129-9AB6-D1A4-C07806600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53C4A-743D-F05B-D4A1-57E981291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0CD6-AFDA-2201-4BB1-13375E1D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8E4F52-7003-0150-9EC5-DB211E69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2B212-648B-2583-B8EF-694BEEC77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8355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0672-7439-5A6D-3841-B84EEE47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B50E2-9CD1-CC5F-DD53-ACB092B54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08E5F-27AC-2A52-BC09-83EE56A8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915AB-1865-6024-7D03-E45E1345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8699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8BBCD1-ACB0-433D-AC58-7166B1EE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7D24D9-6022-BC27-2487-48AA715FA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2D864-8A25-C390-8CE1-32559C9D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346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DE4F-A037-F88C-F822-54E99372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CA3BE-6B8D-B0FB-88A8-258B5AFFA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1A582-8648-0939-3D23-CD11E3120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E83B3-E8EC-B6BA-A683-2F06E15A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09F61-0B6A-EA98-84DC-09870BA83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5C307-D9C4-F6F3-7101-C7C48C7C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448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26DD-4A4B-FF3D-668D-1C6C66769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D3F092-5AD1-1DCA-8663-096704AC9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B577A-D203-A874-E040-10F396514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A99BF-3FEE-E802-1984-BDF1B102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C5E27-F7CF-7123-58BB-C5C1AC1C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1BBCA-EDB8-9A22-40DA-5264708B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9676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10AF2-A8A2-D2C0-93AD-46493E83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44235-B28B-4DEF-F517-E18B31422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0F8EF-6B04-33E7-5F07-3C415E952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56AFCE-67E3-4148-B702-3DCCF6931839}" type="datetimeFigureOut">
              <a:rPr lang="en-IN" smtClean="0"/>
              <a:t>02-09-2025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037F9-A2DF-E1B4-269A-75771A7C3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DCAB9-2E3B-A2A1-33E8-13D116166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4A95F4-11C1-4710-AB46-976C473CB1B7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141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79767C7-7498-64C0-E8B3-4D21D9D5CF22}"/>
              </a:ext>
            </a:extLst>
          </p:cNvPr>
          <p:cNvSpPr/>
          <p:nvPr/>
        </p:nvSpPr>
        <p:spPr>
          <a:xfrm>
            <a:off x="0" y="217885"/>
            <a:ext cx="12192000" cy="810816"/>
          </a:xfrm>
          <a:custGeom>
            <a:avLst/>
            <a:gdLst>
              <a:gd name="connsiteX0" fmla="*/ 0 w 12192000"/>
              <a:gd name="connsiteY0" fmla="*/ 0 h 1264444"/>
              <a:gd name="connsiteX1" fmla="*/ 12192000 w 12192000"/>
              <a:gd name="connsiteY1" fmla="*/ 0 h 1264444"/>
              <a:gd name="connsiteX2" fmla="*/ 12192000 w 12192000"/>
              <a:gd name="connsiteY2" fmla="*/ 1264444 h 1264444"/>
              <a:gd name="connsiteX3" fmla="*/ 0 w 12192000"/>
              <a:gd name="connsiteY3" fmla="*/ 1264444 h 1264444"/>
              <a:gd name="connsiteX4" fmla="*/ 0 w 12192000"/>
              <a:gd name="connsiteY4" fmla="*/ 0 h 1264444"/>
              <a:gd name="connsiteX0" fmla="*/ 0 w 12192000"/>
              <a:gd name="connsiteY0" fmla="*/ 0 h 1924844"/>
              <a:gd name="connsiteX1" fmla="*/ 12192000 w 12192000"/>
              <a:gd name="connsiteY1" fmla="*/ 0 h 1924844"/>
              <a:gd name="connsiteX2" fmla="*/ 12192000 w 12192000"/>
              <a:gd name="connsiteY2" fmla="*/ 1264444 h 1924844"/>
              <a:gd name="connsiteX3" fmla="*/ 0 w 12192000"/>
              <a:gd name="connsiteY3" fmla="*/ 1264444 h 1924844"/>
              <a:gd name="connsiteX4" fmla="*/ 0 w 12192000"/>
              <a:gd name="connsiteY4" fmla="*/ 0 h 192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24844">
                <a:moveTo>
                  <a:pt x="0" y="0"/>
                </a:moveTo>
                <a:lnTo>
                  <a:pt x="12192000" y="0"/>
                </a:lnTo>
                <a:lnTo>
                  <a:pt x="12192000" y="1264444"/>
                </a:lnTo>
                <a:cubicBezTo>
                  <a:pt x="8128000" y="1264444"/>
                  <a:pt x="34925" y="2750344"/>
                  <a:pt x="0" y="1264444"/>
                </a:cubicBezTo>
                <a:lnTo>
                  <a:pt x="0" y="0"/>
                </a:lnTo>
                <a:close/>
              </a:path>
            </a:pathLst>
          </a:custGeom>
          <a:solidFill>
            <a:srgbClr val="A3B18A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07F3FD-0887-832C-9C9C-3E9D7B2C2CFF}"/>
              </a:ext>
            </a:extLst>
          </p:cNvPr>
          <p:cNvSpPr/>
          <p:nvPr/>
        </p:nvSpPr>
        <p:spPr>
          <a:xfrm>
            <a:off x="0" y="0"/>
            <a:ext cx="12192000" cy="928688"/>
          </a:xfrm>
          <a:custGeom>
            <a:avLst/>
            <a:gdLst>
              <a:gd name="connsiteX0" fmla="*/ 0 w 12192000"/>
              <a:gd name="connsiteY0" fmla="*/ 0 h 1264444"/>
              <a:gd name="connsiteX1" fmla="*/ 12192000 w 12192000"/>
              <a:gd name="connsiteY1" fmla="*/ 0 h 1264444"/>
              <a:gd name="connsiteX2" fmla="*/ 12192000 w 12192000"/>
              <a:gd name="connsiteY2" fmla="*/ 1264444 h 1264444"/>
              <a:gd name="connsiteX3" fmla="*/ 0 w 12192000"/>
              <a:gd name="connsiteY3" fmla="*/ 1264444 h 1264444"/>
              <a:gd name="connsiteX4" fmla="*/ 0 w 12192000"/>
              <a:gd name="connsiteY4" fmla="*/ 0 h 1264444"/>
              <a:gd name="connsiteX0" fmla="*/ 0 w 12192000"/>
              <a:gd name="connsiteY0" fmla="*/ 0 h 1924844"/>
              <a:gd name="connsiteX1" fmla="*/ 12192000 w 12192000"/>
              <a:gd name="connsiteY1" fmla="*/ 0 h 1924844"/>
              <a:gd name="connsiteX2" fmla="*/ 12192000 w 12192000"/>
              <a:gd name="connsiteY2" fmla="*/ 1264444 h 1924844"/>
              <a:gd name="connsiteX3" fmla="*/ 0 w 12192000"/>
              <a:gd name="connsiteY3" fmla="*/ 1264444 h 1924844"/>
              <a:gd name="connsiteX4" fmla="*/ 0 w 12192000"/>
              <a:gd name="connsiteY4" fmla="*/ 0 h 192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1924844">
                <a:moveTo>
                  <a:pt x="0" y="0"/>
                </a:moveTo>
                <a:lnTo>
                  <a:pt x="12192000" y="0"/>
                </a:lnTo>
                <a:lnTo>
                  <a:pt x="12192000" y="1264444"/>
                </a:lnTo>
                <a:cubicBezTo>
                  <a:pt x="8128000" y="1264444"/>
                  <a:pt x="34925" y="2750344"/>
                  <a:pt x="0" y="1264444"/>
                </a:cubicBezTo>
                <a:lnTo>
                  <a:pt x="0" y="0"/>
                </a:lnTo>
                <a:close/>
              </a:path>
            </a:pathLst>
          </a:custGeom>
          <a:solidFill>
            <a:srgbClr val="344E4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குடி</a:t>
            </a: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, </a:t>
            </a:r>
            <a:r>
              <a:rPr lang="ta-IN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களவு</a:t>
            </a:r>
            <a:r>
              <a:rPr lang="en-US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, </a:t>
            </a:r>
            <a:r>
              <a:rPr lang="ta-IN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தேவன்</a:t>
            </a:r>
            <a:endParaRPr lang="en-IN" sz="2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29C65-70B1-6F3C-5BE3-CF6E5CBFA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09" b="96369" l="1289" r="99069">
                        <a14:foregroundMark x1="40544" y1="7182" x2="50501" y2="8051"/>
                        <a14:foregroundMark x1="19126" y1="87135" x2="33238" y2="86267"/>
                        <a14:foregroundMark x1="33238" y1="86267" x2="81734" y2="93923"/>
                        <a14:foregroundMark x1="81734" y1="93923" x2="82951" y2="93607"/>
                        <a14:foregroundMark x1="80014" y1="77979" x2="99069" y2="96606"/>
                        <a14:foregroundMark x1="99069" y1="96606" x2="98424" y2="96606"/>
                        <a14:foregroundMark x1="83095" y1="92107" x2="2865" y2="94712"/>
                        <a14:foregroundMark x1="20057" y1="80268" x2="1361" y2="94554"/>
                        <a14:foregroundMark x1="1361" y1="94554" x2="1361" y2="94554"/>
                        <a14:foregroundMark x1="65903" y1="69376" x2="73066" y2="70481"/>
                        <a14:foregroundMark x1="65186" y1="69534" x2="72206" y2="69376"/>
                        <a14:foregroundMark x1="65330" y1="69534" x2="70702" y2="68666"/>
                        <a14:foregroundMark x1="64183" y1="68508" x2="67837" y2="69061"/>
                        <a14:foregroundMark x1="54585" y1="9471" x2="63467" y2="16022"/>
                        <a14:foregroundMark x1="63467" y1="16022" x2="64470" y2="17364"/>
                        <a14:foregroundMark x1="58166" y1="11050" x2="66332" y2="19179"/>
                        <a14:foregroundMark x1="66332" y1="19179" x2="66619" y2="20363"/>
                        <a14:foregroundMark x1="55301" y1="8840" x2="64844" y2="16438"/>
                        <a14:foregroundMark x1="65115" y1="16654" x2="68741" y2="24989"/>
                        <a14:foregroundMark x1="52937" y1="6709" x2="57450" y2="9629"/>
                        <a14:foregroundMark x1="57593" y1="9945" x2="62966" y2="14601"/>
                        <a14:backgroundMark x1="16404" y1="13181" x2="10673" y2="65825"/>
                        <a14:backgroundMark x1="81662" y1="15391" x2="85745" y2="61957"/>
                        <a14:backgroundMark x1="24570" y1="54933" x2="25716" y2="58564"/>
                        <a14:backgroundMark x1="24427" y1="21310" x2="26433" y2="15706"/>
                        <a14:backgroundMark x1="27865" y1="15391" x2="24713" y2="21705"/>
                        <a14:backgroundMark x1="65759" y1="15391" x2="68553" y2="17206"/>
                        <a14:backgroundMark x1="69699" y1="24862" x2="69986" y2="2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20" y="1400173"/>
            <a:ext cx="4682999" cy="4600575"/>
          </a:xfrm>
          <a:prstGeom prst="plaque">
            <a:avLst>
              <a:gd name="adj" fmla="val 8592"/>
            </a:avLst>
          </a:prstGeom>
          <a:gradFill>
            <a:gsLst>
              <a:gs pos="0">
                <a:srgbClr val="DAD7CD"/>
              </a:gs>
              <a:gs pos="8000">
                <a:srgbClr val="A3B18A"/>
              </a:gs>
              <a:gs pos="100000">
                <a:srgbClr val="344E41"/>
              </a:gs>
            </a:gsLst>
            <a:lin ang="5400000" scaled="1"/>
          </a:gradFill>
          <a:effectLst>
            <a:glow rad="101600">
              <a:srgbClr val="344E41">
                <a:alpha val="60000"/>
              </a:srgbClr>
            </a:glow>
            <a:softEdge rad="127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C7CF1D-CE70-6D99-261E-39949DC03758}"/>
              </a:ext>
            </a:extLst>
          </p:cNvPr>
          <p:cNvSpPr/>
          <p:nvPr/>
        </p:nvSpPr>
        <p:spPr>
          <a:xfrm>
            <a:off x="1537556" y="6175770"/>
            <a:ext cx="3228975" cy="528638"/>
          </a:xfrm>
          <a:prstGeom prst="roundRect">
            <a:avLst>
              <a:gd name="adj" fmla="val 35586"/>
            </a:avLst>
          </a:prstGeom>
          <a:solidFill>
            <a:srgbClr val="344E4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பெத்தேல்</a:t>
            </a:r>
            <a:endParaRPr lang="en-IN" sz="2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2FEB8778-68C4-FFAA-6DD4-42113F68CFD0}"/>
              </a:ext>
            </a:extLst>
          </p:cNvPr>
          <p:cNvSpPr/>
          <p:nvPr/>
        </p:nvSpPr>
        <p:spPr>
          <a:xfrm>
            <a:off x="6965156" y="1728786"/>
            <a:ext cx="4207669" cy="1950243"/>
          </a:xfrm>
          <a:prstGeom prst="flowChartDocument">
            <a:avLst/>
          </a:prstGeom>
          <a:ln w="38100">
            <a:solidFill>
              <a:srgbClr val="344E41"/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a-IN" sz="2000" dirty="0">
                <a:latin typeface="Anek Tamil SemiExpanded Medium" pitchFamily="2" charset="0"/>
                <a:cs typeface="Anek Tamil SemiExpanded Medium" pitchFamily="2" charset="0"/>
              </a:rPr>
              <a:t>செப்டம்பர் 6</a:t>
            </a:r>
            <a:r>
              <a:rPr lang="en-US" sz="2000" dirty="0">
                <a:latin typeface="Anek Tamil SemiExpanded Medium" pitchFamily="2" charset="0"/>
                <a:cs typeface="Anek Tamil SemiExpanded Medium" pitchFamily="2" charset="0"/>
              </a:rPr>
              <a:t>, </a:t>
            </a:r>
            <a:r>
              <a:rPr lang="ta-IN" sz="2000" dirty="0">
                <a:latin typeface="Anek Tamil SemiExpanded Medium" pitchFamily="2" charset="0"/>
                <a:cs typeface="Anek Tamil SemiExpanded Medium" pitchFamily="2" charset="0"/>
              </a:rPr>
              <a:t>வாரம் 10</a:t>
            </a:r>
            <a:endParaRPr lang="en-IN" sz="2000" dirty="0">
              <a:latin typeface="Anek Tamil SemiExpanded Medium" pitchFamily="2" charset="0"/>
              <a:cs typeface="Anek Tamil SemiExpanded Medium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F84BAA2-8B04-3FEF-4007-9073811A78BC}"/>
              </a:ext>
            </a:extLst>
          </p:cNvPr>
          <p:cNvSpPr/>
          <p:nvPr/>
        </p:nvSpPr>
        <p:spPr>
          <a:xfrm>
            <a:off x="6965156" y="4141069"/>
            <a:ext cx="4207669" cy="2034701"/>
          </a:xfrm>
          <a:custGeom>
            <a:avLst/>
            <a:gdLst>
              <a:gd name="connsiteX0" fmla="*/ 1249151 w 4207669"/>
              <a:gd name="connsiteY0" fmla="*/ 1524 h 2034701"/>
              <a:gd name="connsiteX1" fmla="*/ 4207669 w 4207669"/>
              <a:gd name="connsiteY1" fmla="*/ 381918 h 2034701"/>
              <a:gd name="connsiteX2" fmla="*/ 4207669 w 4207669"/>
              <a:gd name="connsiteY2" fmla="*/ 2034701 h 2034701"/>
              <a:gd name="connsiteX3" fmla="*/ 0 w 4207669"/>
              <a:gd name="connsiteY3" fmla="*/ 2034701 h 2034701"/>
              <a:gd name="connsiteX4" fmla="*/ 0 w 4207669"/>
              <a:gd name="connsiteY4" fmla="*/ 109984 h 2034701"/>
              <a:gd name="connsiteX5" fmla="*/ 1249151 w 4207669"/>
              <a:gd name="connsiteY5" fmla="*/ 1524 h 2034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7669" h="2034701">
                <a:moveTo>
                  <a:pt x="1249151" y="1524"/>
                </a:moveTo>
                <a:cubicBezTo>
                  <a:pt x="2235324" y="27688"/>
                  <a:pt x="2629793" y="381918"/>
                  <a:pt x="4207669" y="381918"/>
                </a:cubicBezTo>
                <a:lnTo>
                  <a:pt x="4207669" y="2034701"/>
                </a:lnTo>
                <a:lnTo>
                  <a:pt x="0" y="2034701"/>
                </a:lnTo>
                <a:lnTo>
                  <a:pt x="0" y="109984"/>
                </a:lnTo>
                <a:cubicBezTo>
                  <a:pt x="525958" y="20532"/>
                  <a:pt x="920427" y="-7198"/>
                  <a:pt x="1249151" y="1524"/>
                </a:cubicBezTo>
                <a:close/>
              </a:path>
            </a:pathLst>
          </a:custGeom>
          <a:solidFill>
            <a:srgbClr val="344E41"/>
          </a:solidFill>
          <a:ln>
            <a:noFill/>
          </a:ln>
          <a:effectLst>
            <a:outerShdw blurRad="165100" dir="2400000" sx="110000" sy="110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ta-IN" sz="24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சாம்பியா</a:t>
            </a:r>
            <a:endParaRPr lang="en-IN" sz="2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8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A1E08CC1-DFA5-7E8E-3F14-0981D3F75680}"/>
              </a:ext>
            </a:extLst>
          </p:cNvPr>
          <p:cNvSpPr/>
          <p:nvPr/>
        </p:nvSpPr>
        <p:spPr>
          <a:xfrm>
            <a:off x="0" y="0"/>
            <a:ext cx="628650" cy="521494"/>
          </a:xfrm>
          <a:prstGeom prst="flowChartDocument">
            <a:avLst/>
          </a:prstGeom>
          <a:solidFill>
            <a:srgbClr val="344E4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0A4280-AEC4-DC3A-522C-B4481D37D234}"/>
              </a:ext>
            </a:extLst>
          </p:cNvPr>
          <p:cNvSpPr txBox="1"/>
          <p:nvPr/>
        </p:nvSpPr>
        <p:spPr>
          <a:xfrm>
            <a:off x="4114799" y="114300"/>
            <a:ext cx="798671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பெத்தேல் குடிப்பழக்கத்தை நிறுத்த ஆசைப்பட்டு சாம்பியாவில் உள்ள ருசாங்கு பல்கலைக்கழகத்தில் சேர்ந்தான். செவந்த்-டே அட்வென்ட்டிஸ்ட் பல்கலைக்கழகத்தில் சேர்ந்தால் தன் வாழ்க்கை மாறுமென நினைத்தான்.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பெத்தேல் ஒரு செவந்த்-டே அட்வென்ட்டிஸ்ட் குடும்பத்தில் தான் வளர்ந்தான். ஆனால் தன் அம்மா இறந்தபிறகு குடிக்க ஆரம்பித்தான். அப்போது அவனுக்கு 15 வயது. அம்மாவின் இழப்பை அவனால் தாங்கவே முடியவில்லை. குடித்தால் எல்லாவற்றையும் மறந்துவிடலாம் என்று நண்பர்கள் சொன்னார்கள். சீக்கிரமே குடிப்பழக்கத்திற்கு ஆளானான்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இரண்டு வருடங்களாகக் குடித்துக்கொண்டிருந்தான்.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ஒருவழியாக பள்ளிப்படிப்பை முடித்தான்.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அப்போதுதான்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ருசாங்கு பல்கலைக்கழகம்</a:t>
            </a:r>
            <a:r>
              <a:rPr lang="en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பற்றி தொலைக்காட்சிமூலமாக அறிந்துகொண்டான். அங்கு மதுபானத்திற்கு இடமிருக்காது என்று அறிந்ததால்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அங்கு படித்தால் தன் வாழ்க்கை மேம்படுமென நம்பினான்.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787F4-F66F-9BF6-5A50-D19A473AF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456" y="1001681"/>
            <a:ext cx="4681415" cy="485463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329718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>
            <a:alpha val="4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0FF37-AF03-5FDD-8BC7-2781B932D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BFF543D-2883-D84E-0E8F-AD5353002869}"/>
              </a:ext>
            </a:extLst>
          </p:cNvPr>
          <p:cNvSpPr/>
          <p:nvPr/>
        </p:nvSpPr>
        <p:spPr>
          <a:xfrm>
            <a:off x="0" y="0"/>
            <a:ext cx="628650" cy="521494"/>
          </a:xfrm>
          <a:prstGeom prst="flowChartDocument">
            <a:avLst/>
          </a:prstGeom>
          <a:solidFill>
            <a:srgbClr val="344E4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09B5B-17DA-A2E1-D6C9-045B6F071EB3}"/>
              </a:ext>
            </a:extLst>
          </p:cNvPr>
          <p:cNvSpPr txBox="1"/>
          <p:nvPr/>
        </p:nvSpPr>
        <p:spPr>
          <a:xfrm>
            <a:off x="4114799" y="114300"/>
            <a:ext cx="7986713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ஆனால் பல்கலைக்கழகத்தில் சேர்ந்த பிறகும்கூட தன் பழைய பழக்கவழக்கங்களை பெத்தேலால் விடமுடியவில்லை. பல்கலைக்கழகத்தின் பண்ணையில் அவனுக்கு வேலை கிடைத்ததால்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யாருக்கும் தெரியாமல் குடிக்க வசதியாக இருந்தது.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அவனுடன் சேர்ந்து குடிக்கிற நண்பர்களும் கிடைத்தார்கள். சில சமயங்களில் குடித்துவிட்டுக்கூட ஆலயத்திற்குச் சென்றிருக்கிறான்.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திருந்தமுடியும் என்கிற நம்பிக்கையே இல்லை.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ஒருநாள் இரவில்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அவனுக்கும் அவனது நண்பர்களுக்கும் குடிப்பதற்கு பணம் தேவைப்பட்டது. ஆண்கள் விடுதியில் பலருடைய அறைகளில் புகுந்து படுக்கைகளைத் திருடினார்கள். ஆனால் பிடிபட்டார்கள்.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சிறைச்சாலையில் தன் வாழ்க்கையைப்பற்றி யோசிப்பதற்கு பெத்தேலுக்கு நிறைய நேரம் இருந்தது. தான் திருடினது குற்றமெனப் புரிந்தது. அவ்வளவு சீக்கிரத்தில் சிறைச்சாலையிலிருந்து வெளியே வரமுடியாத நிலையும் காணப்பட்டது.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8F8B8-DCE1-1018-D089-DFEE8EBC1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34481"/>
            <a:ext cx="4133197" cy="44653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0061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>
            <a:alpha val="4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F57348-EC33-E4B6-514F-A727EE8CB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97D018B-E33F-B261-FF20-49F2B8A77B64}"/>
              </a:ext>
            </a:extLst>
          </p:cNvPr>
          <p:cNvSpPr/>
          <p:nvPr/>
        </p:nvSpPr>
        <p:spPr>
          <a:xfrm>
            <a:off x="0" y="0"/>
            <a:ext cx="628650" cy="521494"/>
          </a:xfrm>
          <a:prstGeom prst="flowChartDocument">
            <a:avLst/>
          </a:prstGeom>
          <a:solidFill>
            <a:srgbClr val="344E4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2B302D-B9F9-D81F-F899-71EFA4CAE78F}"/>
              </a:ext>
            </a:extLst>
          </p:cNvPr>
          <p:cNvSpPr txBox="1"/>
          <p:nvPr/>
        </p:nvSpPr>
        <p:spPr>
          <a:xfrm>
            <a:off x="4061459" y="0"/>
            <a:ext cx="7986713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கண்ணீரோடு தேவனுக்கு முன்பாக தன் இருதயத்தைத் தாழ்த்தி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மனந்திரும்பினான்.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‘அன்புள்ள தேவனே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 வழிகளை நான் மாற்றிக்கொள்ளும்படிக்கு இது ஒரு பாடமாக இருக்குமென்றால்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உம்முடைய உதவியால் மிகச்சிறந்த நபராக மாறுவேன் என்று வாக்குக்கொடுக்கிறேன். இந்த இடத்தில் நீர் என்னை நினைத்தருளும்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ஜெபித்தான்.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பதினைந்து நாட்கள் கழித்து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காவலர்கள் எதிர்பாராத வகையில் பெத்தேலையும் அவனுடைய மூன்று நண்பர்களையும் விடுதலை பண்ணினார்கள். என்ன காரணமென்றே பெத்தேலுக்குத் தெரியவில்லை.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பல்கலைக்கழகமும் அவர்களை மீண்டும் சேர்த்துக் கொண்டது. அதற்கும் பெத்தேலுக்கு காரணம் புரியவில்லை. பொதுவாக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குற்றச்செயல்களில் ஈடுபடுகிற மாணவர்களை பல்கலைக்கழகத்திலிருந்து வெளியேற்றிவிடுவார்கள். தேவன் தன் ஜெபத்தைக் கேட்டு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தனக்கு கூடுதலாக ஒரு வாய்ப்பு கொடுக்கிறாரோ என்று யோசித்தான்.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730C4E-7282-5270-A503-3890C711B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51560"/>
            <a:ext cx="4198620" cy="52197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0429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>
            <a:alpha val="4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0E2D49-40AE-1029-2C2D-C78969D19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5612AED8-67AB-5BE1-DBE3-425B257D6687}"/>
              </a:ext>
            </a:extLst>
          </p:cNvPr>
          <p:cNvSpPr/>
          <p:nvPr/>
        </p:nvSpPr>
        <p:spPr>
          <a:xfrm>
            <a:off x="0" y="0"/>
            <a:ext cx="628650" cy="521494"/>
          </a:xfrm>
          <a:prstGeom prst="flowChartDocument">
            <a:avLst/>
          </a:prstGeom>
          <a:solidFill>
            <a:srgbClr val="344E4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8CE555-F756-E274-7330-02983D721F3F}"/>
              </a:ext>
            </a:extLst>
          </p:cNvPr>
          <p:cNvSpPr txBox="1"/>
          <p:nvPr/>
        </p:nvSpPr>
        <p:spPr>
          <a:xfrm>
            <a:off x="4061459" y="0"/>
            <a:ext cx="7986713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சிறைச்சாலையில் இருந்தபோது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தேவனை நோக்கி ஏறெடுத்த ஜெபத்தை மறக்காமல்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ஜெபத்தோடு தன் வாழ்க்கையில் மாற்றங்களைச் செய்யத் துவங்கினான். குடிப்பதை நிறுத்தினான். வேதாகமத்தை வாசித்தான். சிறைச்சாலையிலிருந்து விடுதலையான ஒரு மாதத்தில்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தேவனை தன் இரட்சகராக ஏற்றுக்கொண்டு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ஞானஸ்நானம் பெற்றான்.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அவனுடைய வாழ்க்கையில்  குறிப்பிடும்படியான மாற்றம் ஏற்பட்டதை ஆசிரியர்களும் மற்ற மாணவர்களும் கவனித்தார்கள்.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சிறந்த மாணவர்களுக்கான விருதுகள் வழங்கப்பட்ட 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நன்னடைத்தைகளுக்கான விருது </a:t>
            </a: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பெத்தேலு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க்கு வழங்கப்பட்டது.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 விருதைப் பெற்றபோது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பெத்தேலுக்கு இருந்த சந்தோஷத்தைச் சொல்லமுடியாது. இன்று பெத்தேல் மிகச்சிறந்த மாணவராக இருக்கிறார். அந்தப் பல்கலைக்கழகத்திலுள்ள பத்திரிக்கை துறை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தகவல் தொடர்பு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சச்சரவுக்குத் தீர்வுகாணல்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ஆகிய பிரிவில் சீக்கிரத்தில்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படித்து பட்டம் பெறுவார்.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4DEA7-487B-FDCB-76B3-3E21DE1C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68" y="1211580"/>
            <a:ext cx="4236720" cy="485394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74335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7CD">
            <a:alpha val="44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B04DA0-230E-7533-98DB-1CE28D7C8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E31B25F5-48EB-3472-8DD5-89DBC79308C7}"/>
              </a:ext>
            </a:extLst>
          </p:cNvPr>
          <p:cNvSpPr/>
          <p:nvPr/>
        </p:nvSpPr>
        <p:spPr>
          <a:xfrm>
            <a:off x="0" y="0"/>
            <a:ext cx="628650" cy="521494"/>
          </a:xfrm>
          <a:prstGeom prst="flowChartDocument">
            <a:avLst/>
          </a:prstGeom>
          <a:solidFill>
            <a:srgbClr val="344E4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C6B58-3DCE-5A01-C35B-EEDA4D1DF9FE}"/>
              </a:ext>
            </a:extLst>
          </p:cNvPr>
          <p:cNvSpPr txBox="1"/>
          <p:nvPr/>
        </p:nvSpPr>
        <p:spPr>
          <a:xfrm>
            <a:off x="4069079" y="76159"/>
            <a:ext cx="7986713" cy="6705682"/>
          </a:xfrm>
          <a:prstGeom prst="rect">
            <a:avLst/>
          </a:prstGeom>
          <a:solidFill>
            <a:srgbClr val="A3B18A">
              <a:alpha val="49000"/>
            </a:srgbClr>
          </a:solidFill>
          <a:effectLst>
            <a:glow rad="228600">
              <a:srgbClr val="344E41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தான் படித்து பட்டம் பெற்ற பிறகு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மீண்டும் அந்தப் பல்கலைக்கழகத்தில் இறையியல் படிப்பில் சேர்ந்து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போதகராகவும் திட்டமிட்டிருக்கிறார்.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தேவன் தன் வாழ்க்கையை மாற்றினாரென்றும்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தன்னிடம் கேட்கிற எவருடைய வாழ்க்கையையும் அவரால் மாற்றமுடியும் என்றும் பெத்தேல் கூறுகிறார்.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“குடிகாரனாகவும் பிரச்சினைபண்ணுகிறவனாகவும் இருந்த என்னை ருசாங்கு பல்கலைக்கழகத்தில் தேவன் மாற்றினார்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பெத்தேல்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ஒரு பதின்மூன்றாம் வாரக் காணிக்கையால் ஆசீர்வாதம் பெற்ற அநேக மாணவர்களில் பெத்தேலும் ஒருவர். 2009ம் ஆண்டின் இரண்டாம் காலாண்டு காணிக்கையின் உதவியால் அந்தப் பல்கலைக்கழகத்தில் நூலகம் திறக்கப்பட்டது.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இந்தக் காலாண்டின் பதின்மூன்றாம் வாரக் காணிக்கையின் தாக்கமும் நீடித்த தாக்கத்தை உண்டாக்கப்போகிறது. </a:t>
            </a:r>
            <a:r>
              <a:rPr lang="ta-IN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செப்டம்பர் 27ம் தேதி உதாரத்துவமாக காணிக்கை கொடுக்கத் தீர்மானித்திருப்பதற்கு நன்றி.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45664-FDAF-0F74-07DB-0A022AFF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0999" y="1089659"/>
            <a:ext cx="4724400" cy="456552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56555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451</Words>
  <Application>Microsoft Office PowerPoint</Application>
  <PresentationFormat>Panorámica</PresentationFormat>
  <Paragraphs>24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4" baseType="lpstr">
      <vt:lpstr>Anek Tamil</vt:lpstr>
      <vt:lpstr>Anek Tamil Expanded ExtraBold</vt:lpstr>
      <vt:lpstr>Anek Tamil SemiExpanded Medium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Isabel Laveda</cp:lastModifiedBy>
  <cp:revision>9</cp:revision>
  <dcterms:created xsi:type="dcterms:W3CDTF">2025-09-02T11:35:29Z</dcterms:created>
  <dcterms:modified xsi:type="dcterms:W3CDTF">2025-09-02T15:59:22Z</dcterms:modified>
</cp:coreProperties>
</file>