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2C5"/>
    <a:srgbClr val="2F3E46"/>
    <a:srgbClr val="354F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9390-4DAB-8E80-4D7A-82404DB7B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7D927-DA44-6BF9-CEEF-CAB19A649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92E66-27F1-8203-56B8-A48D66A13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F482-65E5-4F93-9D77-6C4F7E574091}" type="datetimeFigureOut">
              <a:rPr lang="en-IN" smtClean="0"/>
              <a:t>11-09-2025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2F6F1-3521-D176-76E6-7B8C5703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A3F47-CA19-1787-F91D-4779F504F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F29B-CCE7-4061-85A4-9406AFC57B7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2659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01352-8F85-4086-3163-A77884EE3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79196-2C4D-66F9-573A-3D4F6FC9D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8CDBE-27D0-7AAF-C5CD-4476A542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F482-65E5-4F93-9D77-6C4F7E574091}" type="datetimeFigureOut">
              <a:rPr lang="en-IN" smtClean="0"/>
              <a:t>11-09-2025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CA1AA-238A-890B-E572-756CBB8D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D4372-B46B-9512-7FAE-ED197A2E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F29B-CCE7-4061-85A4-9406AFC57B7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573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22DEB6-42AA-7A22-6562-D9AC568A37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F14BFE-B4DC-4562-8FF4-FCED90FEA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A1304-443F-FF7B-299E-0083A7C3A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F482-65E5-4F93-9D77-6C4F7E574091}" type="datetimeFigureOut">
              <a:rPr lang="en-IN" smtClean="0"/>
              <a:t>11-09-2025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7F45-FCDF-F721-6D3B-373FD6060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D10D0-9885-2347-F987-FCD22224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F29B-CCE7-4061-85A4-9406AFC57B7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717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4CE7A-1200-914D-61E3-4235DB3D8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C62A6-7724-93AD-05DE-422AA42A4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5BA85-A72D-12F7-4BC9-64323A366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F482-65E5-4F93-9D77-6C4F7E574091}" type="datetimeFigureOut">
              <a:rPr lang="en-IN" smtClean="0"/>
              <a:t>11-09-2025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A1851-CC1C-0119-5856-5D245BF41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81EA9-C415-9A04-4D33-C2548901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F29B-CCE7-4061-85A4-9406AFC57B7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581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AB594-2CF7-9E5B-EB7D-A6AD8795E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0363F-D2E2-AE4F-37B3-338E061BB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31F02-C0EF-3D00-4799-3DEB1A602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F482-65E5-4F93-9D77-6C4F7E574091}" type="datetimeFigureOut">
              <a:rPr lang="en-IN" smtClean="0"/>
              <a:t>11-09-2025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98BDB-9276-24F5-0FBD-9BF4597FC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AF3AE-33CE-8BFB-B43F-31EF67867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F29B-CCE7-4061-85A4-9406AFC57B7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0855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09C7-5FE3-1392-A56C-206F49139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F36BF-BB78-81BA-2424-FFD8EFA3C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EA836B-AA3D-7745-CADF-72C442796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9ADE2C-959E-AD33-861E-8B75118BD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F482-65E5-4F93-9D77-6C4F7E574091}" type="datetimeFigureOut">
              <a:rPr lang="en-IN" smtClean="0"/>
              <a:t>11-09-2025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7D87E-2664-E8B1-B365-33AACB8AF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16726-92B4-60D3-D820-B5374B893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F29B-CCE7-4061-85A4-9406AFC57B7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2713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5032A-6321-454A-C95C-30DFA1ED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6D0B9-2A18-15B4-938F-74CA5BB0C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51806-53E9-8985-984A-55D408DA0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58D6BB-BF8F-D619-0F0E-4EB7DEF13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85CBBE-B7E3-760C-24D5-26EDAD5238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FF4ADF-5E6E-2A20-A3AC-8FD9933BA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F482-65E5-4F93-9D77-6C4F7E574091}" type="datetimeFigureOut">
              <a:rPr lang="en-IN" smtClean="0"/>
              <a:t>11-09-2025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7518AA-D52C-1008-1993-DBD209B7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20557-D98B-7645-F133-EBA879086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F29B-CCE7-4061-85A4-9406AFC57B7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37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A024-E936-29D9-65B8-5C2748496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0253C3-F326-66C2-484D-58061FDA0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F482-65E5-4F93-9D77-6C4F7E574091}" type="datetimeFigureOut">
              <a:rPr lang="en-IN" smtClean="0"/>
              <a:t>11-09-2025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A2369-B23D-83B5-6FE1-765C8F239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A5FF7-D13E-16D3-5791-C403DD218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F29B-CCE7-4061-85A4-9406AFC57B7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631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609AD6-BDFC-B3AE-3D05-EBD36050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F482-65E5-4F93-9D77-6C4F7E574091}" type="datetimeFigureOut">
              <a:rPr lang="en-IN" smtClean="0"/>
              <a:t>11-09-2025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3C24E-1C82-DFB4-4D75-359E75C14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55D1D-35D0-4ABB-DE75-0B121A424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F29B-CCE7-4061-85A4-9406AFC57B7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6317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C6F84-5A26-DB13-1FDB-68AEBDCE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CDD83-494A-3558-A704-C13663127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EE471-873C-38D8-4C16-4CA88F9EE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41389-F5DD-C3B1-9DD3-B43D478EB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F482-65E5-4F93-9D77-6C4F7E574091}" type="datetimeFigureOut">
              <a:rPr lang="en-IN" smtClean="0"/>
              <a:t>11-09-2025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81B20-D115-C06E-DA30-99801240F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96D0E-AB3C-2755-676E-87BB3B53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F29B-CCE7-4061-85A4-9406AFC57B7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164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F7DD4-3415-8BAA-F3C1-46463BA53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A78911-B2D5-1E02-87A6-627ADAFE5F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0A3A1-ABD9-6584-9DB9-6BC6F3F60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81389-E453-A7E6-F640-4EDD7EF0F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7F482-65E5-4F93-9D77-6C4F7E574091}" type="datetimeFigureOut">
              <a:rPr lang="en-IN" smtClean="0"/>
              <a:t>11-09-2025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E5E11-1E42-6073-9698-5CDF6B061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8C27-7883-D552-600E-72EB659DA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EF29B-CCE7-4061-85A4-9406AFC57B7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001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8B27B9-89B5-01A2-95E1-22ADB7CE1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A71AF-6412-DC50-E6E9-CC51F268B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59894-4B41-A94B-536B-192988DFD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67F482-65E5-4F93-9D77-6C4F7E574091}" type="datetimeFigureOut">
              <a:rPr lang="en-IN" smtClean="0"/>
              <a:t>11-09-2025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A7C70-0742-54FB-E915-13394E2AF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130FB-DE91-F168-1A6A-D328D6E90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4EF29B-CCE7-4061-85A4-9406AFC57B7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508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2C5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A433FF-E321-905D-B37E-ED96AE18741E}"/>
              </a:ext>
            </a:extLst>
          </p:cNvPr>
          <p:cNvGrpSpPr/>
          <p:nvPr/>
        </p:nvGrpSpPr>
        <p:grpSpPr>
          <a:xfrm>
            <a:off x="0" y="-82798"/>
            <a:ext cx="12191998" cy="1054983"/>
            <a:chOff x="0" y="-71438"/>
            <a:chExt cx="12191998" cy="1162128"/>
          </a:xfrm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02E4286-46D4-11AD-83A7-BF34F3785008}"/>
                </a:ext>
              </a:extLst>
            </p:cNvPr>
            <p:cNvSpPr/>
            <p:nvPr/>
          </p:nvSpPr>
          <p:spPr>
            <a:xfrm>
              <a:off x="0" y="-42864"/>
              <a:ext cx="12191998" cy="1133554"/>
            </a:xfrm>
            <a:custGeom>
              <a:avLst/>
              <a:gdLst>
                <a:gd name="connsiteX0" fmla="*/ 0 w 12191998"/>
                <a:gd name="connsiteY0" fmla="*/ 0 h 1133554"/>
                <a:gd name="connsiteX1" fmla="*/ 12191998 w 12191998"/>
                <a:gd name="connsiteY1" fmla="*/ 0 h 1133554"/>
                <a:gd name="connsiteX2" fmla="*/ 12191998 w 12191998"/>
                <a:gd name="connsiteY2" fmla="*/ 1133554 h 1133554"/>
                <a:gd name="connsiteX3" fmla="*/ 321612 w 12191998"/>
                <a:gd name="connsiteY3" fmla="*/ 16131 h 1133554"/>
                <a:gd name="connsiteX4" fmla="*/ 0 w 12191998"/>
                <a:gd name="connsiteY4" fmla="*/ 34232 h 113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8" h="1133554">
                  <a:moveTo>
                    <a:pt x="0" y="0"/>
                  </a:moveTo>
                  <a:lnTo>
                    <a:pt x="12191998" y="0"/>
                  </a:lnTo>
                  <a:lnTo>
                    <a:pt x="12191998" y="1133554"/>
                  </a:lnTo>
                  <a:cubicBezTo>
                    <a:pt x="9397998" y="1133554"/>
                    <a:pt x="2883053" y="-58364"/>
                    <a:pt x="321612" y="16131"/>
                  </a:cubicBezTo>
                  <a:lnTo>
                    <a:pt x="0" y="34232"/>
                  </a:lnTo>
                  <a:close/>
                </a:path>
              </a:pathLst>
            </a:custGeom>
            <a:solidFill>
              <a:srgbClr val="2F3E4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>
                <a:solidFill>
                  <a:schemeClr val="tx2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54163D7-E4D6-03AE-A8DA-8818C5427587}"/>
                </a:ext>
              </a:extLst>
            </p:cNvPr>
            <p:cNvSpPr/>
            <p:nvPr/>
          </p:nvSpPr>
          <p:spPr>
            <a:xfrm flipH="1" flipV="1">
              <a:off x="0" y="-71438"/>
              <a:ext cx="12191998" cy="1133554"/>
            </a:xfrm>
            <a:custGeom>
              <a:avLst/>
              <a:gdLst>
                <a:gd name="connsiteX0" fmla="*/ 0 w 12191998"/>
                <a:gd name="connsiteY0" fmla="*/ 0 h 1133554"/>
                <a:gd name="connsiteX1" fmla="*/ 12191998 w 12191998"/>
                <a:gd name="connsiteY1" fmla="*/ 0 h 1133554"/>
                <a:gd name="connsiteX2" fmla="*/ 12191998 w 12191998"/>
                <a:gd name="connsiteY2" fmla="*/ 1133554 h 1133554"/>
                <a:gd name="connsiteX3" fmla="*/ 321612 w 12191998"/>
                <a:gd name="connsiteY3" fmla="*/ 16131 h 1133554"/>
                <a:gd name="connsiteX4" fmla="*/ 0 w 12191998"/>
                <a:gd name="connsiteY4" fmla="*/ 34232 h 113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998" h="1133554">
                  <a:moveTo>
                    <a:pt x="0" y="0"/>
                  </a:moveTo>
                  <a:lnTo>
                    <a:pt x="12191998" y="0"/>
                  </a:lnTo>
                  <a:lnTo>
                    <a:pt x="12191998" y="1133554"/>
                  </a:lnTo>
                  <a:cubicBezTo>
                    <a:pt x="9397998" y="1133554"/>
                    <a:pt x="2883053" y="-58364"/>
                    <a:pt x="321612" y="16131"/>
                  </a:cubicBezTo>
                  <a:lnTo>
                    <a:pt x="0" y="34232"/>
                  </a:lnTo>
                  <a:close/>
                </a:path>
              </a:pathLst>
            </a:custGeom>
            <a:solidFill>
              <a:srgbClr val="354F5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C8630C4-C04D-CC90-EE2A-15C5C678F1A5}"/>
              </a:ext>
            </a:extLst>
          </p:cNvPr>
          <p:cNvSpPr txBox="1"/>
          <p:nvPr/>
        </p:nvSpPr>
        <p:spPr>
          <a:xfrm>
            <a:off x="3967162" y="222022"/>
            <a:ext cx="5576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28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அற்புத மருத்துவமனை</a:t>
            </a:r>
            <a:endParaRPr lang="en-IN" sz="2800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0395344-489E-A80D-987A-511E3567EF46}"/>
              </a:ext>
            </a:extLst>
          </p:cNvPr>
          <p:cNvSpPr/>
          <p:nvPr/>
        </p:nvSpPr>
        <p:spPr>
          <a:xfrm>
            <a:off x="1338054" y="5929936"/>
            <a:ext cx="2629108" cy="635457"/>
          </a:xfrm>
          <a:prstGeom prst="roundRect">
            <a:avLst>
              <a:gd name="adj" fmla="val 30426"/>
            </a:avLst>
          </a:prstGeom>
          <a:solidFill>
            <a:srgbClr val="2F3E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வாற்றீ</a:t>
            </a:r>
            <a:endParaRPr lang="en-IN" sz="20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C1A517-DAF5-9994-4505-F46271D49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24" b="99612" l="9883" r="95974">
                        <a14:foregroundMark x1="43338" y1="43057" x2="51903" y2="45151"/>
                        <a14:foregroundMark x1="39898" y1="4732" x2="41215" y2="3724"/>
                        <a14:foregroundMark x1="36823" y1="9697" x2="49414" y2="6284"/>
                        <a14:foregroundMark x1="49414" y1="6284" x2="56589" y2="9775"/>
                        <a14:foregroundMark x1="68887" y1="64003" x2="77526" y2="97983"/>
                        <a14:foregroundMark x1="70278" y1="62995" x2="77379" y2="70287"/>
                        <a14:foregroundMark x1="77379" y1="70287" x2="81040" y2="80915"/>
                        <a14:foregroundMark x1="81040" y1="80915" x2="50220" y2="87820"/>
                        <a14:foregroundMark x1="50220" y1="87820" x2="46852" y2="89992"/>
                        <a14:foregroundMark x1="85359" y1="70753" x2="95974" y2="95733"/>
                        <a14:foregroundMark x1="13909" y1="79674" x2="16179" y2="97362"/>
                        <a14:foregroundMark x1="35139" y1="77580" x2="39092" y2="94957"/>
                        <a14:foregroundMark x1="51171" y1="80683" x2="16764" y2="98371"/>
                        <a14:foregroundMark x1="16764" y1="98371" x2="10835" y2="99612"/>
                        <a14:foregroundMark x1="12592" y1="83243" x2="14714" y2="72692"/>
                        <a14:foregroundMark x1="12592" y1="80295" x2="13909" y2="71063"/>
                        <a14:backgroundMark x1="30600" y1="59038" x2="34919" y2="58262"/>
                        <a14:backgroundMark x1="10029" y1="72382" x2="8785" y2="80838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282" t="-487" r="-2282" b="487"/>
          <a:stretch>
            <a:fillRect/>
          </a:stretch>
        </p:blipFill>
        <p:spPr>
          <a:xfrm>
            <a:off x="806686" y="1503900"/>
            <a:ext cx="3633697" cy="4268565"/>
          </a:xfrm>
          <a:prstGeom prst="roundRect">
            <a:avLst>
              <a:gd name="adj" fmla="val 9830"/>
            </a:avLst>
          </a:prstGeom>
          <a:gradFill>
            <a:gsLst>
              <a:gs pos="10000">
                <a:srgbClr val="CAD2C5"/>
              </a:gs>
              <a:gs pos="78000">
                <a:srgbClr val="2F3E46"/>
              </a:gs>
              <a:gs pos="99000">
                <a:srgbClr val="354F52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glow rad="228600">
              <a:srgbClr val="2F3E46">
                <a:alpha val="40000"/>
              </a:srgbClr>
            </a:glow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89A7600-F552-30A7-97E4-F02682463218}"/>
              </a:ext>
            </a:extLst>
          </p:cNvPr>
          <p:cNvSpPr/>
          <p:nvPr/>
        </p:nvSpPr>
        <p:spPr>
          <a:xfrm>
            <a:off x="6363458" y="1251065"/>
            <a:ext cx="4200632" cy="2411471"/>
          </a:xfrm>
          <a:prstGeom prst="roundRect">
            <a:avLst/>
          </a:prstGeom>
          <a:solidFill>
            <a:srgbClr val="354F52"/>
          </a:solidFill>
          <a:ln>
            <a:noFill/>
          </a:ln>
          <a:effectLst>
            <a:outerShdw blurRad="177800" dist="1270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w="82550"/>
            <a:bevelB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ta-IN" sz="2000" dirty="0">
                <a:latin typeface="Anek Tamil Expanded SemiBold" pitchFamily="2" charset="0"/>
                <a:cs typeface="Anek Tamil Expanded SemiBold" pitchFamily="2" charset="0"/>
              </a:rPr>
              <a:t>செப்டம்பர் 13</a:t>
            </a:r>
            <a:r>
              <a:rPr lang="en-US" sz="2000" dirty="0">
                <a:latin typeface="Anek Tamil Expanded SemiBold" pitchFamily="2" charset="0"/>
                <a:cs typeface="Anek Tamil Expanded SemiBold" pitchFamily="2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ta-IN" sz="2000" dirty="0">
                <a:latin typeface="Anek Tamil Expanded SemiBold" pitchFamily="2" charset="0"/>
                <a:cs typeface="Anek Tamil Expanded SemiBold" pitchFamily="2" charset="0"/>
              </a:rPr>
              <a:t>வாரம் 11</a:t>
            </a:r>
            <a:endParaRPr lang="en-IN" sz="2000" dirty="0">
              <a:latin typeface="Anek Tamil Expanded SemiBold" pitchFamily="2" charset="0"/>
              <a:cs typeface="Anek Tamil Expanded SemiBold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B55745A-C946-3466-B966-8CE1A97A7B1D}"/>
              </a:ext>
            </a:extLst>
          </p:cNvPr>
          <p:cNvSpPr/>
          <p:nvPr/>
        </p:nvSpPr>
        <p:spPr>
          <a:xfrm>
            <a:off x="6363458" y="3886882"/>
            <a:ext cx="4200631" cy="2411471"/>
          </a:xfrm>
          <a:prstGeom prst="roundRect">
            <a:avLst/>
          </a:prstGeom>
          <a:solidFill>
            <a:srgbClr val="2F3E46"/>
          </a:solidFill>
          <a:ln>
            <a:noFill/>
          </a:ln>
          <a:effectLst>
            <a:outerShdw blurRad="177800" dist="1270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w="82550"/>
            <a:bevelB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8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சாம்பியா</a:t>
            </a:r>
            <a:endParaRPr lang="en-IN" sz="28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47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2C5">
            <a:alpha val="46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008A41-DCCC-C3E1-4074-843C3EE8F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6AEEAD-D331-2E89-D153-97B4CB323F70}"/>
              </a:ext>
            </a:extLst>
          </p:cNvPr>
          <p:cNvSpPr/>
          <p:nvPr/>
        </p:nvSpPr>
        <p:spPr>
          <a:xfrm>
            <a:off x="0" y="0"/>
            <a:ext cx="547255" cy="471055"/>
          </a:xfrm>
          <a:prstGeom prst="roundRect">
            <a:avLst/>
          </a:prstGeom>
          <a:solidFill>
            <a:srgbClr val="2F3E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5E6190-923D-6668-FE0A-1564D28A2FC8}"/>
              </a:ext>
            </a:extLst>
          </p:cNvPr>
          <p:cNvSpPr txBox="1"/>
          <p:nvPr/>
        </p:nvSpPr>
        <p:spPr>
          <a:xfrm>
            <a:off x="4544290" y="55418"/>
            <a:ext cx="7550527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a-IN" b="1" i="1" u="sng" dirty="0">
                <a:latin typeface="Anek Tamil" pitchFamily="2" charset="0"/>
                <a:cs typeface="Anek Tamil" pitchFamily="2" charset="0"/>
              </a:rPr>
              <a:t>பதிப்பாளர் குறிப்பு: </a:t>
            </a:r>
            <a:r>
              <a:rPr lang="ta-IN" i="1" dirty="0">
                <a:latin typeface="Anek Tamil" pitchFamily="2" charset="0"/>
                <a:cs typeface="Anek Tamil" pitchFamily="2" charset="0"/>
              </a:rPr>
              <a:t>இந்தக் காலாண்டின் பதின்மூன்றாம் வாரக் காணிக்கையின் ஒரு  பகுதி</a:t>
            </a:r>
            <a:r>
              <a:rPr lang="en-US" i="1" dirty="0">
                <a:latin typeface="Anek Tamil" pitchFamily="2" charset="0"/>
                <a:cs typeface="Anek Tamil" pitchFamily="2" charset="0"/>
              </a:rPr>
              <a:t>,  </a:t>
            </a:r>
            <a:r>
              <a:rPr lang="ta-IN" i="1" dirty="0">
                <a:latin typeface="Anek Tamil" pitchFamily="2" charset="0"/>
                <a:cs typeface="Anek Tamil" pitchFamily="2" charset="0"/>
              </a:rPr>
              <a:t>சாம்பியாவின் சிபோம்போவில் உள்ள சிடாண்டாலுமாம்பா அட்வென்ட்டிஸ்ட் மருத்துவமனையில் ஒரு சமையலறையும் துணி துவையல் அறையும் கட்டுவதற்குப் பயன்படப்போகிறது. அந்த மருத்துவமனைக்கு உள்ளே என்ன நடக்கிறதெனப் பார்ப்போம்.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சிடாண்டா லுமாம்பா அட்வென்ட்டிஸ்ட் மருத்துவமனையின் கதை அற்புதமான ஒரு கதை என்று சொல்கிறார் குழந்தைநல மருத்துவரும் செவந்த்-டே அட்வென்ட்டிஸ்ட் சபைத்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தலைவருமான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வாற்றீ வாம்பாசீ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. அந்த மருத்துவமனை ஒரு அட்வென்ட்டிஸ்ட் மருத்துவமனையாக இருப்பதற்கு தேவனுடைய கிருபைதான் காரணம் என்று கூறுகிறார்.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பழங்குடி இனத் தலைவரான சிடான்டா லுமாம்பா என்பவர்தான் வட சாம்பியாவில் அந்த மருத்துவமனையைக் கட்டுவதற்கு கிராமப்புறத்தில் 10 ஹெக்டேர் நிலத்தை தானமாகக் கொடுத்தார். 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82BED-2DFE-2A36-69EC-A3E7D951C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24" b="99612" l="9883" r="95974">
                        <a14:foregroundMark x1="43338" y1="43057" x2="51903" y2="45151"/>
                        <a14:foregroundMark x1="39898" y1="4732" x2="41215" y2="3724"/>
                        <a14:foregroundMark x1="36823" y1="9697" x2="49414" y2="6284"/>
                        <a14:foregroundMark x1="49414" y1="6284" x2="56589" y2="9775"/>
                        <a14:foregroundMark x1="68887" y1="64003" x2="77526" y2="97983"/>
                        <a14:foregroundMark x1="70278" y1="62995" x2="77379" y2="70287"/>
                        <a14:foregroundMark x1="77379" y1="70287" x2="81040" y2="80915"/>
                        <a14:foregroundMark x1="81040" y1="80915" x2="50220" y2="87820"/>
                        <a14:foregroundMark x1="50220" y1="87820" x2="46852" y2="89992"/>
                        <a14:foregroundMark x1="85359" y1="70753" x2="95974" y2="95733"/>
                        <a14:foregroundMark x1="13909" y1="79674" x2="16179" y2="97362"/>
                        <a14:foregroundMark x1="35139" y1="77580" x2="39092" y2="94957"/>
                        <a14:foregroundMark x1="51171" y1="80683" x2="16764" y2="98371"/>
                        <a14:foregroundMark x1="16764" y1="98371" x2="10835" y2="99612"/>
                        <a14:foregroundMark x1="12592" y1="83243" x2="14714" y2="72692"/>
                        <a14:foregroundMark x1="12592" y1="80295" x2="13909" y2="71063"/>
                        <a14:backgroundMark x1="30600" y1="59038" x2="34919" y2="58262"/>
                        <a14:backgroundMark x1="10029" y1="72382" x2="8785" y2="80838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282" t="-487" r="-2282" b="487"/>
          <a:stretch>
            <a:fillRect/>
          </a:stretch>
        </p:blipFill>
        <p:spPr>
          <a:xfrm>
            <a:off x="349827" y="1234440"/>
            <a:ext cx="4054874" cy="4926645"/>
          </a:xfrm>
          <a:prstGeom prst="roundRect">
            <a:avLst>
              <a:gd name="adj" fmla="val 9830"/>
            </a:avLst>
          </a:prstGeom>
          <a:gradFill>
            <a:gsLst>
              <a:gs pos="10000">
                <a:srgbClr val="CAD2C5"/>
              </a:gs>
              <a:gs pos="78000">
                <a:srgbClr val="2F3E46"/>
              </a:gs>
              <a:gs pos="99000">
                <a:srgbClr val="354F52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glow rad="228600">
              <a:srgbClr val="2F3E46">
                <a:alpha val="40000"/>
              </a:srgbClr>
            </a:glow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1123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2C5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434FC7D-2314-497B-A790-0565F8A47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6" b="99016" l="2569" r="99905">
                        <a14:foregroundMark x1="44339" y1="51969" x2="14082" y2="94094"/>
                        <a14:foregroundMark x1="14082" y1="94094" x2="10847" y2="96161"/>
                        <a14:foregroundMark x1="27307" y1="71850" x2="38725" y2="87106"/>
                        <a14:foregroundMark x1="38725" y1="87106" x2="55947" y2="99016"/>
                        <a14:foregroundMark x1="55947" y1="99016" x2="55947" y2="99016"/>
                        <a14:foregroundMark x1="72122" y1="70965" x2="56327" y2="98524"/>
                        <a14:foregroundMark x1="14653" y1="82776" x2="2664" y2="97835"/>
                        <a14:foregroundMark x1="70790" y1="70965" x2="82493" y2="96949"/>
                        <a14:foregroundMark x1="70504" y1="56496" x2="62988" y2="72835"/>
                        <a14:foregroundMark x1="72407" y1="56299" x2="85918" y2="65453"/>
                        <a14:foregroundMark x1="85918" y1="65453" x2="92864" y2="96260"/>
                        <a14:foregroundMark x1="92864" y1="96260" x2="92864" y2="97441"/>
                        <a14:foregroundMark x1="10847" y1="69291" x2="21408" y2="60236"/>
                        <a14:foregroundMark x1="21408" y1="60236" x2="35014" y2="55512"/>
                        <a14:foregroundMark x1="29115" y1="55512" x2="12137" y2="62190"/>
                        <a14:foregroundMark x1="45385" y1="8268" x2="55090" y2="8268"/>
                        <a14:foregroundMark x1="40438" y1="11614" x2="54520" y2="5906"/>
                        <a14:foregroundMark x1="25880" y1="95768" x2="43197" y2="94882"/>
                        <a14:foregroundMark x1="68506" y1="93602" x2="78592" y2="97835"/>
                        <a14:foregroundMark x1="98276" y1="97103" x2="99905" y2="99016"/>
                        <a14:foregroundMark x1="92864" y1="90748" x2="97237" y2="95883"/>
                        <a14:backgroundMark x1="22740" y1="29528" x2="1713" y2="56693"/>
                        <a14:backgroundMark x1="1713" y1="56693" x2="1713" y2="56693"/>
                        <a14:backgroundMark x1="8373" y1="57382" x2="761" y2="67421"/>
                        <a14:backgroundMark x1="761" y1="67421" x2="761" y2="67421"/>
                        <a14:backgroundMark x1="84396" y1="34350" x2="94672" y2="49311"/>
                        <a14:backgroundMark x1="29876" y1="30807" x2="28735" y2="47736"/>
                        <a14:backgroundMark x1="72883" y1="17323" x2="74691" y2="45768"/>
                        <a14:backgroundMark x1="61751" y1="6496" x2="63939" y2="10728"/>
                        <a14:backgroundMark x1="64129" y1="10827" x2="67650" y2="17028"/>
                        <a14:backgroundMark x1="59372" y1="5413" x2="77355" y2="11122"/>
                        <a14:backgroundMark x1="92008" y1="43406" x2="99905" y2="95276"/>
                        <a14:backgroundMark x1="98858" y1="94783" x2="99810" y2="96063"/>
                        <a14:backgroundMark x1="11703" y1="61122" x2="11227" y2="62992"/>
                        <a14:backgroundMark x1="11989" y1="62106" x2="9610" y2="66142"/>
                        <a14:backgroundMark x1="13130" y1="60236" x2="12084" y2="6250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00" y="1135380"/>
            <a:ext cx="4030980" cy="5052060"/>
          </a:xfrm>
          <a:prstGeom prst="roundRect">
            <a:avLst>
              <a:gd name="adj" fmla="val 12136"/>
            </a:avLst>
          </a:prstGeom>
          <a:gradFill flip="none" rotWithShape="1">
            <a:gsLst>
              <a:gs pos="0">
                <a:srgbClr val="CAD2C5"/>
              </a:gs>
              <a:gs pos="75000">
                <a:srgbClr val="2F3E46"/>
              </a:gs>
              <a:gs pos="100000">
                <a:srgbClr val="354F52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glow rad="228600">
              <a:schemeClr val="tx1">
                <a:lumMod val="50000"/>
                <a:lumOff val="50000"/>
                <a:alpha val="40000"/>
              </a:schemeClr>
            </a:glow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784FF5-934C-9D71-D0B8-045486DB3825}"/>
              </a:ext>
            </a:extLst>
          </p:cNvPr>
          <p:cNvSpPr/>
          <p:nvPr/>
        </p:nvSpPr>
        <p:spPr>
          <a:xfrm>
            <a:off x="0" y="0"/>
            <a:ext cx="547255" cy="471055"/>
          </a:xfrm>
          <a:prstGeom prst="roundRect">
            <a:avLst/>
          </a:prstGeom>
          <a:solidFill>
            <a:srgbClr val="2F3E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28880E-54DA-B967-2A66-D57D99BC37E5}"/>
              </a:ext>
            </a:extLst>
          </p:cNvPr>
          <p:cNvSpPr txBox="1"/>
          <p:nvPr/>
        </p:nvSpPr>
        <p:spPr>
          <a:xfrm>
            <a:off x="4544290" y="55418"/>
            <a:ext cx="7550527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 மருத்துவமனையை சாம்பியா அரசிடம் ஒப்படைக்கவே முதலில்  திட்டம் இருந்தது.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அந்தப் பழங்குடியினத்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தலைவர்</a:t>
            </a:r>
            <a:r>
              <a:rPr lang="en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சிடான்டா லுமாம்பா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லாபநோக்கமற்ற அந்தக் கிறிஸ்தவ நிறுவனமும் செவந்த் - அட்வென்ட்டிஸ்ட் சபையை அணுகி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“மக்களுடைய ஆவிக்குரிய நலனுக்காகவும் சரீர நலனுக்காகவும் ம்வாமி மருத்துவமனையை நீங்கள் எடுத்து நடத்தமுடியுமா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?”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கோரிக்கை வைத்தார்கள்.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ம்வாமி மருத்துவமனை தென் சாம்பியாவில் உள்ளது.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பின்வரும் நிபந்தனைகளின் பேரில்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 மருத்துவமனையும் நிலமும் அட்வென்ட்டிஸ்ட் சபையிடம் கொடுக்கப்பட்டது: அந்த மருத்துவமனை லாபநோக்கமற்றதாக இருக்கவேண்டும்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ஒரு வருடத்தில் செயல்படத் துவங்கவேண்டும்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கிராமப்புற மக்களின் தேவைகளைச் சந்திக்கவேண்டும்.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“அந்த நிபந்தனைகளின் பேரில்தான் சபையிடம் நன்கொடையாகக் கொடுக்கப்பட்டது. அந்தக் கட்டிடம் எங்களுக்குக் கிடைத்த பரிசு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சொன்னார்.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00983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2C5">
            <a:alpha val="46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4C5C7A-E925-A5A5-7513-740973396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5A8D67-B930-8D63-12CC-990F277C1C58}"/>
              </a:ext>
            </a:extLst>
          </p:cNvPr>
          <p:cNvSpPr/>
          <p:nvPr/>
        </p:nvSpPr>
        <p:spPr>
          <a:xfrm>
            <a:off x="0" y="0"/>
            <a:ext cx="547255" cy="471055"/>
          </a:xfrm>
          <a:prstGeom prst="roundRect">
            <a:avLst/>
          </a:prstGeom>
          <a:solidFill>
            <a:srgbClr val="2F3E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DD3BCA-82B0-75E0-39D0-3A00A2623362}"/>
              </a:ext>
            </a:extLst>
          </p:cNvPr>
          <p:cNvSpPr txBox="1"/>
          <p:nvPr/>
        </p:nvSpPr>
        <p:spPr>
          <a:xfrm>
            <a:off x="4544290" y="55418"/>
            <a:ext cx="7550527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 அட்வென்ட்டிஸ்ட் மருத்துவமனையைச் சுற்றிலும் விவசாயிகள் குடியிருந்தார்கள்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மழைக் காலத்தில் மக்காச்சோளம் பயிரிடுவார்கள்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ஆனால் அதுவும் தனிப்பட்ட தேவை அளவுக்கே இருக்கும். அதுபோக கூடுதலாக அவர்களுக்கு வருமானம் கிடையாது.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 மருத்துவமனையைத் திறப்பதற்குமுன் அட்வென்ட்டிஸ்ட் சபையினர் தளம்போடும் பணியையும்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,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 பிளம்பிங் பணிகளையும்  செய்து முடித்தார்கள்.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செவந்த்-டே அட்வென்ட்டிஸ்ட் கிறிஸ்தவரான சாம்பியாவின் ஜனாதிபதி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புதுப்பித்தல் பணிகளுக்காக தன் சொந்தப் பங்களிப்பையும் வழங்குவதாகச் சொன்னார்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.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 “தேவனுடைய கிருபையால்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நாட்டின் ஜனாதிபதிகூட அத்திட்டத்தால் ஈர்க்கப்பட்டு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புதுப்பித்தல் பணிக்கும்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மருத்துவமனை திறப்புக்கும் தன் சொந்தப் பணத்திலிருந்து உதவினார். அவர் வந்து மருத்துவமனையைத் திறந்துவைத்தார்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வாற்றீ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7AB763-BD0A-A789-DCE4-3630EE026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12" b="99782" l="299" r="99627">
                        <a14:foregroundMark x1="44403" y1="8813" x2="52313" y2="8303"/>
                        <a14:foregroundMark x1="52313" y1="8303" x2="52612" y2="8084"/>
                        <a14:foregroundMark x1="43433" y1="73197" x2="27015" y2="93081"/>
                        <a14:foregroundMark x1="31791" y1="72105" x2="7313" y2="98471"/>
                        <a14:foregroundMark x1="72761" y1="74144" x2="91343" y2="85361"/>
                        <a14:foregroundMark x1="71418" y1="70867" x2="75299" y2="97087"/>
                        <a14:foregroundMark x1="75373" y1="78878" x2="62015" y2="95193"/>
                        <a14:foregroundMark x1="62015" y1="95193" x2="61866" y2="95921"/>
                        <a14:foregroundMark x1="90448" y1="78004" x2="99552" y2="97742"/>
                        <a14:foregroundMark x1="10970" y1="78878" x2="3806" y2="82520"/>
                        <a14:foregroundMark x1="3806" y1="82520" x2="3806" y2="82520"/>
                        <a14:foregroundMark x1="3881" y1="84414" x2="373" y2="98980"/>
                        <a14:foregroundMark x1="8209" y1="95557" x2="38060" y2="99563"/>
                        <a14:foregroundMark x1="51119" y1="79024" x2="50522" y2="87109"/>
                        <a14:foregroundMark x1="50522" y1="87109" x2="44030" y2="97888"/>
                        <a14:foregroundMark x1="44030" y1="97888" x2="31119" y2="99854"/>
                        <a14:foregroundMark x1="62164" y1="99199" x2="91940" y2="98908"/>
                        <a14:foregroundMark x1="91940" y1="98908" x2="99627" y2="98908"/>
                        <a14:foregroundMark x1="76418" y1="99563" x2="89925" y2="99199"/>
                        <a14:foregroundMark x1="28134" y1="33649" x2="27985" y2="40859"/>
                        <a14:foregroundMark x1="27985" y1="40859" x2="29030" y2="41806"/>
                        <a14:backgroundMark x1="25746" y1="9468" x2="10970" y2="52003"/>
                        <a14:backgroundMark x1="30299" y1="8449" x2="19254" y2="33430"/>
                        <a14:backgroundMark x1="19254" y1="33430" x2="19254" y2="33430"/>
                        <a14:backgroundMark x1="4254" y1="8449" x2="3806" y2="58776"/>
                        <a14:backgroundMark x1="5970" y1="67808" x2="19776" y2="61835"/>
                        <a14:backgroundMark x1="19776" y1="61835" x2="20970" y2="60889"/>
                        <a14:backgroundMark x1="373" y1="30080" x2="2313" y2="62709"/>
                        <a14:backgroundMark x1="2313" y1="62709" x2="224" y2="65113"/>
                        <a14:backgroundMark x1="26418" y1="51347" x2="26418" y2="67298"/>
                        <a14:backgroundMark x1="3358" y1="73853" x2="3881" y2="73853"/>
                        <a14:backgroundMark x1="672" y1="75965" x2="5224" y2="73999"/>
                        <a14:backgroundMark x1="2388" y1="75310" x2="5373" y2="74800"/>
                        <a14:backgroundMark x1="81567" y1="20539" x2="81567" y2="20539"/>
                      </a14:backgroundRemoval>
                    </a14:imgEffect>
                  </a14:imgLayer>
                </a14:imgProps>
              </a:ext>
            </a:extLst>
          </a:blip>
          <a:srcRect b="1295"/>
          <a:stretch>
            <a:fillRect/>
          </a:stretch>
        </p:blipFill>
        <p:spPr>
          <a:xfrm>
            <a:off x="459277" y="1143000"/>
            <a:ext cx="3868883" cy="4922520"/>
          </a:xfrm>
          <a:prstGeom prst="roundRect">
            <a:avLst>
              <a:gd name="adj" fmla="val 9161"/>
            </a:avLst>
          </a:prstGeom>
          <a:gradFill>
            <a:gsLst>
              <a:gs pos="0">
                <a:srgbClr val="CAD2C5"/>
              </a:gs>
              <a:gs pos="75000">
                <a:srgbClr val="2F3E46"/>
              </a:gs>
              <a:gs pos="100000">
                <a:srgbClr val="354F52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glow rad="228600">
              <a:srgbClr val="2F3E46">
                <a:alpha val="40000"/>
              </a:srgbClr>
            </a:glow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0788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2C5">
            <a:alpha val="46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89B6D7-D7E7-91F5-37D3-EFAC686F7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4067C6-1DCE-4B5A-685B-E475E0155F95}"/>
              </a:ext>
            </a:extLst>
          </p:cNvPr>
          <p:cNvSpPr/>
          <p:nvPr/>
        </p:nvSpPr>
        <p:spPr>
          <a:xfrm>
            <a:off x="0" y="0"/>
            <a:ext cx="547255" cy="471055"/>
          </a:xfrm>
          <a:prstGeom prst="roundRect">
            <a:avLst/>
          </a:prstGeom>
          <a:solidFill>
            <a:srgbClr val="2F3E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B81616-F8E1-241E-3EA9-A34EC1E3ADF3}"/>
              </a:ext>
            </a:extLst>
          </p:cNvPr>
          <p:cNvSpPr txBox="1"/>
          <p:nvPr/>
        </p:nvSpPr>
        <p:spPr>
          <a:xfrm>
            <a:off x="4544290" y="55418"/>
            <a:ext cx="7550527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2023ம் ஆண்டு அக்டோபர் மாதம் அந்த மருத்துவமனையின் திறப்பு விழாவின்போது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ஜனாதிபதியான ஹாய்கான்டே ஹிசிலெமா பேசும்போது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மருத்துமனைக்கு கூடுதலாக ஒரு மின்னாக்கி வழங்கவும்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பிணவறை கட்டிக்கொடுக்கவும் அரசாங்கம் உதவிசெய்யும்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கூறினார்.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சாம்பியா வறட்சியான ஒரு நாடு.  அங்கு தண்ணீர்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மூலம் மின் உற்பத்தி செய்வதில் சிக்கல் இருப்பதால்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அடிக்கடி மின்தடை ஏற்படும்.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மருத்துவமனைக்கான மின்னாக்கி ஐந்துமாதங்கள் கழித்து வந்தது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அட்வென்ட்டிஸ்ட் மிஷனுக்கு வாற்றீ பேட்டிக் கொடுத்த நேரத்தில்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பிணவறை கட்டப்பட்டு வந்தது.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அந்தச் சமுதாயத்தில் நம்பிக்கையைக் கொடுக்கிற ஒரு கலங்கரை விளக்காக அந்த மருத்துவமனை திகழந்துவருவதாக வாற்றீ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“சிகிச்சைக்கான முற்போக்கான வசதிகள் அதிகம் இருந்தால்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இங்கு சிகிச்சைக்காக வருபவர்களுக்கு இன்னும் சிறப்பான சிகிச்சையை வழங்கமுடியும்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சொன்னார்</a:t>
            </a:r>
            <a:r>
              <a:rPr lang="ta-IN" dirty="0"/>
              <a:t>.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B05B88-4844-6EEC-6AB2-0622C8F80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83" y="1013460"/>
            <a:ext cx="4619597" cy="50368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216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2C5">
            <a:alpha val="46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82B752-E4F8-425C-EA06-52273C99E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22A5FF-AECA-1ADA-084B-CA972FDD8BB4}"/>
              </a:ext>
            </a:extLst>
          </p:cNvPr>
          <p:cNvSpPr/>
          <p:nvPr/>
        </p:nvSpPr>
        <p:spPr>
          <a:xfrm>
            <a:off x="0" y="0"/>
            <a:ext cx="547255" cy="471055"/>
          </a:xfrm>
          <a:prstGeom prst="roundRect">
            <a:avLst/>
          </a:prstGeom>
          <a:solidFill>
            <a:srgbClr val="2F3E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EA998B-FEA2-15C6-94C4-08FBE9106FDF}"/>
              </a:ext>
            </a:extLst>
          </p:cNvPr>
          <p:cNvSpPr txBox="1"/>
          <p:nvPr/>
        </p:nvSpPr>
        <p:spPr>
          <a:xfrm>
            <a:off x="4544290" y="55418"/>
            <a:ext cx="7550527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 மருத்துவமனை திறக்கப்படுவதற்குமுன் பக்கத்திலுள்ள மருத்துவமனைக்குச் செல்வதற்கு 55 மைல்கள் (90 கி.மீ) பயணிக்க வேண்டும். சாலைகளும் கரடுமுரடாக இருக்கும்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ஒரே ஒரு ஆம்புலன்ஸ்தான் உண்டு. மருத்துவமனைக்குச் சென்று சேருவதற்கு முன்னரே பல தாய்மார்கள் இறந்திருக்கிறார்கள். தற்சமயம் அந்த மருத்துவமனையில் ஒரு சமையலறையும் துணி துவையல் அறையும் தேவைப்படுவதாக வாற்றீ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சமையலறை வசதி இருந்தால்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நோயாளிகளுக்கு மட்டுமல்ல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அவர்களுடைய உறவினர்களுக்கும் சமைப்பது எளிதாக இருக்கும்.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“ஆப்ரிக்காவில்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ஒரு நபர் வியாதிப்பட்டால்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ஊரிலுள்ள ஒட்டு மொத்த மக்களும் உதவிக்கு வருவார்கள். எனவே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ஒருவரை மருத்துவமனைக்கு சிகிச்சைக்கு அழைத்துச் சென்றால்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அவருடன் குறைந்தப்பட்சம் ஐந்துபேர் இருப்பார்கள். எனவே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அவர்களுக்கு உணவளிப்பது முக்கியம்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வாற்றீ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715B53-CD26-548C-5383-4F16187B2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545" y="845820"/>
            <a:ext cx="5204636" cy="527304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90412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2C5">
            <a:alpha val="46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419137-4103-695A-2641-0CDEAFB9A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927B58-E6B2-97E2-EAAC-A0A9A79AB59A}"/>
              </a:ext>
            </a:extLst>
          </p:cNvPr>
          <p:cNvSpPr/>
          <p:nvPr/>
        </p:nvSpPr>
        <p:spPr>
          <a:xfrm>
            <a:off x="0" y="0"/>
            <a:ext cx="547255" cy="471055"/>
          </a:xfrm>
          <a:prstGeom prst="roundRect">
            <a:avLst/>
          </a:prstGeom>
          <a:solidFill>
            <a:srgbClr val="2F3E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A89D26-C4CC-F1B9-DE86-E25FEF237DCE}"/>
              </a:ext>
            </a:extLst>
          </p:cNvPr>
          <p:cNvSpPr txBox="1"/>
          <p:nvPr/>
        </p:nvSpPr>
        <p:spPr>
          <a:xfrm>
            <a:off x="7002780" y="76159"/>
            <a:ext cx="5069177" cy="6705682"/>
          </a:xfrm>
          <a:prstGeom prst="rect">
            <a:avLst/>
          </a:prstGeom>
          <a:solidFill>
            <a:srgbClr val="CAD2C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துணிதுவைத்து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உலர்த்துகிற எந்திரங்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களுடன்கூடிய துவையல் அறையும் உடனடியாகத் தேவைப்படுகிறது. ஏனென்றால் தற்சமயம் ஒரு மரத்தடியில் வைத்துதான் துணி துவைக்கிறார்கள்.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சாம்பியாவில் சிடாண்டா லுவாம்பா அட்வென்ட்டிஸ்ட் மருத்துவமனையில் சமையலறையும் துணி துவையலறையும் கட்டுவதற்கு இந்தக் காலாண்டின் பதின்மூன்றாம் வாரத்தில் நீங்கள் கொடுக்கப்போகிற காணிக்கை உதவியாக இருக்கும்.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ta-IN" dirty="0">
                <a:solidFill>
                  <a:srgbClr val="FF0000"/>
                </a:solidFill>
                <a:highlight>
                  <a:srgbClr val="FFFF00"/>
                </a:highlight>
                <a:latin typeface="Anek Tamil" pitchFamily="2" charset="0"/>
                <a:cs typeface="Anek Tamil" pitchFamily="2" charset="0"/>
              </a:rPr>
              <a:t>செப்டம்பர் 27ம் தேதி உதாரத்துவமாக காணிக்கை கொடுக்கத் தீர்மானித்திருப்பதற்கு நன்றி.</a:t>
            </a:r>
            <a:endParaRPr lang="en-IN" dirty="0">
              <a:solidFill>
                <a:srgbClr val="FF0000"/>
              </a:solidFill>
              <a:highlight>
                <a:srgbClr val="FFFF00"/>
              </a:highlight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E77AF-BF67-0281-5076-EDA2A441C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76159"/>
            <a:ext cx="6537960" cy="329945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57279B-54EE-70B7-FB28-82A7BE4C3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1" y="3429000"/>
            <a:ext cx="6537960" cy="329945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91742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501</Words>
  <Application>Microsoft Office PowerPoint</Application>
  <PresentationFormat>Panorámica</PresentationFormat>
  <Paragraphs>27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5" baseType="lpstr">
      <vt:lpstr>Anek Tamil</vt:lpstr>
      <vt:lpstr>Anek Tamil Expanded ExtraBold</vt:lpstr>
      <vt:lpstr>Anek Tamil Expanded SemiBold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11</cp:revision>
  <dcterms:created xsi:type="dcterms:W3CDTF">2025-09-10T13:58:05Z</dcterms:created>
  <dcterms:modified xsi:type="dcterms:W3CDTF">2025-09-11T11:04:56Z</dcterms:modified>
</cp:coreProperties>
</file>