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3F40"/>
    <a:srgbClr val="C4C6C2"/>
    <a:srgbClr val="E5E6E4"/>
    <a:srgbClr val="847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361A-2F6A-708F-6ECA-C735911C1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27226-7941-0097-9EE5-8C58DB100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E4C5-AAAF-80BE-CD38-470A5837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901-ED29-F38F-6B31-C63EA2213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33E66-BF15-0C77-E817-7AED805A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132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B820-5E5F-9452-2A8E-F1751C06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07FB0-62B1-F0CB-C7F8-4F1F84415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F59C7-9C63-EBCE-6A6F-31679CC8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98EC-C144-9AE3-9682-7B81AF9A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88B15-DD19-0B06-F2D1-AD03F45A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10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F43E46-4A8A-978E-9E58-8AA2C90C0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BB72B-E383-8C13-6DB1-322CB34A5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DC96A-AC2C-8FEF-5ABB-B522C6AB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752F3-3FAB-B725-27E9-48EBB445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1344-66C2-A355-5925-AB7DE516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36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C5D66-5B40-7761-6B95-8AA3867F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6FB8B-FA1B-799E-61C0-075B56FF0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8C0B9-77ED-2B6A-CFC1-5C73F8D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60559-7845-D54E-7140-5623C959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9F9E-9364-6F11-FCB4-446A36D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8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077E-5275-83D7-D5B8-39E371BC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D1F1-3DE3-9E75-50DB-7B6AFAFC4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01614-ED9C-BB9A-408B-EFDD348D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D746F-8B5A-F7D4-333C-0F4F9182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F4EF-7990-8ECF-BC25-A9DC378A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71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7FB8-EEA9-F0A1-9391-BFA9EFCE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9E8F-4A5C-1D0B-70FE-29B2A7431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678A8-6936-92D2-9531-399E8C8BF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8A5F4-90DE-3797-4601-46D8998E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AFFBB-E561-5A2D-D9ED-367691FE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78D04-204D-3FA9-2B04-DFFA766B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68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7129-8DF9-2E2D-9F8C-61B54E8E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9CAF3-D593-2961-90CC-731957036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3D19D-7E2F-2BBA-D6E8-3B0DE232A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3EF1-48FF-407D-46F6-8E6F4E0C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2F155-8A72-35FD-686E-3DD6482E9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05BDA1-ECD6-02A9-D7F7-21441D96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90EB7-E39D-2A92-0947-41B9E91A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AE08E0-E832-E2BB-DB46-3E8B34EF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711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337D7-854F-2B67-46F2-20F3B780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DAA1D-6246-F2B2-1FF6-31410242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491C1-8D51-D96D-5232-602A4E44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57CE7-9E87-4D8F-2238-619454A1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721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AD883-EEB9-E7F0-84F5-8A4D043D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48A2E-F65C-51E7-DD0B-EBA21096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5CF0F-1909-7947-F5E2-9F502D4F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795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2EDA-6B8E-63B3-2D8E-2290300C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66B4C-CAFD-E137-7D57-8FF3E50C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770F6-8C37-B645-B540-084E8B171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39795-E01A-39BB-392C-440E312B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35F72-37FF-856C-A68D-43EAEF0B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DA3CC-58EC-090B-88F2-3EB277F4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274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41651-709A-E44A-2484-41566DF0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E14E4-3F2F-2D58-ACCC-62429EFCE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B3BB9-5C3B-CDA8-4624-22A79B6FA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E105A-B02E-65E0-4F62-30186EFD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E5962-C21F-95AD-0D84-E2767311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CCA1-A123-0CAB-6019-BFD3C6F3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16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E3F19-D502-E0FF-C800-9E92D97C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783E8-8504-532F-A070-7838683C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EB08-10E5-C525-C64E-98DE464E1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1EA208-2C56-4FD8-BF00-686CF07C75ED}" type="datetimeFigureOut">
              <a:rPr lang="en-IN" smtClean="0"/>
              <a:t>17-09-2025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86CAD-7BE6-005B-8949-14B2F83D9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6CB02-63A3-7AC2-45FE-C272418D7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055D9-0677-41A1-8228-D61094AED7C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25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EFD6E4-7468-1655-8205-13672ED57DB6}"/>
              </a:ext>
            </a:extLst>
          </p:cNvPr>
          <p:cNvSpPr/>
          <p:nvPr/>
        </p:nvSpPr>
        <p:spPr>
          <a:xfrm>
            <a:off x="0" y="0"/>
            <a:ext cx="12192000" cy="785813"/>
          </a:xfrm>
          <a:prstGeom prst="roundRect">
            <a:avLst/>
          </a:prstGeom>
          <a:solidFill>
            <a:srgbClr val="847577"/>
          </a:solidFill>
          <a:ln>
            <a:noFill/>
          </a:ln>
          <a:effectLst>
            <a:outerShdw blurRad="114300" dist="152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solidFill>
                  <a:srgbClr val="E5E6E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வாழ்க்கையை மாற்றி வருகிற மருத்துவமனை</a:t>
            </a:r>
            <a:endParaRPr lang="en-IN" sz="2400" dirty="0">
              <a:solidFill>
                <a:srgbClr val="E5E6E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4529A-5AA7-A20F-23A7-BB0EFC75088F}"/>
              </a:ext>
            </a:extLst>
          </p:cNvPr>
          <p:cNvSpPr txBox="1"/>
          <p:nvPr/>
        </p:nvSpPr>
        <p:spPr>
          <a:xfrm>
            <a:off x="700086" y="5761434"/>
            <a:ext cx="454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dirty="0">
                <a:ln>
                  <a:solidFill>
                    <a:srgbClr val="847577"/>
                  </a:solidFill>
                </a:ln>
                <a:solidFill>
                  <a:srgbClr val="473F40"/>
                </a:solidFill>
                <a:latin typeface="Anek Tamil Expanded ExtraBold" pitchFamily="2" charset="0"/>
                <a:cs typeface="Anek Tamil Expanded ExtraBold" pitchFamily="2" charset="0"/>
              </a:rPr>
              <a:t>சிடாண்டா லுவாம்பா அட்வென்ட்டிஸ்ட் மருத்துவமனை</a:t>
            </a:r>
            <a:endParaRPr lang="en-IN" dirty="0">
              <a:ln>
                <a:solidFill>
                  <a:srgbClr val="847577"/>
                </a:solidFill>
              </a:ln>
              <a:solidFill>
                <a:srgbClr val="473F40"/>
              </a:solidFill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75702890-1E29-F893-F46D-C3554F3097F4}"/>
              </a:ext>
            </a:extLst>
          </p:cNvPr>
          <p:cNvSpPr/>
          <p:nvPr/>
        </p:nvSpPr>
        <p:spPr>
          <a:xfrm>
            <a:off x="6331743" y="1314450"/>
            <a:ext cx="5257800" cy="2450307"/>
          </a:xfrm>
          <a:prstGeom prst="horizontalScroll">
            <a:avLst/>
          </a:prstGeom>
          <a:solidFill>
            <a:srgbClr val="847577"/>
          </a:solidFill>
          <a:ln>
            <a:solidFill>
              <a:srgbClr val="E5E6E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செப்டம்பர் 27</a:t>
            </a:r>
            <a:r>
              <a:rPr lang="en-IN" sz="2000" dirty="0">
                <a:latin typeface="Anek Tamil Expanded SemiBold" pitchFamily="2" charset="0"/>
                <a:cs typeface="Anek Tamil Expanded SemiBold" pitchFamily="2" charset="0"/>
              </a:rPr>
              <a:t>, </a:t>
            </a:r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வாரம் 12</a:t>
            </a:r>
            <a:endParaRPr lang="en-IN" sz="2000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07FA1744-F7A1-EF23-9D86-41B892937F92}"/>
              </a:ext>
            </a:extLst>
          </p:cNvPr>
          <p:cNvSpPr/>
          <p:nvPr/>
        </p:nvSpPr>
        <p:spPr>
          <a:xfrm>
            <a:off x="6331743" y="3967162"/>
            <a:ext cx="5257800" cy="2450307"/>
          </a:xfrm>
          <a:prstGeom prst="horizontalScroll">
            <a:avLst/>
          </a:prstGeom>
          <a:solidFill>
            <a:srgbClr val="473F40"/>
          </a:solidFill>
          <a:ln>
            <a:solidFill>
              <a:srgbClr val="E5E6E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சாம்பியா</a:t>
            </a:r>
            <a:endParaRPr lang="en-IN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4EB4CA-AE09-143E-B623-A519D99A3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32" y="1096566"/>
            <a:ext cx="5816206" cy="4536281"/>
          </a:xfrm>
          <a:prstGeom prst="rect">
            <a:avLst/>
          </a:prstGeom>
          <a:ln>
            <a:noFill/>
          </a:ln>
          <a:effectLst>
            <a:glow rad="228600">
              <a:srgbClr val="473F4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7409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0AB744F-2298-9BB0-01CB-0D3D28B21213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72909-2D57-2B15-E953-14F613D93010}"/>
              </a:ext>
            </a:extLst>
          </p:cNvPr>
          <p:cNvSpPr txBox="1"/>
          <p:nvPr/>
        </p:nvSpPr>
        <p:spPr>
          <a:xfrm>
            <a:off x="4100513" y="228601"/>
            <a:ext cx="7958137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b="1" u="sng" dirty="0">
                <a:latin typeface="Anek Tamil" pitchFamily="2" charset="0"/>
                <a:cs typeface="Anek Tamil" pitchFamily="2" charset="0"/>
              </a:rPr>
              <a:t>பதிப்பாளர் குறிப்பு:</a:t>
            </a:r>
            <a:r>
              <a:rPr lang="en-IN" b="1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 பகுதி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சாம்பியாவின் சிபோம்போவில் உள்ள சிடாண்டா லுமாம்பா அட்வென்ட்டிஸ்ட் மருத்துவமனையில் ஒரு சமையலறையும் துணி துவையல் அறையும் கட்டுவதற்குப் பயன்படப்போகிறது. அந்த மருத்துவமனை செவந்த்-டே அட்வென்டிஸ்ட் சபைக்கு நன்கொடையாகக் கொடுக்கப்பட்டது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2023 ம் வருடத்தின் இலையுதிர் காலத்தில் அது திறக்கப்பட்டது.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சிடாண்டா லுவாம்பா அட்வென்ட்டிஸ்ட் மருத்துவமனை சாம்பியாவின் ஒரு கிராமப்புறப் பகுதியில் உள்ளது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மக்கள் புல் குடில்களிலும்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விலங்கு குடில்கள் மற்றும் தானியச் சேமிப்பு குடிசைகளிலும் வாழ்கிறார்கள். அவர்கள் பெரும்பாலும் பருவக்காலப் பயிர்களைப் பயிரிடுபவர்கள்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தங்கள் சொந்த தேவைக்காக மழைக்காலங்களில் மக்காச்சோளம் பயிரிடுவார்கள். வேறு வருமானத்திற்கு வழி இல்லை. அங்கு மதுப்பழக்கமும் பதின்பருவ கர்ப்பமும் அதிகமாகக் காணப்படுகிறது.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37D4A-0F1D-3092-EDC7-A85862BF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150" y="997927"/>
            <a:ext cx="4540738" cy="49862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1120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BFDD1-957E-2941-4E6A-9EA2E3D7E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7772659-D13B-8424-C15E-E29D6DABCD72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2AC4A-E0C3-0DB1-A381-BE8B26E5CD7F}"/>
              </a:ext>
            </a:extLst>
          </p:cNvPr>
          <p:cNvSpPr txBox="1"/>
          <p:nvPr/>
        </p:nvSpPr>
        <p:spPr>
          <a:xfrm>
            <a:off x="4071938" y="76159"/>
            <a:ext cx="795813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பொதுப்போக்குவரத்துக்கு பெரிய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சிறிய சுமை ஏற்றுகிற வண்டிகள் பயன்படுத்தப்படுகின்றன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அவற்றின் பின்புறத்தில் அமர்ந்து பயணம் செய்வார்கள். பேருந்துகள் மற்றும் டாக்ஸிகள் அரிதாகவே பயன்படுகின்றன. பெரும்பாலும் நடந்தே செல்வார்கள்.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அட்வென்ட்டிஸ்ட் மருத்துவமனை அங்கு திறக்கப்படுவதற்குமுன் அங்கு அமைக்கப்பட்டிருந்த ஒரு சிறு சுகாதார மையத்தில்தான் சிகிச்சை எடுக்கவேண்டும்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அதிக மருத்துவ வசதி கிடையாது. பொதுவாக ஒரு சுகாதார மையம் இருந்தால்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ஆம்புலன்ஸ் வசதி இருக்கும். ஆனால் இந்தப் பகுதியில்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ஒரே ஒரு ஆம்புலன்ஸ்தான் உண்டு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அதுவும் பல  சுகாதார மையங்களுக்கு அந்த ஒரு ஆம்புலன்தான் உண்டு.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 வியாதிப்பட்டவர் முதலில் அந்தச் சுகாதார மையத்திற்குச் செல்லவேண்டும்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 அந்த ஆம்புலன்ஸில் ஏற்றி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60 மைல் (90 கி.மீ) தொலைவில் உள்ள மருத்துவமனைக்கு அனுப்பிவைப்பார்கள். அதற்கு முதலில் ஆம்புலன்ஸை அழைக்கவேண்டும்.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AA4F4-B731-707F-B2E6-D0DB5747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828" y="1049031"/>
            <a:ext cx="4743938" cy="499348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1884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D1768-2516-1BC2-2ED3-E2F7CC24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F7C0B7-C41C-538C-435F-4B9B87A7EAF5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73FCB-25B4-30AB-5263-C904DA9DF576}"/>
              </a:ext>
            </a:extLst>
          </p:cNvPr>
          <p:cNvSpPr txBox="1"/>
          <p:nvPr/>
        </p:nvSpPr>
        <p:spPr>
          <a:xfrm>
            <a:off x="4079082" y="76159"/>
            <a:ext cx="795813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அவ்வாறு அழைக்கும்போது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ஆம்புலன்ஸ் வேறு எங்கும் செல்லாமல் இருக்கவேண்டும். ஆம்புலன்ஸ் வேறு யாரையாவது அழைத்துச் சென்று கொண்டிருந்தால்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நோயாளி ஆறு மணி நேரம் காத்திருக்கவேண்டும். அதனால்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 நோயாளிகள் 60 மைல்கள் நடந்தே மருத்துவமனைக்குச் செல்வார்கள்.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அட்வென்ட்டிஸ்ட் மருத்துவமனை திறப்பதற்குமுன்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பிரசவத்திற்காகச் செல்பவர் முதலில் அந்தச்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சுகாதார மைய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த்திற்குச் செல்லவேண்டும்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அதன்பிறகு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சுகாதார மையத்திலிருந்து ஆம்புலன்ஸை அழைப்பார்கள்.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ஒருவேளை பல மணி நேரங்களோ அல்லது மறுநாள் வரைக்குமோ அந்தக் கர்ப்பிணி காத்திருக்க நேரிடும்.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இப்போது அட்வென்ட்டிஸ்ட் மருத்துவமனை திறக்கப்பட்ட பிறகும்கூட நோயாளிகளுக்கு ஆம்புலன்ஸ் வசதி அதிகமாகிவிட்டதாகச் சொல்லமுடியாது. அங்கு பல மாவட்ட மருத்துவமனைகளுக்கும் ஒரு ஆம்புலன்தான் இன்றும் உள்ளது.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பொதுவாக மாட்டு வண்டியில் கர்ப்பிணி பெண்ணை மருத்துவமனைக்கு அழைத்துவருவார்கள்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6591F-B825-2041-5D56-2461D133A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009" y="939403"/>
            <a:ext cx="4693444" cy="49791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3892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5C45E-F993-7BA2-06C6-865177D2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4B029F-96C8-071A-78BC-09E8606EC572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4E308-4722-E664-9E92-C3976C684B24}"/>
              </a:ext>
            </a:extLst>
          </p:cNvPr>
          <p:cNvSpPr txBox="1"/>
          <p:nvPr/>
        </p:nvSpPr>
        <p:spPr>
          <a:xfrm>
            <a:off x="4079082" y="76159"/>
            <a:ext cx="795813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பிரசவத்திற்காக வருகிற பெண்ணுடன் அந்தக் குடும்பத்தைச் சேர்ந்த ஆறு பேராவது வருவார்கள். சாம்பியாவில்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நோயாளிகளுடன் சேர்ந்து உறவினர்களும் வருவது வழக்கம்.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அட்வென்ட்டிஸ்ட் மருத்துவமனை திறந்த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கர்ப்பிணிப் பெண்களுக்கு பெரிய நிவாரணம் கிடைத்துள்ளது. ஏனென்றால்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தூர இடத்திலுள்ள மருத்துவமனைக்குச் செல்வதற்காக அவர்கள் காத்திருக்கவேண்டிய அவசியமில்லை. சிக்கலான பிரசவமாக இருந்தாலும்கூட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அதை வெற்றிகரமாகச் செய்கிற மருத்துவக்குழு அட்வென்ட்டிஸ்ட் மருத்துவமனையில் உள்ளது. பிரசவம் முடிந்து சில நாட்களிலேயே அந்தத் தாய் வீட்டிற்குத் திரும்பிவிடலாம்.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அவ்வாறு பிரசவமாகிற பெண்களும் அவர்களுடைய குடும்பத்தினரும் அட்வென்ட்டிஸ்ட் மருத்துவமனைமீது மிகுந்த நன்றியுணர்வு கொள்வார்கள்.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“அதனால் அதிக நேரமும் பணமும் மிச்சமாகிறது. சுகாதார மையத்திற்குச் சென்றால்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ஆம்புலன்ஸ் வந்து அழைத்துச் செல்கிற வரையிலும் ககாத்திருக்க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ஒருவர் சொன்னார். 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5A448-213A-507A-A659-A4A2E6C4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6618"/>
            <a:ext cx="4697046" cy="508476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7804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C14C4-5AB1-333B-0BF4-7C90C186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AA33366-E100-8026-4EE1-E415A786DE62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C5130-1A0F-D040-0564-2621123305DE}"/>
              </a:ext>
            </a:extLst>
          </p:cNvPr>
          <p:cNvSpPr txBox="1"/>
          <p:nvPr/>
        </p:nvSpPr>
        <p:spPr>
          <a:xfrm>
            <a:off x="4079082" y="76159"/>
            <a:ext cx="795813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மருத்துவமனையின் சிறிய மகப்பேறு பிரிவில் ஒவ்வொரு மாதமும் 200 குழந்தைகள் பிறக்கின்றன. இன்னொரு சமயம்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ஐந்து வயது சிறுவனுடைய கால் அச்சில் மாட்டிவிட்டது. அவனை அந்த மருத்துவமனைக்கு அழைத்துவந்தார்கள். அவனை அங்கு தங்க வைத்து சிகிச்சையளிக்க முடிந்ததற்காக அவனுடயை தாய் அதிகமாக நன்றிகூறினார்.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“முன்பு இருந்ததைவிட இப்போது மிகச்சிறப்பான சிகிச்சையை அட்வென்ட்டிஸ்ட் மருத்துவமனையில் பெறமுடிகிறது. முன்பு  ஒரு   சிறிய சுகாதார மையம்மட்டுமே இருந்தது. அங்கு வெகுநேரம் காத்திருந்துதான் சிகிச்சை பெறமுடியும். என் மகனை அங்கு அழைத்துச் சென்றிருந்தால்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கால் அச்சில் மாட்டியவாறே திரும்ப வீட்டிற்கு அனுப்பி வைத்திருப்பார்கள்.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தினமும் வந்து சோதிக்கச் சொல்லியிருப்பார்கள். ஆனால் அட்வென்ட்டிஸ்ட் மருத்துவமனையில் என் மகனைத் தங்கவைத்து சிகிச்சை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கொடுக்க முடிந்தது. அதனால் அவன் கால் குணமாகி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வீடு திரும்ப முடிந்தது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C8B3A-2233-778D-1B91-5E33AD7C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555"/>
            <a:ext cx="4586286" cy="533175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3145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75E3B8-7083-3F5A-817C-72E4B0B0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E23C729-62C4-ABFE-7BF4-6999C8D8557C}"/>
              </a:ext>
            </a:extLst>
          </p:cNvPr>
          <p:cNvSpPr/>
          <p:nvPr/>
        </p:nvSpPr>
        <p:spPr>
          <a:xfrm>
            <a:off x="0" y="1"/>
            <a:ext cx="464344" cy="457200"/>
          </a:xfrm>
          <a:prstGeom prst="ellipse">
            <a:avLst/>
          </a:prstGeom>
          <a:solidFill>
            <a:srgbClr val="473F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8116C-7679-E5A6-9212-4AAC789E4CFF}"/>
              </a:ext>
            </a:extLst>
          </p:cNvPr>
          <p:cNvSpPr txBox="1"/>
          <p:nvPr/>
        </p:nvSpPr>
        <p:spPr>
          <a:xfrm>
            <a:off x="4407693" y="49367"/>
            <a:ext cx="7693820" cy="6730689"/>
          </a:xfrm>
          <a:prstGeom prst="rect">
            <a:avLst/>
          </a:prstGeom>
          <a:solidFill>
            <a:srgbClr val="C4C6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அந்தக் கிராமத்தினரின் வாழ்க்கையில் நம்பிக்கையை ஊட்டுகிற ஒரு விளக்காக சிடாண்டா லுவாம்பா அட்வென்ட்டிஸ்ட் மருத்துவமனை செயல்பட்டு வருகிறது. இப்போது அங்கு ஒரு சமையலறையும் துணி துவையல் அறையும் கட்டவேண்டிய கட்டாயம் ஏற்பட்டுள்ளது. சமையலறை வசதி இருந்தால்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நோயாளிகளுக்கு மட்டுமல்ல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அவர்களுடைய உறவினர்களுக்கும் சமைப்பது எளிதாக இருக்கும்.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துணிதுவைத்து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உலர்த்துகிற எந்திரங்களுடன்கூடிய துவையல் அறையும் உடனடியாகத் தேவைப்படுகிறது. ஏனென்றால் தற்சமயம் ஒரு மரத்தடியில் வைத்துதான் துணி துவைக்கிறார்கள்.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அந்த மருத்துவமனை அமைந்திருக்கிற வட சாம்பிய யூனியனின் இயக்குனராகவும் குழந்தைகள் நல மருத்துவராகவும் இருக்கிறார் வாற்றீ வாம்பாசீ.  “இப்போது நாங்கள் மிகப்பெரிய தேவையில் இருக்கிறோம்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7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இந்தக் பதின்மூன்றாம் வாரத்தில் செப்டம்பர் 27ம் தேதி உதாரத்துவமாக காணிக்கை கொடுக்கத் தீர்மானித்திருப்பதற்கு நன்றி.</a:t>
            </a:r>
            <a:endParaRPr lang="en-IN" sz="17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83BFB-EF20-AF81-6346-FAC860B40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7201"/>
            <a:ext cx="4634523" cy="30948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ECD62-1C9B-CD07-13D7-ED437FEB9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2093"/>
            <a:ext cx="4407693" cy="32422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86231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595</Words>
  <Application>Microsoft Office PowerPoint</Application>
  <PresentationFormat>Panorámica</PresentationFormat>
  <Paragraphs>26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11</cp:revision>
  <dcterms:created xsi:type="dcterms:W3CDTF">2025-09-17T11:31:27Z</dcterms:created>
  <dcterms:modified xsi:type="dcterms:W3CDTF">2025-09-17T15:28:00Z</dcterms:modified>
</cp:coreProperties>
</file>