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8B1"/>
    <a:srgbClr val="463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99F6-F87C-8ACB-95ED-22DA5CACF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6203A-FE35-9AA2-678E-4E44B88CB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EB9E-45C8-00B2-9A97-89CEF231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4CFC-EF30-0472-6999-CD9A5792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4BF94-82C6-8183-3483-6F2D80D2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608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E6B0-EB6E-4C8B-ADAF-84BDA70E6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D5B9-1D9D-8ADF-47AE-5E573B56D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56194-5B9A-401A-D3FF-77145504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1DE2A-B942-7ABB-2CCC-0A4DD78C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226C3-BCCE-5EDE-96BA-0B0C096BE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917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2AABD-290B-D73C-11FB-C0C23C587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25AD5-DECF-118B-BAF1-B1C3E64CB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E00B6-35F2-B330-C6F9-DDC529FB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89DC1-525E-0089-1294-9588C2A1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CA17C-FB1B-43C2-9512-BB51B90A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432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792E-EF56-8747-71C3-17BC43D4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386A-26B0-5820-9577-B7F4D69F2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BD755-AD92-0099-8458-A75C8308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91EA8-EEFD-39AE-6D80-28E38B30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69DC3-3710-9050-F6A8-067C47C2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381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12CA-AB3F-19EA-5889-71AB34F1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8552-4B46-CF0D-4808-E98CBBCE0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2D5D1-429B-D637-3073-3B046662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38BAD-E3C4-4A81-6229-20A93FE2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1ED01-258B-2D38-F2A9-85A64210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678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7964-06D1-027A-1B7C-F70614A8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78B77-6B49-DD80-6AF3-7DCC07ED8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BFC54-7F81-3568-EAA4-F31BD2C12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F0326-4C23-9FAA-1AAB-F7BE93B1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8DF07-9290-C19E-5DA5-1CD47555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482A1-253C-9822-7C19-8C2CCFFD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82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24A4-93BD-7EAD-B834-3CBEE5D7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0BEAA-389F-3097-5447-B4652E310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EA481-D19F-FC69-C921-187E45D35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214C4-DB4E-55A7-584A-6E994A2DD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05C6B-E715-84DB-FE36-36CBD52EC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63F36-CE78-EC78-5762-71A548B9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7AD7A-BD9D-04C4-89B9-07CC49E7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2B1847-55B3-EDE7-2E2B-FC2C5FE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679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2578-E6E7-0D24-60D7-79FA3F17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E3884-F77B-E43C-6C05-EB07153F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EEC87-1141-D163-6390-43C348F8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897B0-98F0-B1DB-1C65-8EDA6A3A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044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2A643-7EC6-2B04-C7D6-1005EB68E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18A11-0F8F-5FA2-6A0A-4F6204F9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EA9B4-C32B-B675-9EF7-2DE4F301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1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9379-D023-D7B2-9868-9A069CDE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9614-BB85-7D12-22B0-16BF1088A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FA1EE-3FBF-A239-74F1-73D2BC38F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7A56F-59A1-938F-EDE6-60869E080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2A9D9-2454-3579-833C-BA2749A2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653BB-FD97-BE67-235E-6EBA4A43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668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3F24-3472-1543-30E3-2EE4F5A9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1477F-9450-330C-9557-6B547209D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49F1A-7972-0229-396E-2626B4160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413A2-7771-E3D9-6A8B-26580DEC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15D63-0ACE-7D1B-C7BC-F8C1C819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C25AE-CC59-7AB1-9EB3-5618264A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013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98A6F8-6F7A-8B8E-371F-E29D5162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253B3-7971-711B-387C-5572645E1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9E133-D910-51A2-A855-9D96D1327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DBF1-6A66-4634-995B-3900B6A335E1}" type="datetimeFigureOut">
              <a:rPr lang="en-IN" smtClean="0"/>
              <a:t>01-10-2025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9D941-E1E6-2DFE-3BBD-27DBDF09E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9F2D-2232-52F0-5ACA-2248EBDEB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7C874-2EFE-49DB-9010-26BB8A66474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982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B0CB8F1-AF5E-05AB-A32E-F5F195AABD6E}"/>
              </a:ext>
            </a:extLst>
          </p:cNvPr>
          <p:cNvSpPr/>
          <p:nvPr/>
        </p:nvSpPr>
        <p:spPr>
          <a:xfrm>
            <a:off x="0" y="0"/>
            <a:ext cx="12192000" cy="699796"/>
          </a:xfrm>
          <a:prstGeom prst="round2DiagRect">
            <a:avLst/>
          </a:prstGeom>
          <a:solidFill>
            <a:srgbClr val="463F3A"/>
          </a:solidFill>
          <a:ln>
            <a:noFill/>
          </a:ln>
          <a:effectLst>
            <a:outerShdw blurRad="3556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அமேசானில் நம்பிக்கை</a:t>
            </a:r>
            <a:endParaRPr lang="en-IN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495223-8940-132F-33C1-F5D10900880A}"/>
              </a:ext>
            </a:extLst>
          </p:cNvPr>
          <p:cNvGrpSpPr/>
          <p:nvPr/>
        </p:nvGrpSpPr>
        <p:grpSpPr>
          <a:xfrm>
            <a:off x="527178" y="1240971"/>
            <a:ext cx="4226767" cy="4376057"/>
            <a:chOff x="802433" y="1240971"/>
            <a:chExt cx="4226767" cy="4376057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AEB25A48-2ECC-2946-D091-B27258BEDAB3}"/>
                </a:ext>
              </a:extLst>
            </p:cNvPr>
            <p:cNvSpPr/>
            <p:nvPr/>
          </p:nvSpPr>
          <p:spPr>
            <a:xfrm>
              <a:off x="802433" y="1240971"/>
              <a:ext cx="4226767" cy="4376057"/>
            </a:xfrm>
            <a:prstGeom prst="round2DiagRect">
              <a:avLst/>
            </a:prstGeom>
            <a:solidFill>
              <a:srgbClr val="463F3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012551-FD10-5B62-3AB5-3D7B352BA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454" b="19279"/>
            <a:stretch>
              <a:fillRect/>
            </a:stretch>
          </p:blipFill>
          <p:spPr>
            <a:xfrm>
              <a:off x="1040363" y="1485899"/>
              <a:ext cx="3750906" cy="3886200"/>
            </a:xfrm>
            <a:prstGeom prst="round2DiagRect">
              <a:avLst>
                <a:gd name="adj1" fmla="val 10448"/>
                <a:gd name="adj2" fmla="val 0"/>
              </a:avLst>
            </a:prstGeom>
          </p:spPr>
        </p:pic>
      </p:grp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EBAC830-E895-76A9-F226-3B7C27550503}"/>
              </a:ext>
            </a:extLst>
          </p:cNvPr>
          <p:cNvSpPr/>
          <p:nvPr/>
        </p:nvSpPr>
        <p:spPr>
          <a:xfrm>
            <a:off x="961050" y="6001916"/>
            <a:ext cx="3191069" cy="613488"/>
          </a:xfrm>
          <a:prstGeom prst="round2DiagRect">
            <a:avLst>
              <a:gd name="adj1" fmla="val 47160"/>
              <a:gd name="adj2" fmla="val 0"/>
            </a:avLst>
          </a:prstGeom>
          <a:solidFill>
            <a:srgbClr val="463F3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கேசி</a:t>
            </a:r>
            <a:endParaRPr lang="en-IN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CCDA8A8-F0CD-5F35-2A11-93FB86093654}"/>
              </a:ext>
            </a:extLst>
          </p:cNvPr>
          <p:cNvSpPr/>
          <p:nvPr/>
        </p:nvSpPr>
        <p:spPr>
          <a:xfrm>
            <a:off x="6096000" y="923730"/>
            <a:ext cx="3282815" cy="3230721"/>
          </a:xfrm>
          <a:custGeom>
            <a:avLst/>
            <a:gdLst>
              <a:gd name="connsiteX0" fmla="*/ 1641407 w 3282815"/>
              <a:gd name="connsiteY0" fmla="*/ 0 h 3230721"/>
              <a:gd name="connsiteX1" fmla="*/ 3282815 w 3282815"/>
              <a:gd name="connsiteY1" fmla="*/ 735667 h 3230721"/>
              <a:gd name="connsiteX2" fmla="*/ 3282815 w 3282815"/>
              <a:gd name="connsiteY2" fmla="*/ 2495054 h 3230721"/>
              <a:gd name="connsiteX3" fmla="*/ 1641407 w 3282815"/>
              <a:gd name="connsiteY3" fmla="*/ 3230721 h 3230721"/>
              <a:gd name="connsiteX4" fmla="*/ 0 w 3282815"/>
              <a:gd name="connsiteY4" fmla="*/ 2495054 h 3230721"/>
              <a:gd name="connsiteX5" fmla="*/ 0 w 3282815"/>
              <a:gd name="connsiteY5" fmla="*/ 735667 h 323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2815" h="3230721">
                <a:moveTo>
                  <a:pt x="1641407" y="0"/>
                </a:moveTo>
                <a:lnTo>
                  <a:pt x="3282815" y="735667"/>
                </a:lnTo>
                <a:lnTo>
                  <a:pt x="3282815" y="2495054"/>
                </a:lnTo>
                <a:lnTo>
                  <a:pt x="1641407" y="3230721"/>
                </a:lnTo>
                <a:lnTo>
                  <a:pt x="0" y="2495054"/>
                </a:lnTo>
                <a:lnTo>
                  <a:pt x="0" y="735667"/>
                </a:lnTo>
                <a:close/>
              </a:path>
            </a:pathLst>
          </a:custGeom>
          <a:solidFill>
            <a:srgbClr val="463F3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அக்டோபர் 4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1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C01490-9C38-A21E-83AA-0EAAFD22D40C}"/>
              </a:ext>
            </a:extLst>
          </p:cNvPr>
          <p:cNvSpPr/>
          <p:nvPr/>
        </p:nvSpPr>
        <p:spPr>
          <a:xfrm>
            <a:off x="7804290" y="3547968"/>
            <a:ext cx="3282815" cy="3230721"/>
          </a:xfrm>
          <a:custGeom>
            <a:avLst/>
            <a:gdLst>
              <a:gd name="connsiteX0" fmla="*/ 1641407 w 3282815"/>
              <a:gd name="connsiteY0" fmla="*/ 0 h 3230721"/>
              <a:gd name="connsiteX1" fmla="*/ 3282815 w 3282815"/>
              <a:gd name="connsiteY1" fmla="*/ 735667 h 3230721"/>
              <a:gd name="connsiteX2" fmla="*/ 3282815 w 3282815"/>
              <a:gd name="connsiteY2" fmla="*/ 2495054 h 3230721"/>
              <a:gd name="connsiteX3" fmla="*/ 1641407 w 3282815"/>
              <a:gd name="connsiteY3" fmla="*/ 3230721 h 3230721"/>
              <a:gd name="connsiteX4" fmla="*/ 0 w 3282815"/>
              <a:gd name="connsiteY4" fmla="*/ 2495054 h 3230721"/>
              <a:gd name="connsiteX5" fmla="*/ 0 w 3282815"/>
              <a:gd name="connsiteY5" fmla="*/ 735667 h 323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2815" h="3230721">
                <a:moveTo>
                  <a:pt x="1641407" y="0"/>
                </a:moveTo>
                <a:lnTo>
                  <a:pt x="3282815" y="735667"/>
                </a:lnTo>
                <a:lnTo>
                  <a:pt x="3282815" y="2495054"/>
                </a:lnTo>
                <a:lnTo>
                  <a:pt x="1641407" y="3230721"/>
                </a:lnTo>
                <a:lnTo>
                  <a:pt x="0" y="2495054"/>
                </a:lnTo>
                <a:lnTo>
                  <a:pt x="0" y="735667"/>
                </a:lnTo>
                <a:close/>
              </a:path>
            </a:pathLst>
          </a:custGeom>
          <a:solidFill>
            <a:srgbClr val="463F3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ta-IN" sz="2400" dirty="0"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பிரேசில்</a:t>
            </a:r>
            <a:endParaRPr lang="en-IN" sz="2400" dirty="0">
              <a:effectLst>
                <a:glow rad="101600">
                  <a:schemeClr val="accent1">
                    <a:lumMod val="50000"/>
                    <a:alpha val="6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D14837E-6A45-838E-219B-C061CB142AB8}"/>
              </a:ext>
            </a:extLst>
          </p:cNvPr>
          <p:cNvSpPr/>
          <p:nvPr/>
        </p:nvSpPr>
        <p:spPr>
          <a:xfrm>
            <a:off x="9531241" y="2659223"/>
            <a:ext cx="984359" cy="987871"/>
          </a:xfrm>
          <a:custGeom>
            <a:avLst/>
            <a:gdLst>
              <a:gd name="connsiteX0" fmla="*/ 1641407 w 3282815"/>
              <a:gd name="connsiteY0" fmla="*/ 0 h 3230721"/>
              <a:gd name="connsiteX1" fmla="*/ 3282815 w 3282815"/>
              <a:gd name="connsiteY1" fmla="*/ 735667 h 3230721"/>
              <a:gd name="connsiteX2" fmla="*/ 3282815 w 3282815"/>
              <a:gd name="connsiteY2" fmla="*/ 2495054 h 3230721"/>
              <a:gd name="connsiteX3" fmla="*/ 1641407 w 3282815"/>
              <a:gd name="connsiteY3" fmla="*/ 3230721 h 3230721"/>
              <a:gd name="connsiteX4" fmla="*/ 0 w 3282815"/>
              <a:gd name="connsiteY4" fmla="*/ 2495054 h 3230721"/>
              <a:gd name="connsiteX5" fmla="*/ 0 w 3282815"/>
              <a:gd name="connsiteY5" fmla="*/ 735667 h 323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2815" h="3230721">
                <a:moveTo>
                  <a:pt x="1641407" y="0"/>
                </a:moveTo>
                <a:lnTo>
                  <a:pt x="3282815" y="735667"/>
                </a:lnTo>
                <a:lnTo>
                  <a:pt x="3282815" y="2495054"/>
                </a:lnTo>
                <a:lnTo>
                  <a:pt x="1641407" y="3230721"/>
                </a:lnTo>
                <a:lnTo>
                  <a:pt x="0" y="2495054"/>
                </a:lnTo>
                <a:lnTo>
                  <a:pt x="0" y="735667"/>
                </a:lnTo>
                <a:close/>
              </a:path>
            </a:pathLst>
          </a:custGeom>
          <a:solidFill>
            <a:srgbClr val="463F3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B31FF9-5D14-F2FD-76BF-76A9041BD01B}"/>
              </a:ext>
            </a:extLst>
          </p:cNvPr>
          <p:cNvSpPr/>
          <p:nvPr/>
        </p:nvSpPr>
        <p:spPr>
          <a:xfrm>
            <a:off x="6574199" y="4071256"/>
            <a:ext cx="1077665" cy="987871"/>
          </a:xfrm>
          <a:custGeom>
            <a:avLst/>
            <a:gdLst>
              <a:gd name="connsiteX0" fmla="*/ 1641407 w 3282815"/>
              <a:gd name="connsiteY0" fmla="*/ 0 h 3230721"/>
              <a:gd name="connsiteX1" fmla="*/ 3282815 w 3282815"/>
              <a:gd name="connsiteY1" fmla="*/ 735667 h 3230721"/>
              <a:gd name="connsiteX2" fmla="*/ 3282815 w 3282815"/>
              <a:gd name="connsiteY2" fmla="*/ 2495054 h 3230721"/>
              <a:gd name="connsiteX3" fmla="*/ 1641407 w 3282815"/>
              <a:gd name="connsiteY3" fmla="*/ 3230721 h 3230721"/>
              <a:gd name="connsiteX4" fmla="*/ 0 w 3282815"/>
              <a:gd name="connsiteY4" fmla="*/ 2495054 h 3230721"/>
              <a:gd name="connsiteX5" fmla="*/ 0 w 3282815"/>
              <a:gd name="connsiteY5" fmla="*/ 735667 h 323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2815" h="3230721">
                <a:moveTo>
                  <a:pt x="1641407" y="0"/>
                </a:moveTo>
                <a:lnTo>
                  <a:pt x="3282815" y="735667"/>
                </a:lnTo>
                <a:lnTo>
                  <a:pt x="3282815" y="2495054"/>
                </a:lnTo>
                <a:lnTo>
                  <a:pt x="1641407" y="3230721"/>
                </a:lnTo>
                <a:lnTo>
                  <a:pt x="0" y="2495054"/>
                </a:lnTo>
                <a:lnTo>
                  <a:pt x="0" y="735667"/>
                </a:lnTo>
                <a:close/>
              </a:path>
            </a:pathLst>
          </a:custGeom>
          <a:solidFill>
            <a:srgbClr val="463F3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838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44F22487-A206-122F-108B-B61F77452066}"/>
              </a:ext>
            </a:extLst>
          </p:cNvPr>
          <p:cNvSpPr/>
          <p:nvPr/>
        </p:nvSpPr>
        <p:spPr>
          <a:xfrm>
            <a:off x="0" y="0"/>
            <a:ext cx="485191" cy="447869"/>
          </a:xfrm>
          <a:prstGeom prst="hexagon">
            <a:avLst/>
          </a:prstGeom>
          <a:solidFill>
            <a:srgbClr val="463F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0BC7C-A047-25AA-3D40-6DB74E4BDCC8}"/>
              </a:ext>
            </a:extLst>
          </p:cNvPr>
          <p:cNvSpPr txBox="1"/>
          <p:nvPr/>
        </p:nvSpPr>
        <p:spPr>
          <a:xfrm>
            <a:off x="3778898" y="0"/>
            <a:ext cx="830424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சில போதகர்கள் சபைக்கட்டிடத்துடன் இருக்கிற வீடுகளில் வசிப்பார்கள். வேறு சிலர்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வேலை செய்கிற இடத்திலிருந்து தள்ளி வீடு வாங்கியோ வாடகைக்கு எடுத்தோ தங்குவார்கள். போதகர் கேசி ஒரு படகில் வசித்துவந்தார்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அதுதான் ஆராதனை நடக்கிற இடமும்கூட.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மிதக்கும் ஆலயமானது 2016ம் ஆண்டின் முதல் காலாண்டில் எடுக்கப்பட்ட உலகளாவிய காணிக்கையின் ஒரு பகுதியால் கட்டப்பட்டது. அமேசான் நதியோரங்களில் வசிக்கிற தொலைதூர மக்களுக்கு ஊழியம் செய்வதை உங்களைப் போன்றவர்கள்தாம்    சாத்தியமாக்கியிருக்கிறார்கள்.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இன்றைய ஊழிய அறிக்கையில் போதகர் கேசியின் ஊழியம்பற்றிப் பார்ப்போம்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அவரது மிதக்கும் சபைக்கு அமேசானின் நம்பிக்கை என்று பெயர்.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படகு ஒரு கிராமத்திற்குச் சென்றதும்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கேசி அங்கு ஒவ்வொரு வீடாகச் சென்று மக்களைச் சந்திப்பார்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அவர்களுடன் பழகவேண்டும்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அவர்களது நம்பிக்கையைப் பெறவேண்டும் என்பதுதான் திட்டம். கேசி அங்கு புதிதாகச் செல்வதால்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முதல் சில நாட்கள் சவாலாக இருக்கும்.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CC2F-6AD2-7B69-635F-1BD1A770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975" y="1296955"/>
            <a:ext cx="4254759" cy="465597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74044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7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F29D05-DCFB-6528-2E22-A446877A5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849FABA9-8FFB-C7B3-8BEB-5829D6047F19}"/>
              </a:ext>
            </a:extLst>
          </p:cNvPr>
          <p:cNvSpPr/>
          <p:nvPr/>
        </p:nvSpPr>
        <p:spPr>
          <a:xfrm>
            <a:off x="0" y="0"/>
            <a:ext cx="485191" cy="447869"/>
          </a:xfrm>
          <a:prstGeom prst="hexagon">
            <a:avLst/>
          </a:prstGeom>
          <a:solidFill>
            <a:srgbClr val="463F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978AB-0715-98F1-F258-D98E9CC39045}"/>
              </a:ext>
            </a:extLst>
          </p:cNvPr>
          <p:cNvSpPr txBox="1"/>
          <p:nvPr/>
        </p:nvSpPr>
        <p:spPr>
          <a:xfrm>
            <a:off x="3788228" y="76159"/>
            <a:ext cx="830424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முதலில் கிராமத்தின் தலைவர்களைச் சந்திப்பார்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அப்போதுதான் அந்தப் பகுதியில் தங்குவது சாத்தியமாகும்.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அவர்களையும் அங்குள்ள மக்களையும் தன் படகுக்குள்ளாக வந்து பார்க்கும்படிச் சொல்லுவார்.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முதல் முறை வரும்போது விசேஷித்த நிகழ்ச்சியை நடத்துவார். கேசியும் அவரது மனைவியும் கிறிஸ்தவ இசை நிகழ்ச்சிகளை நடத்துவார்கள்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உணவு கொடுப்பார்கள்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படம் வரைதல் போட்டி நடத்தி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பரிசுகள் கொடுப்பார்கள். சமையல் பாத்திரங்கள்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மின்விசிறிகள்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கால் பந்துகள் போன்ற பரிசுகளைக்  கொடுப்பார்கள்.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நிகழ்ச்சியில் கேசி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வேதாகமத்திலிருந்து ஒரு சிறு செய்தியை வழங்குவார்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தினமும் மாலையில் நடைபெறுகிற வேத ஆராய்ச்சி கூட்டத்தில் கலந்துகொள்ள அழைப்பார். முதல் வாரக் கூட்டங்களில் திருமணம்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குழந்தை வளர்ப்பு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சுகாரம் போன்ற தலைப்புகளில் பேசுவார். இரண்டாவது வாரத்தில்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வேத ஆராய்ச்சிகளைத் தொடங்குவார்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அது 25-30 நாட்கள் வரை செல்லும். அதுபோக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 மருத்துவரும் பல்மருத்துவரும் அந்தக் கிராமத்திற்கு வந்து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இலவச சிகிச்சைகள் வழங்குவார்கள்.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FC81-7AE8-B885-3D5E-0D20F6CE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645"/>
            <a:ext cx="4152122" cy="442271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1762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7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0739C-91BF-5CA6-F310-C21D1D55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5A99349E-D996-454C-5491-9457604E1BEA}"/>
              </a:ext>
            </a:extLst>
          </p:cNvPr>
          <p:cNvSpPr/>
          <p:nvPr/>
        </p:nvSpPr>
        <p:spPr>
          <a:xfrm>
            <a:off x="0" y="0"/>
            <a:ext cx="485191" cy="447869"/>
          </a:xfrm>
          <a:prstGeom prst="hexagon">
            <a:avLst/>
          </a:prstGeom>
          <a:solidFill>
            <a:srgbClr val="463F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1E812-3341-82D6-8FF2-67FE1CD770B8}"/>
              </a:ext>
            </a:extLst>
          </p:cNvPr>
          <p:cNvSpPr txBox="1"/>
          <p:nvPr/>
        </p:nvSpPr>
        <p:spPr>
          <a:xfrm>
            <a:off x="3788228" y="76159"/>
            <a:ext cx="830424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வந்திருப்பதை அறிந்துகொள்கிற மக்கள்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தினமும் மாலையில் கூட்டங்களுக்கு வருவார்கள். அந்த மிதக்கிற சபையில் சுமார் 150 பேர் கூட முடியும்.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 கிராமத்திற்குச் சென்று முதல் மாதத்தில்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ஒரு செவந்த்-டே அட்வென்ட்டிஸ்ட் ஆலயத்தைக் கட்டுகிற பணி துவங்கப்படும். பொதுவாக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30-50 நாட்களில் அந்த ஆலயத்தைக் கட்டி முடித்துவிடுவார்கள். ஆலயக் கட்டுமானப் பணிக்கு சபை கான்ஃபரன்ஸ் சார்பாக பணியாளர்கள் படகுமூலம் அங்கு அனுப்பி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வைக்கப்படுவார்கள்.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வேத ஆராய்ச்சி வகுப்புகள் முடிந்ததும்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யாரெல்லாம் இயேசுவை ஏற்றுக்கொள்ள ஆயத்தமாக இருக்கிறார்களென கேசி கேட்பார். அங்கு முதன்முதலாக மக்கள் ஞானஸ்நானம் எடுத்து முடிந்ததும்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புதிய ஆலயம் பெரும்பாலும் கட்டி முடிக்கப்பட்டு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திறக்கப்பட்டிருக்கும்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ஆராதனைகள் நடத்துவதற்கு ஆயத்தமாக இருக்கும்.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பிறகு மிதக்கிற சபையில் நடை பெற்று வந்த நிகழ்ச்சிகள் அனைத்தும்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அங்கிருந்து புதிய ஆலயக் கட்டிடத்திற்கு மாறும்.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BC525-BF76-DB18-91A6-A96A5C74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722"/>
            <a:ext cx="4096139" cy="510384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3673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7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A96B9-F8C7-EEA0-291D-CA6CA5C9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8230BEF6-FE02-5180-DA63-13AC1A1EC66B}"/>
              </a:ext>
            </a:extLst>
          </p:cNvPr>
          <p:cNvSpPr/>
          <p:nvPr/>
        </p:nvSpPr>
        <p:spPr>
          <a:xfrm>
            <a:off x="0" y="0"/>
            <a:ext cx="485191" cy="447869"/>
          </a:xfrm>
          <a:prstGeom prst="hexagon">
            <a:avLst/>
          </a:prstGeom>
          <a:solidFill>
            <a:srgbClr val="463F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BC0B7-4F7D-AD1E-A1A8-078155B5CB0B}"/>
              </a:ext>
            </a:extLst>
          </p:cNvPr>
          <p:cNvSpPr txBox="1"/>
          <p:nvPr/>
        </p:nvSpPr>
        <p:spPr>
          <a:xfrm>
            <a:off x="3769566" y="0"/>
            <a:ext cx="830424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அதன்பிறகு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புதிய சபை அங்கத்தினர்களை சீடர்களாக மாற்றுகிற பணியில் கேசி மும்முரமாக ஈடுபடுவார். இயேசு அவர்களுக்குச் செய்ததை மற்றவர்களிடம் பகிர்ந்து கொள்ளுமாறு ஊக்கப்படுத்துவார். வீடு சந்திப்புகள்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கூடுதல் வேத ஆராய்ச்சி வகுப்புகள்மூலம் அவர்களது  விசுவாசத்தைப் பெலப்படுத்துவார். அதன்பிறகு அந்தப் புதிய சபையை நடத்தவும்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ஓய்வு நாட்களில் ஓய்வுநாள்  பள்ளி மற்றும் சபை ஆராதனைகளை நடத்தவும்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ஞாயிற்றுக்கிழமைகளிலும் புதன் மாலைகளிலும் ஜெபக்கூட்டங்கள் நடத்தவும் புதிய அங்கத்தினர்களுக்குப் பயிற்சியளிப்பார்.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கேசி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மிதக்கும் படகுடன் ஒரு மாதத்தில் ஐந்து மாதங்கள் தங்கியிருப்பார். பிறகு நிரந்தர போதகர் ஒருவரின் பராமரிப்பில் அந்தப் புதிய சபையை ஒப்படைப்பார்கள்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 கேசி தொடங்கிய பணியை தொடர்ந்து செய்வார். அந்த மிதக்கும் படகு வருடத்திற்கு இரண்டு கிராமங்களில் அப்படிப்பட்ட ஊழியத்தைச் செய்து வருகிறது. ஆனால் ஒவ்வொரு கிராமத்திலும் அங்குள்ளவர்களைப் பக்குவப்படுத்துவதற்கு கூடுதலான நாட்களைச் செலவிடவேண்டியது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B1282-709A-BFD9-317B-CC28AE1F0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91" y="905069"/>
            <a:ext cx="4553339" cy="52248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6892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7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03EEDA-62B0-2C42-078F-149409929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88145109-E792-7FF6-23CE-357C6AE7DC74}"/>
              </a:ext>
            </a:extLst>
          </p:cNvPr>
          <p:cNvSpPr/>
          <p:nvPr/>
        </p:nvSpPr>
        <p:spPr>
          <a:xfrm>
            <a:off x="0" y="0"/>
            <a:ext cx="485191" cy="447869"/>
          </a:xfrm>
          <a:prstGeom prst="hexagon">
            <a:avLst/>
          </a:prstGeom>
          <a:solidFill>
            <a:srgbClr val="463F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A4E82-9FC7-7337-793B-68CEFBA720E7}"/>
              </a:ext>
            </a:extLst>
          </p:cNvPr>
          <p:cNvSpPr txBox="1"/>
          <p:nvPr/>
        </p:nvSpPr>
        <p:spPr>
          <a:xfrm>
            <a:off x="5197151" y="0"/>
            <a:ext cx="6876660" cy="673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பத்து மாதங்கள் இரண்டு கிராமங்களில் ஊழியப்பணியில் செலவிட்ட பிறகு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அந்த வருடத்தின் மீதமுள்ள டிசம்பர் மற்றும் ஜனவரி மாதத்தில்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மனாஸ் ஆற்று துறைமுகத்தில் அந்தப் படகு நிறுத்தப்பட்டிருக்கும். அங்கு வருடாந்தர பராமரிப்பு பணிகள் செய்யப்படும்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அந்தச் சமயத்தில்  கேசி சபைத்தலைவர்களைச் சந்தித்து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அடுத்து ஊழியம் செய்யவேண்டிய கிராமங்கள் உட்பட ஊழிய வியூகங்களைத் திட்டமிடுகிற பணியில் ஈடுபடுவார். அவரும் விடுமுறை எடுப்பார்.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கேசியும் அவரது மனைவியும்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இரண்டு வருடங்களில்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நான்கு குடியிருப்புப் பகுதிகளில் நான்கு  சபைகளை நிறுவியிருக்கிறார்கள். மொத்தம் 174 பேர் ஞானஸ்நானம் எடுத்திருக்கிறார்கள்.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“ஒவ்வொருவரின் அனுபவமும் தனிப்பட்டது. ஆனால் தேவன் எங்களை விசேஷமாக இந்த ஊழியத்திற்கு அழைத்திருக்கிறார்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தமக்கேற்ற வழியில் எங்களை நடத்துகிறார்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என்று கேசி சொன்னார்.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6466B-E05D-6FC9-22C7-F68ADE2B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425"/>
            <a:ext cx="4945225" cy="542108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6650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8B1">
            <a:alpha val="7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55DB1-543B-3E54-AC65-F8C3DAAC0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F934CC88-6C5D-A438-C374-A32EAC96620F}"/>
              </a:ext>
            </a:extLst>
          </p:cNvPr>
          <p:cNvSpPr/>
          <p:nvPr/>
        </p:nvSpPr>
        <p:spPr>
          <a:xfrm>
            <a:off x="0" y="0"/>
            <a:ext cx="485191" cy="447869"/>
          </a:xfrm>
          <a:prstGeom prst="hexagon">
            <a:avLst/>
          </a:prstGeom>
          <a:solidFill>
            <a:srgbClr val="463F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5211D-E78D-13D8-FE29-51151548FE77}"/>
              </a:ext>
            </a:extLst>
          </p:cNvPr>
          <p:cNvSpPr txBox="1"/>
          <p:nvPr/>
        </p:nvSpPr>
        <p:spPr>
          <a:xfrm>
            <a:off x="6792687" y="259863"/>
            <a:ext cx="5144276" cy="6338274"/>
          </a:xfrm>
          <a:prstGeom prst="rect">
            <a:avLst/>
          </a:prstGeom>
          <a:solidFill>
            <a:srgbClr val="463F3A">
              <a:alpha val="56000"/>
            </a:srgbClr>
          </a:solidFill>
          <a:ln>
            <a:noFill/>
          </a:ln>
          <a:effectLst>
            <a:glow rad="228600">
              <a:srgbClr val="BCB8B1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463F3A"/>
              </a:buClr>
              <a:buFont typeface="Webdings" panose="05030102010509060703" pitchFamily="18" charset="2"/>
              <a:buChar char="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அமேசானின் நம்பிக்கை என்கிற அந்த மிதக்கிற சபையானது அநேகரது வாழ்க்கையில் நம்பிக்கையை ஊட்டி வருகிறது. 2016ம் ஆண்டு எடுக்கப்பட்ட ஒரு பதின்மூன்றாம் வாரக் காணிக்கையின் உதவியால் அது சாத்தியமானது. இந்தக் காலாண்டிலில் பிரேசில் மற்றும் சிலியில் நிறைவேற்றப்படப் போகிற ஊழியத்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திட்டங்களுக்கு உங்களது ஜெபத்தாலும் காணிக்கையாலும் உதவிசெய்யப் போவதற்காக நன்றி. நாம் சேர்ந்து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இயேசுவின் சீக்கிர வருகைகுறித்த செய்தியைப் பரப்புவதற்காகப் பணியாற்ற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முடியும். போதகர் கேசியின் ஊழியத்தால் தொடப்பட்ட நபர்ளுடைய சம்பவத்தை அடுத்த வாரத்தில் வாசியுங்கள்.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B34C8-EE68-1310-F750-EF047D26A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05070"/>
            <a:ext cx="6708710" cy="55541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38330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595</Words>
  <Application>Microsoft Office PowerPoint</Application>
  <PresentationFormat>Panorámica</PresentationFormat>
  <Paragraphs>26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Medium</vt:lpstr>
      <vt:lpstr>Arial</vt:lpstr>
      <vt:lpstr>Calibri</vt:lpstr>
      <vt:lpstr>Calibri Light</vt:lpstr>
      <vt:lpstr>Webdings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Prince Johnson</dc:creator>
  <cp:lastModifiedBy>Sergio</cp:lastModifiedBy>
  <cp:revision>16</cp:revision>
  <dcterms:created xsi:type="dcterms:W3CDTF">2025-09-29T06:21:39Z</dcterms:created>
  <dcterms:modified xsi:type="dcterms:W3CDTF">2025-10-01T05:59:44Z</dcterms:modified>
</cp:coreProperties>
</file>