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C4B3"/>
    <a:srgbClr val="513225"/>
    <a:srgbClr val="7749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660"/>
  </p:normalViewPr>
  <p:slideViewPr>
    <p:cSldViewPr snapToGrid="0">
      <p:cViewPr varScale="1">
        <p:scale>
          <a:sx n="54" d="100"/>
          <a:sy n="54" d="100"/>
        </p:scale>
        <p:origin x="84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051F8-7473-C8C7-3E40-BF79C9B153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A7FAED-D3A4-26E7-609E-EC11215D7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7F61C-5B4E-960C-2731-A981CFE7D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BC50-33C7-4F78-9CDF-16A79A53B54F}" type="datetimeFigureOut">
              <a:rPr lang="en-IN" smtClean="0"/>
              <a:t>28-10-2025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7381E1-1E98-1781-245C-CFA7A445D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E8BCE-9372-8409-D9CC-A504830B4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CA1C-8482-4A5A-AF01-36C56D673510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99504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857CA-500B-574B-930E-E800E2977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8369D5-B5D1-1F89-1A82-ABBEC151B4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194D73-A7DA-9B28-617C-C45AC12E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BC50-33C7-4F78-9CDF-16A79A53B54F}" type="datetimeFigureOut">
              <a:rPr lang="en-IN" smtClean="0"/>
              <a:t>28-10-2025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4B249-CA41-8018-EABD-4103262D1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C85A5-E0CC-CEB8-AB24-822764246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CA1C-8482-4A5A-AF01-36C56D673510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82449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2C7C35-C841-B45A-A270-1E99350AFC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7E1063-4C3F-F24D-2204-EAA8A98A3B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B542C-DA6B-E608-5565-92E35C9F4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BC50-33C7-4F78-9CDF-16A79A53B54F}" type="datetimeFigureOut">
              <a:rPr lang="en-IN" smtClean="0"/>
              <a:t>28-10-2025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D862E-3C9A-FA7C-D241-C7945D737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FAEF0-0858-F28C-D061-D8E5151E4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CA1C-8482-4A5A-AF01-36C56D673510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93354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37CC8-ACEA-48E9-98D5-FEFA2FF77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004BB-448F-CABB-BA63-2E5A26BE2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0BAAC-C90B-A1C3-9574-2AD8E5CE3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BC50-33C7-4F78-9CDF-16A79A53B54F}" type="datetimeFigureOut">
              <a:rPr lang="en-IN" smtClean="0"/>
              <a:t>28-10-2025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3D78A-DE5D-0FFC-0F97-143AB19B5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D56DC-A052-46B2-28A7-F3AFE6955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CA1C-8482-4A5A-AF01-36C56D673510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25040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1AEFF-48B2-E785-43BC-A0DCC316E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7BEDD0-B45A-C632-E64E-9403C0CB7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8EE198-906B-F413-8355-240EA043B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BC50-33C7-4F78-9CDF-16A79A53B54F}" type="datetimeFigureOut">
              <a:rPr lang="en-IN" smtClean="0"/>
              <a:t>28-10-2025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8BCA6D-88C9-2248-8813-B37F1C722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FF093-E6AE-73DE-EEA3-4BB7D4802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CA1C-8482-4A5A-AF01-36C56D673510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47463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66BAD-BCB0-F507-B2BE-14D794CA2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884E6-3508-4CAF-9F72-2FACE804ED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9632F3-DEA8-78EE-ADBA-85F77AF67C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F0549F-F4F6-A492-030F-B1F9F629C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BC50-33C7-4F78-9CDF-16A79A53B54F}" type="datetimeFigureOut">
              <a:rPr lang="en-IN" smtClean="0"/>
              <a:t>28-10-2025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A1A16A-D05D-0285-E7BE-CB78AE215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A0868C-C094-14EA-FBDC-C6CFB2DB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CA1C-8482-4A5A-AF01-36C56D673510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56162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AED20-B981-C684-509E-58D472E24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058D13-BACF-385E-3BC6-A8A345375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AFF95A-015B-ADCC-C8EA-4A09BA01A9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518740-128F-BF47-4422-2762A651E3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351E6-FFD9-A1D6-5791-2D1583D127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BFCAA8-B506-01A8-6A2C-34937BAC8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BC50-33C7-4F78-9CDF-16A79A53B54F}" type="datetimeFigureOut">
              <a:rPr lang="en-IN" smtClean="0"/>
              <a:t>28-10-2025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71EDE7-F0B4-6F53-BA35-D26A9B6AB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ED20E3-DF62-37A7-39A5-EFB394F9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CA1C-8482-4A5A-AF01-36C56D673510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54340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D6D0A-FD28-4AEE-9167-ABE5CF00F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204415-91C2-265B-5B02-214A91AC4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BC50-33C7-4F78-9CDF-16A79A53B54F}" type="datetimeFigureOut">
              <a:rPr lang="en-IN" smtClean="0"/>
              <a:t>28-10-2025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353B84-E622-C9A5-3CC8-DF61FD224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DB3077-E0D3-D8D4-688A-420EFA8E8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CA1C-8482-4A5A-AF01-36C56D673510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50133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332F6A-4B73-C438-9CF2-E14514C69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BC50-33C7-4F78-9CDF-16A79A53B54F}" type="datetimeFigureOut">
              <a:rPr lang="en-IN" smtClean="0"/>
              <a:t>28-10-2025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3CC8DF-FCD7-8344-B03F-AA9D64D16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7E2CF3-1F64-BF7B-C050-06BF2397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CA1C-8482-4A5A-AF01-36C56D673510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26909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E74E1-CFDB-D348-2AC1-B436EA0A9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265D7-E972-C462-F192-9A47F9C6F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6D5118-7353-EFEB-E587-BD8E51CB6B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CA4053-2BFB-1448-B70B-903234B4C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BC50-33C7-4F78-9CDF-16A79A53B54F}" type="datetimeFigureOut">
              <a:rPr lang="en-IN" smtClean="0"/>
              <a:t>28-10-2025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4AD00A-A31E-7F11-C864-727CA6B07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C2A22F-6079-AA0E-FB08-E306258F4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CA1C-8482-4A5A-AF01-36C56D673510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43954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4C98C-2725-8EBF-B062-8BBC5E2DC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6D737-D8F4-EF07-D9F5-89FC6D2694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DB6F34-25BE-3CEA-5D43-F60944FE48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3B163C-B23D-7328-DD2B-00BE7B4AC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BC50-33C7-4F78-9CDF-16A79A53B54F}" type="datetimeFigureOut">
              <a:rPr lang="en-IN" smtClean="0"/>
              <a:t>28-10-2025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3F455E-C605-70AB-1573-9D9921917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C5602E-1068-CA00-9EA9-726CD085C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CA1C-8482-4A5A-AF01-36C56D673510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26722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2BA4AD-2E96-87DD-BA69-DE4123EFD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E9196-EAA0-3A64-8464-40A4D98687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C50CF-C8AF-D90E-2FE0-0740C482AD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F5BC50-33C7-4F78-9CDF-16A79A53B54F}" type="datetimeFigureOut">
              <a:rPr lang="en-IN" smtClean="0"/>
              <a:t>28-10-2025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62D53D-0602-2B79-AA8A-3FD57BF37B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57DC1-01E1-73EF-2017-5D249344E0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12CA1C-8482-4A5A-AF01-36C56D673510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75621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4B3">
            <a:alpha val="3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F457591-320D-CB62-5E03-AC2A6CCF2164}"/>
              </a:ext>
            </a:extLst>
          </p:cNvPr>
          <p:cNvSpPr/>
          <p:nvPr/>
        </p:nvSpPr>
        <p:spPr>
          <a:xfrm>
            <a:off x="0" y="0"/>
            <a:ext cx="12192000" cy="742950"/>
          </a:xfrm>
          <a:prstGeom prst="roundRect">
            <a:avLst>
              <a:gd name="adj" fmla="val 19882"/>
            </a:avLst>
          </a:prstGeom>
          <a:solidFill>
            <a:srgbClr val="774936"/>
          </a:solidFill>
          <a:ln>
            <a:noFill/>
          </a:ln>
          <a:effectLst>
            <a:outerShdw blurRad="50800" dist="1143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sz="2400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nek Tamil Expanded ExtraBold" pitchFamily="2" charset="0"/>
                <a:cs typeface="Anek Tamil Expanded ExtraBold" pitchFamily="2" charset="0"/>
              </a:rPr>
              <a:t>நித்தியத்திற்காகப் போதித்தல்</a:t>
            </a:r>
            <a:endParaRPr lang="en-IN" sz="2400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  <p:pic>
        <p:nvPicPr>
          <p:cNvPr id="6" name="Picture 5" descr="A person smiling for the camera&#10;&#10;AI-generated content may be incorrect.">
            <a:extLst>
              <a:ext uri="{FF2B5EF4-FFF2-40B4-BE49-F238E27FC236}">
                <a16:creationId xmlns:a16="http://schemas.microsoft.com/office/drawing/2014/main" id="{85482877-FFFC-A4A2-A395-1FD3BDCD00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48" t="27917" r="34240" b="42083"/>
          <a:stretch>
            <a:fillRect/>
          </a:stretch>
        </p:blipFill>
        <p:spPr>
          <a:xfrm>
            <a:off x="452437" y="1017984"/>
            <a:ext cx="4711117" cy="4822031"/>
          </a:xfrm>
          <a:prstGeom prst="round2DiagRect">
            <a:avLst>
              <a:gd name="adj1" fmla="val 16667"/>
              <a:gd name="adj2" fmla="val 7127"/>
            </a:avLst>
          </a:prstGeom>
          <a:solidFill>
            <a:srgbClr val="EDC4B3"/>
          </a:solidFill>
          <a:effectLst>
            <a:glow rad="63500">
              <a:schemeClr val="bg1">
                <a:lumMod val="85000"/>
                <a:alpha val="40000"/>
              </a:schemeClr>
            </a:glow>
            <a:softEdge rad="317500"/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B8CF87F-D740-71ED-3EC9-ABD8BCD9A8EA}"/>
              </a:ext>
            </a:extLst>
          </p:cNvPr>
          <p:cNvSpPr/>
          <p:nvPr/>
        </p:nvSpPr>
        <p:spPr>
          <a:xfrm>
            <a:off x="1468542" y="6043612"/>
            <a:ext cx="2903433" cy="464345"/>
          </a:xfrm>
          <a:prstGeom prst="roundRect">
            <a:avLst/>
          </a:prstGeom>
          <a:solidFill>
            <a:srgbClr val="774936"/>
          </a:solidFill>
          <a:ln>
            <a:noFill/>
          </a:ln>
          <a:effectLst>
            <a:outerShdw blurRad="50800" dist="1143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sz="2000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nek Tamil Expanded ExtraBold" pitchFamily="2" charset="0"/>
                <a:cs typeface="Anek Tamil Expanded ExtraBold" pitchFamily="2" charset="0"/>
              </a:rPr>
              <a:t>வாஷிங்டன்</a:t>
            </a:r>
            <a:endParaRPr lang="en-IN" sz="2000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32E6F9C-4674-9596-1B45-04B7BEC4504C}"/>
              </a:ext>
            </a:extLst>
          </p:cNvPr>
          <p:cNvGrpSpPr/>
          <p:nvPr/>
        </p:nvGrpSpPr>
        <p:grpSpPr>
          <a:xfrm>
            <a:off x="6096000" y="1378743"/>
            <a:ext cx="5229225" cy="2050256"/>
            <a:chOff x="6200775" y="1378744"/>
            <a:chExt cx="5229225" cy="172164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4A74FCA-EF3A-F854-4DE0-A141A932E872}"/>
                </a:ext>
              </a:extLst>
            </p:cNvPr>
            <p:cNvSpPr/>
            <p:nvPr/>
          </p:nvSpPr>
          <p:spPr>
            <a:xfrm>
              <a:off x="6200775" y="1378744"/>
              <a:ext cx="5229225" cy="1721644"/>
            </a:xfrm>
            <a:prstGeom prst="roundRect">
              <a:avLst>
                <a:gd name="adj" fmla="val 50000"/>
              </a:avLst>
            </a:prstGeom>
            <a:solidFill>
              <a:srgbClr val="774936"/>
            </a:solidFill>
            <a:ln>
              <a:noFill/>
            </a:ln>
            <a:effectLst>
              <a:glow rad="101600">
                <a:schemeClr val="bg2">
                  <a:lumMod val="50000"/>
                  <a:alpha val="6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dirty="0">
                  <a:latin typeface="Anek Tamil Expanded Medium" pitchFamily="2" charset="0"/>
                  <a:cs typeface="Anek Tamil Expanded Medium" pitchFamily="2" charset="0"/>
                </a:rPr>
                <a:t>                </a:t>
              </a:r>
              <a:r>
                <a:rPr lang="ta-IN" sz="2000" dirty="0">
                  <a:latin typeface="Anek Tamil Expanded Medium" pitchFamily="2" charset="0"/>
                  <a:cs typeface="Anek Tamil Expanded Medium" pitchFamily="2" charset="0"/>
                </a:rPr>
                <a:t>நவம்பர் 1</a:t>
              </a:r>
              <a:r>
                <a:rPr lang="en-US" sz="2000" dirty="0">
                  <a:latin typeface="Anek Tamil Expanded Medium" pitchFamily="2" charset="0"/>
                  <a:cs typeface="Anek Tamil Expanded Medium" pitchFamily="2" charset="0"/>
                </a:rPr>
                <a:t>, </a:t>
              </a:r>
              <a:r>
                <a:rPr lang="ta-IN" sz="2000" dirty="0">
                  <a:latin typeface="Anek Tamil Expanded Medium" pitchFamily="2" charset="0"/>
                  <a:cs typeface="Anek Tamil Expanded Medium" pitchFamily="2" charset="0"/>
                </a:rPr>
                <a:t>வாரம் 5</a:t>
              </a:r>
              <a:endParaRPr lang="en-IN" dirty="0">
                <a:latin typeface="Anek Tamil Expanded Medium" pitchFamily="2" charset="0"/>
                <a:cs typeface="Anek Tamil Expanded Medium" pitchFamily="2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67C2188-FF27-DDC6-DBA2-CA736D25FCDB}"/>
                </a:ext>
              </a:extLst>
            </p:cNvPr>
            <p:cNvSpPr/>
            <p:nvPr/>
          </p:nvSpPr>
          <p:spPr>
            <a:xfrm>
              <a:off x="6200775" y="1378744"/>
              <a:ext cx="1735931" cy="1721644"/>
            </a:xfrm>
            <a:prstGeom prst="ellipse">
              <a:avLst/>
            </a:prstGeom>
            <a:solidFill>
              <a:srgbClr val="EDC4B3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02277F3-3E50-6D12-4EFF-29B562E202B3}"/>
              </a:ext>
            </a:extLst>
          </p:cNvPr>
          <p:cNvGrpSpPr/>
          <p:nvPr/>
        </p:nvGrpSpPr>
        <p:grpSpPr>
          <a:xfrm>
            <a:off x="6198394" y="3993356"/>
            <a:ext cx="5229225" cy="2050256"/>
            <a:chOff x="6200775" y="1378744"/>
            <a:chExt cx="5229225" cy="1721644"/>
          </a:xfrm>
          <a:solidFill>
            <a:srgbClr val="EDC4B3"/>
          </a:solidFill>
          <a:effectLst>
            <a:glow rad="101600">
              <a:schemeClr val="bg2">
                <a:lumMod val="25000"/>
                <a:alpha val="60000"/>
              </a:schemeClr>
            </a:glo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B7A8825-8D2E-3AEC-6B66-9D5061C64605}"/>
                </a:ext>
              </a:extLst>
            </p:cNvPr>
            <p:cNvSpPr/>
            <p:nvPr/>
          </p:nvSpPr>
          <p:spPr>
            <a:xfrm>
              <a:off x="6200775" y="1378744"/>
              <a:ext cx="5229225" cy="172164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dirty="0"/>
                <a:t>                                 </a:t>
              </a:r>
              <a:r>
                <a:rPr lang="ta-IN" sz="2400" dirty="0">
                  <a:solidFill>
                    <a:srgbClr val="774936"/>
                  </a:solidFill>
                  <a:effectLst>
                    <a:glow rad="101600">
                      <a:schemeClr val="accent2">
                        <a:lumMod val="60000"/>
                        <a:lumOff val="40000"/>
                        <a:alpha val="60000"/>
                      </a:scheme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nek Tamil Expanded ExtraBold" pitchFamily="2" charset="0"/>
                  <a:cs typeface="Anek Tamil Expanded ExtraBold" pitchFamily="2" charset="0"/>
                </a:rPr>
                <a:t>பிரேசில்</a:t>
              </a:r>
              <a:endParaRPr lang="en-IN" sz="2400" dirty="0">
                <a:solidFill>
                  <a:srgbClr val="774936"/>
                </a:solidFill>
                <a:effectLst>
                  <a:glow rad="101600">
                    <a:schemeClr val="accent2">
                      <a:lumMod val="60000"/>
                      <a:lumOff val="40000"/>
                      <a:alpha val="6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nek Tamil Expanded ExtraBold" pitchFamily="2" charset="0"/>
                <a:cs typeface="Anek Tamil Expanded ExtraBold" pitchFamily="2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9B281B8-DA9B-104F-F642-1A62CA5B1B6B}"/>
                </a:ext>
              </a:extLst>
            </p:cNvPr>
            <p:cNvSpPr/>
            <p:nvPr/>
          </p:nvSpPr>
          <p:spPr>
            <a:xfrm>
              <a:off x="6200775" y="1378744"/>
              <a:ext cx="1735931" cy="1721644"/>
            </a:xfrm>
            <a:prstGeom prst="ellipse">
              <a:avLst/>
            </a:prstGeom>
            <a:solidFill>
              <a:srgbClr val="774936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19" name="Graphic 18" descr="Africa with solid fill">
            <a:extLst>
              <a:ext uri="{FF2B5EF4-FFF2-40B4-BE49-F238E27FC236}">
                <a16:creationId xmlns:a16="http://schemas.microsoft.com/office/drawing/2014/main" id="{689F41D4-102E-E2A1-762B-EB7120CA9B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09159" y="4564857"/>
            <a:ext cx="914400" cy="914400"/>
          </a:xfrm>
          <a:prstGeom prst="rect">
            <a:avLst/>
          </a:prstGeom>
        </p:spPr>
      </p:pic>
      <p:pic>
        <p:nvPicPr>
          <p:cNvPr id="21" name="Graphic 20" descr="Monthly calendar with solid fill">
            <a:extLst>
              <a:ext uri="{FF2B5EF4-FFF2-40B4-BE49-F238E27FC236}">
                <a16:creationId xmlns:a16="http://schemas.microsoft.com/office/drawing/2014/main" id="{736B4648-BEC4-C9D3-0FE2-FC12730E8D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41095" y="191095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86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4B3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decagon 1">
            <a:extLst>
              <a:ext uri="{FF2B5EF4-FFF2-40B4-BE49-F238E27FC236}">
                <a16:creationId xmlns:a16="http://schemas.microsoft.com/office/drawing/2014/main" id="{236D1104-6769-115D-9410-E6B71AB0E37B}"/>
              </a:ext>
            </a:extLst>
          </p:cNvPr>
          <p:cNvSpPr/>
          <p:nvPr/>
        </p:nvSpPr>
        <p:spPr>
          <a:xfrm>
            <a:off x="1" y="0"/>
            <a:ext cx="464344" cy="478631"/>
          </a:xfrm>
          <a:prstGeom prst="dodecagon">
            <a:avLst/>
          </a:prstGeom>
          <a:solidFill>
            <a:srgbClr val="77493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1208F2-D44E-1301-92FE-55EDCEB4B502}"/>
              </a:ext>
            </a:extLst>
          </p:cNvPr>
          <p:cNvSpPr txBox="1"/>
          <p:nvPr/>
        </p:nvSpPr>
        <p:spPr>
          <a:xfrm>
            <a:off x="4236244" y="0"/>
            <a:ext cx="7772400" cy="7040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SzPct val="1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வாஷிங்டன் பெரும்பாலும் தன் வாழ்க்கையை </a:t>
            </a:r>
            <a:r>
              <a:rPr lang="ta-IN" sz="1700" b="1" dirty="0">
                <a:solidFill>
                  <a:srgbClr val="FF0000"/>
                </a:solidFill>
                <a:latin typeface="Anek Tamil" pitchFamily="2" charset="0"/>
                <a:cs typeface="Anek Tamil" pitchFamily="2" charset="0"/>
              </a:rPr>
              <a:t>தென்கிழக்கு பிரேசில் அகாடமி</a:t>
            </a: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யில்தான் கழித்திருக்கிறார்.</a:t>
            </a:r>
            <a:r>
              <a:rPr lang="en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 </a:t>
            </a: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அந்தக் கல்வி நிறுவனம் 1943 இல் நிறுவப்பட்டது</a:t>
            </a:r>
            <a:r>
              <a:rPr lang="en-US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; </a:t>
            </a: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அங்கு முதலாவது சேர்ந்த மாணவர்களில் அவரது அப்பாவும் ஒருவர். அந்தப் பள்ளியில்தான் அவர் பிறந்தார். சிறுவயதிலிருந்தே அந்தப் பள்ளியில் படிப்பதுதான் அவரது கனவாகவும் இருந்தது.</a:t>
            </a:r>
            <a:endParaRPr lang="en-IN" sz="1700" dirty="0">
              <a:solidFill>
                <a:srgbClr val="513225"/>
              </a:solidFill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SzPct val="1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பெரிய பையனான பிறகு</a:t>
            </a:r>
            <a:r>
              <a:rPr lang="en-US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அவரது கனவு நிறைவேறியது. அந்தப் பள்ளியில் படித்துப் பட்டம் பெற்று</a:t>
            </a:r>
            <a:r>
              <a:rPr lang="en-US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பிரேசிலின் வரித்துறையில் பணியாற்றினார். அவருக்குத் திருமணமானது</a:t>
            </a:r>
            <a:r>
              <a:rPr lang="en-US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ஒரு மகன் பிறந்தான்</a:t>
            </a:r>
            <a:r>
              <a:rPr lang="en-US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அவனும் அந்தப் பள்ளியிலேயே படிக்கவேண்டும் என்று ஆசைப்பட்டார்.</a:t>
            </a:r>
            <a:r>
              <a:rPr lang="en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 </a:t>
            </a: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ஆனால் 2000ம் வருடத்தில்</a:t>
            </a:r>
            <a:r>
              <a:rPr lang="en-US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ஒரு வெள்ளம் வந்து</a:t>
            </a:r>
            <a:r>
              <a:rPr lang="en-US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அந்தப் பள்ளியை அழித்தது.</a:t>
            </a:r>
            <a:r>
              <a:rPr lang="en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 </a:t>
            </a: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அந்தப் பள்ளிமீது தனிப்பிரியம் வைத்திருந்த வாஷிங்டனும் மேலும் பலரும் மனமுடைந்து போனார்கள்.</a:t>
            </a:r>
            <a:endParaRPr lang="en-IN" sz="1700" dirty="0">
              <a:solidFill>
                <a:srgbClr val="513225"/>
              </a:solidFill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SzPct val="1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பல வருடங்கள் கடந்தன</a:t>
            </a:r>
            <a:r>
              <a:rPr lang="en-US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பிரேசில் அகாடமிக்குப் பதிலாக மற்றொரு பள்ளியை ஆரம்பிப்பதற்கு செவந்த்-டே அட்வென்டிஸ்ட் திருச்சபை நிலம் வாங்குவதாக வாஷிங்டன் கேள்விப்பட்டார். </a:t>
            </a:r>
            <a:endParaRPr lang="en-IN" sz="1700" dirty="0">
              <a:solidFill>
                <a:srgbClr val="513225"/>
              </a:solidFill>
              <a:latin typeface="Anek Tamil" pitchFamily="2" charset="0"/>
              <a:cs typeface="Anek Tamil" pitchFamily="2" charset="0"/>
            </a:endParaRPr>
          </a:p>
          <a:p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808DEE-C7EE-29FB-07E1-1CE5B18EAA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87278" y="718427"/>
            <a:ext cx="5289382" cy="5603534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879352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4B3">
            <a:alpha val="26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96994D-777F-1AB0-1BC6-22FC1982F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decagon 1">
            <a:extLst>
              <a:ext uri="{FF2B5EF4-FFF2-40B4-BE49-F238E27FC236}">
                <a16:creationId xmlns:a16="http://schemas.microsoft.com/office/drawing/2014/main" id="{D1CAF9BE-2FCA-A172-4E96-F87512BA814C}"/>
              </a:ext>
            </a:extLst>
          </p:cNvPr>
          <p:cNvSpPr/>
          <p:nvPr/>
        </p:nvSpPr>
        <p:spPr>
          <a:xfrm>
            <a:off x="1" y="0"/>
            <a:ext cx="464344" cy="478631"/>
          </a:xfrm>
          <a:prstGeom prst="dodecagon">
            <a:avLst/>
          </a:prstGeom>
          <a:solidFill>
            <a:srgbClr val="77493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9B3235-6D8D-1CCD-3388-F0482FFD8E7A}"/>
              </a:ext>
            </a:extLst>
          </p:cNvPr>
          <p:cNvSpPr txBox="1"/>
          <p:nvPr/>
        </p:nvSpPr>
        <p:spPr>
          <a:xfrm>
            <a:off x="4236244" y="63655"/>
            <a:ext cx="7772400" cy="6730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SzPct val="1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அவருக்கு சந்தோஷம் பொங்கியது!  அந்தப் பள்ளியிலேயே தன் வாழ்க்கையைச் செலவிடவேண்டும் என்று முடிவெடுத்தார்.</a:t>
            </a:r>
            <a:r>
              <a:rPr lang="en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 </a:t>
            </a: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அந்தச் சமயத்தில் </a:t>
            </a:r>
            <a:r>
              <a:rPr lang="ta-IN" sz="1700" b="1" dirty="0">
                <a:solidFill>
                  <a:srgbClr val="FF0000"/>
                </a:solidFill>
                <a:latin typeface="Anek Tamil" pitchFamily="2" charset="0"/>
                <a:cs typeface="Anek Tamil" pitchFamily="2" charset="0"/>
              </a:rPr>
              <a:t>வாஷிங்டன்</a:t>
            </a: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 ரெசிஃப் என்கிற இடத்தில் வசித்து வந்தார். அந்தப் பெரிய நகரம்</a:t>
            </a:r>
            <a:r>
              <a:rPr lang="en-US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பள்ளிக்கூடம் இருந்த இடத்திலிருந்து பல மணிநேர கார்பயண தூரத்தில் இருந்தது. ரெசிஃபில் நல்ல வருமானமுள்ள வேலையைச் செய்துவந்தார். அங்கே அவருக்கு பல வீடுகள் இருந்தன. மேலும்</a:t>
            </a:r>
            <a:r>
              <a:rPr lang="en-US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பணி ஓய்வு பெறும் காலக்கட்டத்தில் இருந்தார்.</a:t>
            </a:r>
            <a:endParaRPr lang="en-IN" sz="1700" dirty="0">
              <a:solidFill>
                <a:srgbClr val="513225"/>
              </a:solidFill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SzPct val="1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ஆனால் எதையும்பற்றி அவர் கவலைப்படவில்லை. அந்தப் புதிய பள்ளியில் வேலைசெய்வதே நோக்கமாக இருந்தது.</a:t>
            </a:r>
            <a:r>
              <a:rPr lang="en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 </a:t>
            </a: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பணியிடமாற்றத்திற்கு விண்ணப்பித்தார். பணியிடமாற்றம் அவ்வளவு எளிதாகக் கொடுக்கப்படுவது இல்லை</a:t>
            </a:r>
            <a:r>
              <a:rPr lang="en-US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; </a:t>
            </a: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ஆனால் பணி ஓய்வு பெறுகிற வயதில் இருப்பவர்களுக்கு சில சமயங்களில் கொடுக்கப்படுவதுண்டு.</a:t>
            </a:r>
            <a:endParaRPr lang="en-IN" sz="1700" dirty="0">
              <a:solidFill>
                <a:srgbClr val="513225"/>
              </a:solidFill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SzPct val="1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பிரேசிலின் வேறொரு மாகாணத்திற்கு வாஷிங்டனின் மேலாளர் பணியிடமாற்றம் கொடுத்தார். ஆனால் வாஷிங்டன் அதை மறுத்துவிட்டார்.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F5153F-3EB5-FF05-A685-0D0D1BAC5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2172" y="763209"/>
            <a:ext cx="4861321" cy="609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09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4B3">
            <a:alpha val="26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2BC85F-E205-380D-5EED-49B8EE159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CCA95B-4A5A-639F-887C-603BA44EB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10091"/>
          <a:stretch>
            <a:fillRect/>
          </a:stretch>
        </p:blipFill>
        <p:spPr>
          <a:xfrm>
            <a:off x="53340" y="1203959"/>
            <a:ext cx="4472940" cy="482345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Dodecagon 1">
            <a:extLst>
              <a:ext uri="{FF2B5EF4-FFF2-40B4-BE49-F238E27FC236}">
                <a16:creationId xmlns:a16="http://schemas.microsoft.com/office/drawing/2014/main" id="{CA9DDD32-5D45-F4A4-1C66-66A986BE1416}"/>
              </a:ext>
            </a:extLst>
          </p:cNvPr>
          <p:cNvSpPr/>
          <p:nvPr/>
        </p:nvSpPr>
        <p:spPr>
          <a:xfrm>
            <a:off x="1" y="0"/>
            <a:ext cx="464344" cy="478631"/>
          </a:xfrm>
          <a:prstGeom prst="dodecagon">
            <a:avLst/>
          </a:prstGeom>
          <a:solidFill>
            <a:srgbClr val="77493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61564E-0345-8648-1924-759AFC609241}"/>
              </a:ext>
            </a:extLst>
          </p:cNvPr>
          <p:cNvSpPr txBox="1"/>
          <p:nvPr/>
        </p:nvSpPr>
        <p:spPr>
          <a:xfrm>
            <a:off x="4271963" y="228599"/>
            <a:ext cx="7772400" cy="6338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SzPct val="15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“என்னால் அங்கு செல்லமுடியாது. புதிய செவந்த்-டே அட்வென்டிஸ்ட் பள்ளி இருக்கிற இடத்திற்கு அருகில் வசிக்க விரும்புகிறேன். கல்வி மிகமுக்கியமெனக் கருதுகிறேன்</a:t>
            </a:r>
            <a:r>
              <a:rPr lang="en-US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” </a:t>
            </a: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என்று சொன்னார்.</a:t>
            </a:r>
            <a:endParaRPr lang="en-IN" sz="1700" dirty="0">
              <a:solidFill>
                <a:srgbClr val="513225"/>
              </a:solidFill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SzPct val="15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“அங்குதான் செல்ல விரும்புகிறீர்களா</a:t>
            </a:r>
            <a:r>
              <a:rPr lang="en-US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?” </a:t>
            </a: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என்று மேலாளர் கேட்டார்.</a:t>
            </a:r>
            <a:r>
              <a:rPr lang="en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 </a:t>
            </a: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“ஆம்</a:t>
            </a:r>
            <a:r>
              <a:rPr lang="en-US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” </a:t>
            </a: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“சரி</a:t>
            </a:r>
            <a:r>
              <a:rPr lang="en-US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” </a:t>
            </a: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என்று சம்மதித்துவிட்டார்.</a:t>
            </a:r>
            <a:r>
              <a:rPr lang="en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 </a:t>
            </a: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அது எளிதாக முடிந்தது.</a:t>
            </a:r>
            <a:r>
              <a:rPr lang="en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 </a:t>
            </a: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“இனி</a:t>
            </a:r>
            <a:r>
              <a:rPr lang="en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 </a:t>
            </a: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நீங்கள் அந்தப் பள்ளிக்கூடத்திற்கு அருகிலிருந்து பணி செய்யலாம்</a:t>
            </a:r>
            <a:r>
              <a:rPr lang="en-US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” </a:t>
            </a: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என்று சொல்லி</a:t>
            </a:r>
            <a:r>
              <a:rPr lang="en-US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அதற்கான ஆவணத்தில் கையெழுத்திட்டார்.</a:t>
            </a:r>
            <a:endParaRPr lang="en-IN" sz="1700" dirty="0">
              <a:solidFill>
                <a:srgbClr val="513225"/>
              </a:solidFill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SzPct val="15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துவக்கத்தில்</a:t>
            </a:r>
            <a:r>
              <a:rPr lang="en-US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வாஷிங்டனின் மனைவிக்கும்</a:t>
            </a:r>
            <a:r>
              <a:rPr lang="en-US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சிறுவனான அவர்களது மகனுக்கும் அது பிடிக்கவில்லை. ரெசிஃபில் எல்லாம் எளிதாகச் சென்றுகொண்டிருந்தது. அருகிலேயே ஒரு பெரிய பல்பொருள் அங்காடி இருந்தது</a:t>
            </a:r>
            <a:r>
              <a:rPr lang="en-US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தேவையான அனைத்தையும் வாங்குகிற வசதி இருந்தது. ஆனால் பள்ளிக்கூடம் இருந்த பகுதி வனப்பகுதி. இருந்தாலும் இருவரும் சம்மதித்தார்கள். </a:t>
            </a:r>
            <a:endParaRPr lang="en-IN" sz="1700" dirty="0">
              <a:solidFill>
                <a:srgbClr val="513225"/>
              </a:solidFill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SzPct val="15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வாஷிங்டன் அந்தப் பள்ளிக்கு அருகிலேயே நிலம் வாங்கி</a:t>
            </a:r>
            <a:r>
              <a:rPr lang="en-US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புதிதாக ஒரு வீடு கட்டினார். ரெசிஃபில் இரண்டு வீடுகளை விற்று</a:t>
            </a:r>
            <a:r>
              <a:rPr lang="en-US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அந்தப் பள்ளிக்கூடத் திட்டத்திற்கு நன்கொடையாகக் கொடுத்தார். </a:t>
            </a:r>
            <a:endParaRPr lang="en-IN" sz="1700" dirty="0">
              <a:solidFill>
                <a:srgbClr val="513225"/>
              </a:solidFill>
              <a:latin typeface="Anek Tamil" pitchFamily="2" charset="0"/>
              <a:cs typeface="Anek Tami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052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4B3">
            <a:alpha val="26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BF10D3-D3BC-0674-5289-388EACA81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decagon 1">
            <a:extLst>
              <a:ext uri="{FF2B5EF4-FFF2-40B4-BE49-F238E27FC236}">
                <a16:creationId xmlns:a16="http://schemas.microsoft.com/office/drawing/2014/main" id="{7E71D6E5-B75A-FFD7-65D9-C7A64B55BE73}"/>
              </a:ext>
            </a:extLst>
          </p:cNvPr>
          <p:cNvSpPr/>
          <p:nvPr/>
        </p:nvSpPr>
        <p:spPr>
          <a:xfrm>
            <a:off x="1" y="0"/>
            <a:ext cx="464344" cy="478631"/>
          </a:xfrm>
          <a:prstGeom prst="dodecagon">
            <a:avLst/>
          </a:prstGeom>
          <a:solidFill>
            <a:srgbClr val="77493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D019BD-D1BA-92AA-97F6-B3624C9B6E24}"/>
              </a:ext>
            </a:extLst>
          </p:cNvPr>
          <p:cNvSpPr txBox="1"/>
          <p:nvPr/>
        </p:nvSpPr>
        <p:spPr>
          <a:xfrm>
            <a:off x="4302443" y="36902"/>
            <a:ext cx="7772400" cy="6821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SzPct val="1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2007 இல் அந்தப் பள்ளிக்கூடத்தின் கட்டுமானப் பணி துவங்கிய போது</a:t>
            </a:r>
            <a:r>
              <a:rPr lang="en-US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ஒவ்வொரு கட்ட பணியையும் வாஷிங்டன் ஆவலோடு பார்த்தார். நிதி திரட்டினார்</a:t>
            </a:r>
            <a:r>
              <a:rPr lang="en-US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மாணவர்கள் அங்கு சேருவதற்கு உதவினார். </a:t>
            </a:r>
            <a:endParaRPr lang="en-IN" sz="1700" dirty="0">
              <a:solidFill>
                <a:srgbClr val="513225"/>
              </a:solidFill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SzPct val="1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மாணவர்களின் கல்விக்கட்டணத்தைச் செலுத்தினார்</a:t>
            </a:r>
            <a:r>
              <a:rPr lang="en-US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பள்ளியின் முதல் முதல்வருக்கு தன் வீட்டைக் கொடுத்தார். பிறகு</a:t>
            </a:r>
            <a:r>
              <a:rPr lang="en-US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பள்ளிக்கு அருகிலேயே இரண்டாவதாக ஒரு வீட்டைக் கட்டினார். </a:t>
            </a:r>
            <a:endParaRPr lang="en-IN" sz="1700" dirty="0">
              <a:solidFill>
                <a:srgbClr val="513225"/>
              </a:solidFill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SzPct val="1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இறுதியாக 2014ம் ஆண்டு அந்தப் பள்ளிக்கூடம் திறக்கப்பட்டது</a:t>
            </a:r>
            <a:r>
              <a:rPr lang="en-US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; </a:t>
            </a: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தனது மகன் இகாரை முதல் மாணவனாக அங்கு சேர்த்தார். அப்போது அவனுக்கு 10 வயது. இன்று வாஷிங்டனுக்கு 65 வயதாகிறது</a:t>
            </a:r>
            <a:r>
              <a:rPr lang="en-US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; </a:t>
            </a: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பணி ஓய்வு பெற்றுவிட்டார்</a:t>
            </a:r>
            <a:r>
              <a:rPr lang="en-US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ஆனாலும் பள்ளிக்கு அருகிலுள்ள வரி அலுவலகத்தில் பணியாற்றி வருகிறார்.</a:t>
            </a:r>
            <a:endParaRPr lang="en-IN" sz="1700" dirty="0">
              <a:solidFill>
                <a:srgbClr val="513225"/>
              </a:solidFill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SzPct val="1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மேல்நிலை வகுப்புகள் வரை உள்ள அந்தப் பள்ளியில் படித்து முடித்துவிட்டு</a:t>
            </a:r>
            <a:r>
              <a:rPr lang="en-US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பல்கலைக்கழகத்தில் படித்து</a:t>
            </a:r>
            <a:r>
              <a:rPr lang="en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 </a:t>
            </a: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வருகிறார்.</a:t>
            </a:r>
            <a:r>
              <a:rPr lang="en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 </a:t>
            </a:r>
            <a:r>
              <a:rPr lang="ta-IN" sz="17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அந்தப் பள்ளிமீது தனக்கிருக்கிற பிரியம்பற்றிக் கூறும்போதே வாஷிங்டனிடம் மகிழ்ச்சி பொங்கியது. அந்தப் பள்ளியின் பெயர் </a:t>
            </a:r>
            <a:r>
              <a:rPr lang="ta-IN" sz="1700" dirty="0">
                <a:solidFill>
                  <a:srgbClr val="FF0000"/>
                </a:solidFill>
                <a:latin typeface="Anek Tamil" pitchFamily="2" charset="0"/>
                <a:cs typeface="Anek Tamil" pitchFamily="2" charset="0"/>
              </a:rPr>
              <a:t>பெர்னம்புகானோ அட்வென்ட்டிஸ்ட் அகாடமி. </a:t>
            </a:r>
            <a:endParaRPr lang="en-IN" sz="1700" dirty="0">
              <a:solidFill>
                <a:srgbClr val="FF0000"/>
              </a:solidFill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7884E9-9B02-4F8B-BC97-A44B0FDC7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0246" y="769620"/>
            <a:ext cx="4907280" cy="560832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94443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4B3">
            <a:alpha val="26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E38D51-84B8-A3F0-0BAB-A54FA56CA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decagon 1">
            <a:extLst>
              <a:ext uri="{FF2B5EF4-FFF2-40B4-BE49-F238E27FC236}">
                <a16:creationId xmlns:a16="http://schemas.microsoft.com/office/drawing/2014/main" id="{31488D88-CBD7-F60B-0FAF-A4FD0E1E84EE}"/>
              </a:ext>
            </a:extLst>
          </p:cNvPr>
          <p:cNvSpPr/>
          <p:nvPr/>
        </p:nvSpPr>
        <p:spPr>
          <a:xfrm>
            <a:off x="1" y="0"/>
            <a:ext cx="464344" cy="478631"/>
          </a:xfrm>
          <a:prstGeom prst="dodecagon">
            <a:avLst/>
          </a:prstGeom>
          <a:solidFill>
            <a:srgbClr val="77493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740FA4-851A-644D-DCA2-1F58AEB86EF2}"/>
              </a:ext>
            </a:extLst>
          </p:cNvPr>
          <p:cNvSpPr txBox="1"/>
          <p:nvPr/>
        </p:nvSpPr>
        <p:spPr>
          <a:xfrm>
            <a:off x="7033260" y="74235"/>
            <a:ext cx="5026342" cy="6709529"/>
          </a:xfrm>
          <a:prstGeom prst="rect">
            <a:avLst/>
          </a:prstGeom>
          <a:solidFill>
            <a:srgbClr val="EDC4B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SzPct val="150000"/>
            </a:pPr>
            <a:r>
              <a:rPr lang="ta-IN" sz="16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தன் குடும்பத்தில் மூன்று தலைமுறையினர் அங்கு படித்திருப்பதாலும்</a:t>
            </a:r>
            <a:r>
              <a:rPr lang="en-US" sz="16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தன் வாழ்க்கையும் அந்தப் பள்ளியைச் சுற்றியே அமைந்திருப்பதாலும் மிகுந்த மகிழ்ச்சியுடன் காணப்படுகிறார்.</a:t>
            </a:r>
            <a:endParaRPr lang="en-IN" sz="1600" dirty="0">
              <a:solidFill>
                <a:srgbClr val="513225"/>
              </a:solidFill>
              <a:latin typeface="Anek Tamil" pitchFamily="2" charset="0"/>
              <a:cs typeface="Anek Tamil" pitchFamily="2" charset="0"/>
            </a:endParaRPr>
          </a:p>
          <a:p>
            <a:pPr algn="just">
              <a:lnSpc>
                <a:spcPct val="150000"/>
              </a:lnSpc>
              <a:buSzPct val="150000"/>
            </a:pPr>
            <a:r>
              <a:rPr lang="ta-IN" sz="16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“பெர்னம்புகானோ அட்வென்டிஸ்ட் அகாடமியானது நித்தியத்திற்காக கல்வி கற்பித்து வருவதாகவே கருதுகிறேன். அது பரலோகப் பாதையில் மாணவர்களை வழி நடத்துகிறது</a:t>
            </a:r>
            <a:r>
              <a:rPr lang="en-US" sz="16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” </a:t>
            </a:r>
            <a:r>
              <a:rPr lang="ta-IN" sz="16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என்று சொன்னார்.</a:t>
            </a:r>
            <a:r>
              <a:rPr lang="en-IN" sz="16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 </a:t>
            </a:r>
            <a:r>
              <a:rPr lang="ta-IN" sz="1600" dirty="0">
                <a:solidFill>
                  <a:srgbClr val="513225"/>
                </a:solidFill>
                <a:latin typeface="Anek Tamil" pitchFamily="2" charset="0"/>
                <a:cs typeface="Anek Tamil" pitchFamily="2" charset="0"/>
              </a:rPr>
              <a:t>இந்தக் காலாண்டின் பதின்மூன்றாம் வாரக் காணிக்கையின் ஒரு பகுதி பெர்னம்புகானோ அட்வென்டிஸ்ட் அகாடமியில் சுமார் 500 பேர் உட்காரக்கூடிய வகையில் பெரிய ஆலயம் ஒன்று கட்டுவதற்குப் பயன்படப் போகிறது. </a:t>
            </a:r>
            <a:endParaRPr lang="en-IN" sz="1600" dirty="0">
              <a:solidFill>
                <a:srgbClr val="513225"/>
              </a:solidFill>
              <a:latin typeface="Anek Tamil" pitchFamily="2" charset="0"/>
              <a:cs typeface="Anek Tamil" pitchFamily="2" charset="0"/>
            </a:endParaRPr>
          </a:p>
          <a:p>
            <a:pPr algn="ctr">
              <a:lnSpc>
                <a:spcPct val="150000"/>
              </a:lnSpc>
              <a:buSzPct val="150000"/>
            </a:pPr>
            <a:r>
              <a:rPr lang="ta-IN" sz="1600" dirty="0">
                <a:solidFill>
                  <a:srgbClr val="FF0000"/>
                </a:solidFill>
                <a:highlight>
                  <a:srgbClr val="FFFF00"/>
                </a:highlight>
                <a:latin typeface="Anek Tamil" pitchFamily="2" charset="0"/>
                <a:cs typeface="Anek Tamil" pitchFamily="2" charset="0"/>
              </a:rPr>
              <a:t>இந்த முக்கியத் திட்டத்திற்காக உதாரத்துவமாக காணிக்கை கொடுக்கத் தீர்மானித்திருப்பதற்கு நன்றி.</a:t>
            </a:r>
            <a:endParaRPr lang="en-IN" sz="1600" dirty="0">
              <a:solidFill>
                <a:srgbClr val="FF0000"/>
              </a:solidFill>
              <a:highlight>
                <a:srgbClr val="FFFF00"/>
              </a:highlight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7AA2B3-E3DE-C59A-3E4F-1831AA86F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5361"/>
            <a:ext cx="7033260" cy="512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078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523</Words>
  <Application>Microsoft Office PowerPoint</Application>
  <PresentationFormat>Panorámica</PresentationFormat>
  <Paragraphs>26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3" baseType="lpstr">
      <vt:lpstr>Anek Tamil</vt:lpstr>
      <vt:lpstr>Anek Tamil Expanded ExtraBold</vt:lpstr>
      <vt:lpstr>Anek Tamil Expanded Medium</vt:lpstr>
      <vt:lpstr>Aptos</vt:lpstr>
      <vt:lpstr>Aptos Display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Johnson Rajkumar</dc:creator>
  <cp:lastModifiedBy>Sergio</cp:lastModifiedBy>
  <cp:revision>12</cp:revision>
  <dcterms:created xsi:type="dcterms:W3CDTF">2025-10-27T12:04:13Z</dcterms:created>
  <dcterms:modified xsi:type="dcterms:W3CDTF">2025-10-28T06:22:04Z</dcterms:modified>
</cp:coreProperties>
</file>