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96B"/>
    <a:srgbClr val="535E52"/>
    <a:srgbClr val="22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3867" autoAdjust="0"/>
  </p:normalViewPr>
  <p:slideViewPr>
    <p:cSldViewPr snapToGrid="0">
      <p:cViewPr varScale="1">
        <p:scale>
          <a:sx n="100" d="100"/>
          <a:sy n="100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E61A-C9A2-3038-A70F-3ECC5ABF2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86898-E21A-06FC-8DE3-D4A0554C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4791-219C-AA49-FA5A-06F492CD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639D-63F9-1D90-8C78-0A16F0A1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5A66-B73F-3294-97EA-56269437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989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AF87-5F44-705A-135D-DBB89D154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CAB7-E8A4-0234-C746-347A32592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51DA0-7A2B-2082-84A1-E4F68FE5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D30ED-3E21-11EC-40AE-B19A6C55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BED8-D1BB-5A9A-319A-46F6E585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403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B3672A-E1A1-77CD-A9A3-0E83095F0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87202-1F59-7904-7243-09283C481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A9623-876C-17BB-010D-33BB795B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1C0DA-6C8D-8679-0448-DB32E4F9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11C20-589B-C254-5B79-7F64BB06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688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E0BA-9ABB-8BAB-7B44-EC8464FC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7E50-B7A8-4A14-21EB-1FE123086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008D8-E09B-F83D-9C9D-46EBEB2A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78BE6-E511-29BA-AF8E-DEE6E107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921D6-CEC9-156F-FF44-6CE89527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201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A867-8E93-5FCB-6376-4FCACC3B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E454C-4054-0167-0D2F-19349441D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2769-DEE4-EFDD-0981-CB11F78E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1F61-B1D8-6D28-2897-DCBECDA2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DB634-6BC8-C9B5-08CB-94F336D6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174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17EB-D05C-F3FD-9A2D-8EE8C389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DF00-0107-4DE2-45DE-DC911DA76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5098B-0B22-226A-9830-7AA0D683D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D61CF-D183-F07E-0A00-8A4AEB6B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1D1EC-A4E7-6767-F2B7-28A307F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196D0-B1F1-BD24-050B-0396B85D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796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0210-FD88-A30D-7407-7641F2DB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25E6D-F84E-EA68-B489-63180EF1B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BEEC1-8C7C-14DF-A15D-01ABA0796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96089-1F0F-B996-89D0-B0D44B3EE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8101C-A496-00C9-FE51-87E7A20D0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8D3E-D2C4-A036-287D-F3AED8C4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B46D70-4056-4F02-823F-4C317E0C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C6CBB-CBB8-4051-711F-133617DF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100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CDE9-18EA-2ABD-9422-0B5DFDFF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1FD0E-36CF-847B-DF3E-CE2404ED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34B2D-E5DC-F477-920E-F0ECF3F2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28ACF-350B-3079-05E6-67ADF56B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452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580C7-2646-4350-3581-8B520A7B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E7E31-9D42-2086-70A2-BE673F32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4F69E-150D-BC02-FF2D-CF9242BF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958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86F1-E01A-717B-6970-C59D629C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FF72-E27D-B583-043A-241B346EE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BD828-21C5-9201-D6AD-0C7304AE6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0B064-59B0-49AF-5FE6-54F52827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553FC-45A7-343B-6A2B-0864EE98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695A3-9A49-6E9D-0B38-52BE9EFC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91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8DB4-B64E-00D7-7F47-BCBDB21A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3C7EE-4AEB-1E45-8A6E-9A0627D14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7BB51-DC95-C81F-95AD-33A578642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F85C3-0122-07B2-953C-76E41D2E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F28D8-C635-30F8-3A00-C2BBEF09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97C2C-40DF-2A05-58DE-51AD9502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61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0C049-605F-C35C-F948-BAE93393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9367F-2592-FE9F-3BAF-A4505EC61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E7CC-B807-C450-D1FA-BE784DC50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EBCB4D-549B-4003-9D87-3A061F315F13}" type="datetimeFigureOut">
              <a:rPr lang="en-IN" smtClean="0"/>
              <a:t>07-04-2026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5B203-0019-55BF-60EF-B00F437B4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5E7A2-EBF6-462E-C929-5289C8564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1D447-922A-411F-B2BC-A5C9D37DE92F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326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F1B40B-EF03-D49F-000E-4ECDCA5D87F9}"/>
              </a:ext>
            </a:extLst>
          </p:cNvPr>
          <p:cNvSpPr/>
          <p:nvPr/>
        </p:nvSpPr>
        <p:spPr>
          <a:xfrm>
            <a:off x="8519746" y="175846"/>
            <a:ext cx="3508132" cy="6453554"/>
          </a:xfrm>
          <a:prstGeom prst="roundRect">
            <a:avLst>
              <a:gd name="adj" fmla="val 7013"/>
            </a:avLst>
          </a:prstGeom>
          <a:gradFill flip="none" rotWithShape="1">
            <a:gsLst>
              <a:gs pos="0">
                <a:srgbClr val="535E52"/>
              </a:gs>
              <a:gs pos="86000">
                <a:srgbClr val="95A96B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7DE1CA-785E-B37E-03A6-4637598CE3FA}"/>
              </a:ext>
            </a:extLst>
          </p:cNvPr>
          <p:cNvSpPr/>
          <p:nvPr/>
        </p:nvSpPr>
        <p:spPr>
          <a:xfrm>
            <a:off x="164122" y="175846"/>
            <a:ext cx="8214947" cy="6453554"/>
          </a:xfrm>
          <a:prstGeom prst="roundRect">
            <a:avLst>
              <a:gd name="adj" fmla="val 578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4F2BA-A778-1B6E-624E-B5B25E16C4E8}"/>
              </a:ext>
            </a:extLst>
          </p:cNvPr>
          <p:cNvSpPr txBox="1"/>
          <p:nvPr/>
        </p:nvSpPr>
        <p:spPr>
          <a:xfrm>
            <a:off x="8708781" y="325315"/>
            <a:ext cx="3130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2000" dirty="0">
                <a:solidFill>
                  <a:srgbClr val="22223B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இரண்டு முறை வாங்கப்பட்ட நிலம்</a:t>
            </a:r>
            <a:endParaRPr lang="en-IN" sz="2000" dirty="0">
              <a:solidFill>
                <a:srgbClr val="22223B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A6A462-E941-C2BF-B304-2784F16FC50C}"/>
              </a:ext>
            </a:extLst>
          </p:cNvPr>
          <p:cNvSpPr txBox="1"/>
          <p:nvPr/>
        </p:nvSpPr>
        <p:spPr>
          <a:xfrm>
            <a:off x="8982548" y="2680448"/>
            <a:ext cx="27618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ஏப்ரல் 11</a:t>
            </a:r>
            <a:r>
              <a:rPr lang="en-US" dirty="0">
                <a:latin typeface="Anek Tamil Expanded SemiBold" pitchFamily="2" charset="0"/>
                <a:cs typeface="Anek Tamil Expanded SemiBold" pitchFamily="2" charset="0"/>
              </a:rPr>
              <a:t>, </a:t>
            </a:r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வாரம் 2</a:t>
            </a:r>
            <a:endParaRPr lang="en-IN" dirty="0">
              <a:latin typeface="Anek Tamil Expanded SemiBold" pitchFamily="2" charset="0"/>
              <a:cs typeface="Anek Tamil Expanded SemiBold" pitchFamily="2" charset="0"/>
            </a:endParaRPr>
          </a:p>
          <a:p>
            <a:endParaRPr lang="en-IN" dirty="0">
              <a:latin typeface="Anek Tamil Expanded SemiBold" pitchFamily="2" charset="0"/>
              <a:cs typeface="Anek Tamil Expanded SemiBold" pitchFamily="2" charset="0"/>
            </a:endParaRP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pPr algn="ctr"/>
            <a:r>
              <a:rPr lang="ta-IN" dirty="0">
                <a:latin typeface="Anek Tamil Expanded ExtraBold" pitchFamily="2" charset="0"/>
                <a:cs typeface="Anek Tamil Expanded ExtraBold" pitchFamily="2" charset="0"/>
              </a:rPr>
              <a:t>காங்கோ ஜனநாயகக் குடியரசு</a:t>
            </a:r>
            <a:endParaRPr lang="en-IN" dirty="0">
              <a:latin typeface="Anek Tamil Expanded ExtraBold" pitchFamily="2" charset="0"/>
              <a:cs typeface="Anek Tamil Expanded ExtraBold" pitchFamily="2" charset="0"/>
            </a:endParaRPr>
          </a:p>
          <a:p>
            <a:endParaRPr lang="en-IN" dirty="0"/>
          </a:p>
        </p:txBody>
      </p:sp>
      <p:pic>
        <p:nvPicPr>
          <p:cNvPr id="11" name="Graphic 10" descr="Daily calendar with solid fill">
            <a:extLst>
              <a:ext uri="{FF2B5EF4-FFF2-40B4-BE49-F238E27FC236}">
                <a16:creationId xmlns:a16="http://schemas.microsoft.com/office/drawing/2014/main" id="{0F09D7EF-E164-8B6B-048C-4753ECE295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1877" y="1667936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Graphic 12" descr="Africa with solid fill">
            <a:extLst>
              <a:ext uri="{FF2B5EF4-FFF2-40B4-BE49-F238E27FC236}">
                <a16:creationId xmlns:a16="http://schemas.microsoft.com/office/drawing/2014/main" id="{89F5D9FB-8B76-BF45-090A-715EBD4B48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877" y="3240488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139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96B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F6D569C-E1D1-BAF8-31BD-66AB98F48589}"/>
              </a:ext>
            </a:extLst>
          </p:cNvPr>
          <p:cNvSpPr/>
          <p:nvPr/>
        </p:nvSpPr>
        <p:spPr>
          <a:xfrm>
            <a:off x="1" y="0"/>
            <a:ext cx="395206" cy="379708"/>
          </a:xfrm>
          <a:prstGeom prst="cloud">
            <a:avLst/>
          </a:prstGeom>
          <a:solidFill>
            <a:srgbClr val="535E5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BD372-751F-A99A-9334-077C5209B109}"/>
              </a:ext>
            </a:extLst>
          </p:cNvPr>
          <p:cNvSpPr txBox="1"/>
          <p:nvPr/>
        </p:nvSpPr>
        <p:spPr>
          <a:xfrm>
            <a:off x="4132880" y="258901"/>
            <a:ext cx="790930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ஆப்பிரிக்காவில் உள்ள ஒரு செவந்த்-டே அட்வென்டிஸ்ட் பல்கலைக்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கழகத்திற்கு அது இருண்ட நாளாக அமைந்தது.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மார்ச் 18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2001 அன்று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காங்கோ ஜனநாயகக் குடியரசின் லுபெரோவில் உள்ள லுகாங்கா அட்வென்டிஸ்ட் பல்கலைக்கழக  வளாகத்திற்குள் ஆயுதம் ஏந்திய போராளிகள் நுழைந்தனர். ஊர் தலைவர்கள் மற்றும் பழங்குடி மூத்தவர்களால் வழிநடத்தப்பட்ட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‘மாய்-மாய்</a:t>
            </a:r>
            <a:r>
              <a:rPr lang="en-US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என்ற போராளி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குழுவைச் சேர்ந்தவர்கள் அவர்கள்.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‘மாய்-மாய்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என்கிற பெயர் ‘மாஜி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என்கிற சுவாஹிலி வார்த்தையிலிருந்து வந்தது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அதன் பொருள் ‘தண்ணீர்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’.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துப்பாக்கித் தோட்டாக்கள் தங்களைத் தாக்காமல் இருப்பதற்காக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குழுவினர் தங்கள் மீது தண்ணீரைத் தெளித்துக் கொள்வார்கள்.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மாய்-மாய் போராளிகள் பல்கலைக்கழக ஊழியர்களைத் தாக்கியதோடு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மாணவர்களையும் அச்சுறுத்தினர். அவர்கள் மூன்று மாணவர்களைப் பிடித்துச் சென்று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மற்ற போராளிகள் காத்திருந்த நயரு சுன்சு குன்றின்மீது அணிவகுத்துச் சென்றனர். பல்கலைக்கழகம் அந்த நிலத்தை சட்டவிரோதமாக ஆக்கிரமித்துள்ளதாகக் கூறி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மாணவர்களிடம் விசாரணை நடத்தினர்.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D01BD-77B6-4B84-1CD4-A7C028254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4211" y="511443"/>
            <a:ext cx="4835471" cy="58351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6870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96B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2E4A1-272D-22D5-DA8A-6A1D67B8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95E6D0E5-6832-CB37-129F-24867A0F29D3}"/>
              </a:ext>
            </a:extLst>
          </p:cNvPr>
          <p:cNvSpPr/>
          <p:nvPr/>
        </p:nvSpPr>
        <p:spPr>
          <a:xfrm>
            <a:off x="1" y="0"/>
            <a:ext cx="395206" cy="379708"/>
          </a:xfrm>
          <a:prstGeom prst="cloud">
            <a:avLst/>
          </a:prstGeom>
          <a:solidFill>
            <a:srgbClr val="535E5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E71F0-4F79-C04E-8973-CDC9D9F4CF87}"/>
              </a:ext>
            </a:extLst>
          </p:cNvPr>
          <p:cNvSpPr txBox="1"/>
          <p:nvPr/>
        </p:nvSpPr>
        <p:spPr>
          <a:xfrm>
            <a:off x="4109632" y="74235"/>
            <a:ext cx="790930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இந்தப் பல்கலைக்கழகம் 1999 -இல்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மூன்று ஆண்டுகளுக்கு முன்புதான் தொடங்கப்பட்டது என்றாலும்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நிலம் பல தசாப்தங்களாக அட்வென்டிஸ்ட் சபைக்குச் சொந்தமானதாக இருந்தது. 1965 இலேயே அந்த நிலத்தில் ‘இன்ஸ்டிட்யூட் அட்வென்டிஸ்ட் டி லுகங்கா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என்கிற கல்வி நிறுவனம் தொடங்கப்பட்டு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கடந்த 36 ஆண்டுகளாக மாணவர்கள் அங்கு பயின்று வந்தனர்.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விசாரணையின்போது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மாய்-மாய் போராளிகளில் ஒருவன் மூன்று மாணவர்களை மிக அருகில் வைத்துச் சுடுவதாக மிரட்டினான். அப்போது போராளிகளுக்கு இடையே கடுமையான வாக்குவாதம் ஏற்பட்டு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பெரும் குழப்பம் நிலவியது. அந்தக் குழப்பமான சூழலில்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திடீரென வானம் பிளந்து பெருமழை கொட்டியது.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தங்கள் மீது தெளிக்கப்படும் தண்ணீர் தோட்டாக்களிலிருந்து தங்களைக் காக்கும் என்று நம்பிய மாய்-மாய் போராளிகளுக்கு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அந்தப் பெருமழையில் நனைய விருப்பமில்லை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அதனால் அவர்கள் நாலாபுறமும் சிதறி ஓடினர். அந்தச் சந்தர்ப்பத்தைப் பயன்படுத்தி மூன்று மாணவர்களும் தப்பினர். அந்த மாணவர்களின் உயிரைக் காப்பாற்ற தேவனே மழையை அனுப்பினார் என்று இன்றும் பல மக்கள் நம்புகிறார்கள்.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20AD6-635A-115D-BCD5-BA2D32B9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210" y="616056"/>
            <a:ext cx="5060197" cy="562588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7280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96B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BF1CB-AF2C-5520-474E-E70E398F3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7FDD31C-5D74-FB38-A674-A5A0173C4FF1}"/>
              </a:ext>
            </a:extLst>
          </p:cNvPr>
          <p:cNvSpPr/>
          <p:nvPr/>
        </p:nvSpPr>
        <p:spPr>
          <a:xfrm>
            <a:off x="1" y="0"/>
            <a:ext cx="395206" cy="379708"/>
          </a:xfrm>
          <a:prstGeom prst="cloud">
            <a:avLst/>
          </a:prstGeom>
          <a:solidFill>
            <a:srgbClr val="535E5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C2B0F-25FC-3A4A-6BEC-732E44138C9C}"/>
              </a:ext>
            </a:extLst>
          </p:cNvPr>
          <p:cNvSpPr txBox="1"/>
          <p:nvPr/>
        </p:nvSpPr>
        <p:spPr>
          <a:xfrm>
            <a:off x="4148378" y="74235"/>
            <a:ext cx="790930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இத்துடன் கதை முடியவில்லை.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மார்ச் 18 அன்று நடந்த நிகழ்வுகளும் நிலம்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குறித்த புகார்களும்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முன்னாள் நிலப்பிரபுக்களின் குடும்பத்தினர் பல்கலைக்கழகத்தின்மீது உரிமைகோரக் காரணமாயின. இந்த நெருக்கடியான சூழலைத் தணிக்கும் நோக்கில்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 2001ம் ஆண்டில்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செவந்த்-டே அட்வென்டிஸ்ட் சபை அந்த நிலத்திற்காக இரண்டாவது முறையாக பணம் செலுத்த ஒப்புக்கொண்டது.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 ஒப்பந்தத்தின்மூலம்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சபை ஒரே சொத்திற்காக இரண்டு முறை பணம் செலுத்தியது. அதாவது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நிலம் அட்வென்டிஸ்ட் சபைக்கு ‘இரண்டு முறை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சொந்தமானது.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இதேபோல்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மனிதர்களும் தமக்கு இரண்டு முறை சொந்தமானவர்கள் என்று தேவன் கூறுகிறார். முதலாவதாக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மனிதர்களைப் படைத்தார்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இரண்டாவதாக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சிலுவையில் தம் இரத்தத்தைச் சிந்தி மனிதர்களைப் மீட்டார். 1கொரிந்தியர் 6:20 கூறுகிறது: ‘நீங்கள் கிரயத்துக்குக் கொள்ளப்பட்டீர்களே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ஆகையால் தேவனுக்கு உடையவைகளாகிய உங்கள் சரீரத்தினாலும் உங்கள் ஆவியினாலும் தேவனை மகிமைப்படுத்துங்கள்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’.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பல்கலைக்கழகம் அந்த நிலத்தைப் பார்த்து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‘நீ எனக்கு இரண்டு முறை சொந்தமானவள்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  சொல்வதைப் போலவே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தேவனும் நம்மைப் பார்த்து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சொல்ல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முடியும்.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F751A-DFD1-97D5-4719-7595756E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212" y="867905"/>
            <a:ext cx="4920711" cy="555614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6696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96B">
            <a:alpha val="2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E0221-F36F-7A9C-A513-87BAF600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E2D76E-BB1F-B907-C063-FF7AE80D7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42" y="74235"/>
            <a:ext cx="6672021" cy="670952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CAFD66F6-36AA-17DF-FDFD-26D1104E6775}"/>
              </a:ext>
            </a:extLst>
          </p:cNvPr>
          <p:cNvSpPr/>
          <p:nvPr/>
        </p:nvSpPr>
        <p:spPr>
          <a:xfrm>
            <a:off x="1" y="0"/>
            <a:ext cx="395206" cy="379708"/>
          </a:xfrm>
          <a:prstGeom prst="cloud">
            <a:avLst/>
          </a:prstGeom>
          <a:solidFill>
            <a:srgbClr val="535E5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69187-C477-6C1D-97B1-DED34D01108F}"/>
              </a:ext>
            </a:extLst>
          </p:cNvPr>
          <p:cNvSpPr txBox="1"/>
          <p:nvPr/>
        </p:nvSpPr>
        <p:spPr>
          <a:xfrm>
            <a:off x="6953574" y="74235"/>
            <a:ext cx="5168684" cy="6709529"/>
          </a:xfrm>
          <a:prstGeom prst="rect">
            <a:avLst/>
          </a:prstGeom>
          <a:solidFill>
            <a:srgbClr val="95A96B">
              <a:alpha val="4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ஓய்வுநாள் காணிக்கை மூலம் லுகாங்கா அட்வென்டிஸ்ட்  பல்கலைக்கழகத்தின் வளர்ச்சிப்பணியில் நீங்களும் ஒரு அங்கமாகலாம். தற்போது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செவிலியர் பள்ளி மாணவர்கள் தங்கள் ஆராய்ச்சிக்காகப் பல்கலைக்கழக மருத்துவமனையின் சிறிய ஆய்வகத்தையே பயன்படுத்தி வருகின்றனர். இந்தக் காலாண்டில் பெறப்படும் காணிக்கையானது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செவிலியர் பள்ளிக்கென ஒரு புதிய கட்டிடத்தைக் கட்ட உதவும். அதில் பொது செவிலியம்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மகப்பேறு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இமேஜிங்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ஆய்வக நுட்பங்கள் மற்றும் குழந்தை மருத்துவம் ஆகிய ஐந்து முக்கிய கல்வித் துறைகளுக்கான பெரிய </a:t>
            </a:r>
            <a:r>
              <a:rPr lang="ta-IN" sz="1600">
                <a:latin typeface="Anek Tamil" pitchFamily="2" charset="0"/>
                <a:cs typeface="Anek Tamil" pitchFamily="2" charset="0"/>
              </a:rPr>
              <a:t>ஆய்வகங்கள் அமைக்கப்படும்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. </a:t>
            </a: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 முக்கியமான திட்டத்திற்குத் தாராளமாக நிதி வழங்குவதற்கு நன்றி.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32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456</Words>
  <Application>Microsoft Office PowerPoint</Application>
  <PresentationFormat>Panorámica</PresentationFormat>
  <Paragraphs>23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4" baseType="lpstr">
      <vt:lpstr>Anek Tamil</vt:lpstr>
      <vt:lpstr>Anek Tamil Expanded ExtraBold</vt:lpstr>
      <vt:lpstr>Anek Tamil Expanded Medium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10</cp:revision>
  <dcterms:created xsi:type="dcterms:W3CDTF">2026-04-07T12:02:42Z</dcterms:created>
  <dcterms:modified xsi:type="dcterms:W3CDTF">2026-04-07T13:44:35Z</dcterms:modified>
</cp:coreProperties>
</file>