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5DB"/>
    <a:srgbClr val="323A26"/>
    <a:srgbClr val="718355"/>
    <a:srgbClr val="156082"/>
    <a:srgbClr val="132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448B-7673-FACB-78C4-04A4BA954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DCA1D-35CA-A893-4AF8-160575C5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3D90E-8BD2-A97F-D121-A7037E33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75215-F221-4938-0424-D305E707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56E37-D4EC-F651-9C8B-0419B750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498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1069-DF20-BD44-72BF-AE1AF0A1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A229E-0B8E-C40C-4A95-2B0E7686B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DEACD-3BFF-CE4E-3B9E-A69CB871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7D48F-F427-FCED-7DC3-B9478786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05CEB-1336-A257-BEA1-EDD988E1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87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213B0-A50C-DFCC-5EDC-813F561E8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16B6E-879C-06FD-C18D-6CDEC1B1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3133-8EED-18D4-C892-C4F39324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F1CBF-7F3C-C4BD-3551-D65A6A42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ED2C-375D-3DEA-CEE2-34B01EFB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617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EB6A-845C-37C5-DE44-6255BFA9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26A0-2EA7-8972-1231-5CCE68A3E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353D-6E56-A5B7-05F1-CD27F80E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DB467-43C9-D911-D58A-9F1083E98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30216-665C-890C-9C7C-43D50E11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62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B9CD-E3FE-4446-641A-D44C11CA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ACAA5-220C-898A-D935-8DC68FD15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5163F-1473-2AD8-0733-514BF2D0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418A5-5910-2A25-EBAB-4A5C6FD0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8430-9CF0-F0DD-E2D6-86091FDF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782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A111-C47C-4203-6A69-EC197703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C51C8-C858-B0B2-75CA-2FE2F8E09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7D657-5E3D-8DC2-0E10-0BDE76F27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A01BD-EFFA-EC88-1ABC-5EC5DCA1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43310-C014-ED96-98B9-36BF985B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A825-2F8E-F5E0-BAF4-2BF284FA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115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7B77-D2A3-5D23-56A9-FDF7890D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233DA-2F25-4CDB-6498-CD8BC9EDB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1A81D-E630-0783-27DC-F03D51A87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0DCBE-48AD-3D66-405C-33AA483A2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9CD5C-4360-CF35-B2A5-B069BA136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0136D-C00E-2E45-889F-9F7936A5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8929C-3F04-614C-11EB-EFADE9E5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2663E-FD55-E31B-3E2C-A7F82379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38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2891-8DD5-255F-DE19-73D6C88F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C01E5-0150-6B11-3F8A-37B2B657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B5681-2D59-A1FC-4998-45FF700B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C89D9-9545-6AB7-023D-8E86E2A2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630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27E44-DBED-FD14-E043-4155043E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06ABE-AB0F-1E9F-817F-53743BB0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88352-DA50-85C1-3C76-419DCD4E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34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7EB2-141B-BFD1-9CFD-5774BA58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5DB4A-4BF9-ECA2-6DC9-26FF941F4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A7571-958E-0E42-01E0-F2E764C28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A217-61E8-9E42-5DE1-075E27C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1EB4A-1050-A572-7E3B-13C98F3C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71810-42C0-D212-FF7A-DBC56112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70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F41C-D7BA-D128-D6AE-AA62248B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DA0C3-60C5-600B-BE5F-8E837E702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3CCBD-C046-7E83-1077-29625D8B0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546F8-FA27-C22C-84B5-9CC73AA9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6AA4C-3CAE-3218-FCC9-F45C53F9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7D827-FFB8-DCF4-BEA1-00F20F71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352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7683F-A4FF-4EC2-1BB5-0C1B0BDC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7D7EE-8F5E-8F18-4DC7-B4FB6074A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1803A-B8FF-45EB-A5BB-95DE697E6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FD4ECD-672E-4793-9553-670636E7F596}" type="datetimeFigureOut">
              <a:rPr lang="en-IN" smtClean="0"/>
              <a:t>18-06-2026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3EDB-BE20-2B4E-6575-FC7AC2361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D0711-68FB-C979-5F3F-CE7967A13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2D0E5D-0D8E-4654-9482-21A83C16454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21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01E45BE6-00AD-D4C6-4F74-D1380FFD30E7}"/>
              </a:ext>
            </a:extLst>
          </p:cNvPr>
          <p:cNvSpPr/>
          <p:nvPr/>
        </p:nvSpPr>
        <p:spPr>
          <a:xfrm>
            <a:off x="99011" y="1"/>
            <a:ext cx="11993977" cy="738554"/>
          </a:xfrm>
          <a:custGeom>
            <a:avLst/>
            <a:gdLst>
              <a:gd name="csX0" fmla="*/ 0 w 21600"/>
              <a:gd name="csY0" fmla="*/ 0 h 21600"/>
              <a:gd name="csX1" fmla="*/ 21600 w 21600"/>
              <a:gd name="csY1" fmla="*/ 0 h 21600"/>
              <a:gd name="csX2" fmla="*/ 21600 w 21600"/>
              <a:gd name="csY2" fmla="*/ 17322 h 21600"/>
              <a:gd name="csX3" fmla="*/ 0 w 21600"/>
              <a:gd name="csY3" fmla="*/ 20172 h 21600"/>
              <a:gd name="csX4" fmla="*/ 0 w 21600"/>
              <a:gd name="csY4" fmla="*/ 0 h 21600"/>
              <a:gd name="csX0" fmla="*/ 0 w 21865"/>
              <a:gd name="csY0" fmla="*/ 0 h 21324"/>
              <a:gd name="csX1" fmla="*/ 21600 w 21865"/>
              <a:gd name="csY1" fmla="*/ 0 h 21324"/>
              <a:gd name="csX2" fmla="*/ 21600 w 21865"/>
              <a:gd name="csY2" fmla="*/ 17322 h 21324"/>
              <a:gd name="csX3" fmla="*/ 0 w 21865"/>
              <a:gd name="csY3" fmla="*/ 20172 h 21324"/>
              <a:gd name="csX4" fmla="*/ 0 w 21865"/>
              <a:gd name="csY4" fmla="*/ 0 h 21324"/>
              <a:gd name="csX0" fmla="*/ 514 w 22379"/>
              <a:gd name="csY0" fmla="*/ 0 h 21324"/>
              <a:gd name="csX1" fmla="*/ 22114 w 22379"/>
              <a:gd name="csY1" fmla="*/ 0 h 21324"/>
              <a:gd name="csX2" fmla="*/ 22114 w 22379"/>
              <a:gd name="csY2" fmla="*/ 17322 h 21324"/>
              <a:gd name="csX3" fmla="*/ 514 w 22379"/>
              <a:gd name="csY3" fmla="*/ 20172 h 21324"/>
              <a:gd name="csX4" fmla="*/ 514 w 22379"/>
              <a:gd name="csY4" fmla="*/ 0 h 213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2379" h="21324">
                <a:moveTo>
                  <a:pt x="514" y="0"/>
                </a:moveTo>
                <a:lnTo>
                  <a:pt x="22114" y="0"/>
                </a:lnTo>
                <a:cubicBezTo>
                  <a:pt x="22114" y="5774"/>
                  <a:pt x="22711" y="15317"/>
                  <a:pt x="22114" y="17322"/>
                </a:cubicBezTo>
                <a:cubicBezTo>
                  <a:pt x="11314" y="17322"/>
                  <a:pt x="11314" y="23922"/>
                  <a:pt x="514" y="20172"/>
                </a:cubicBezTo>
                <a:cubicBezTo>
                  <a:pt x="-643" y="16057"/>
                  <a:pt x="514" y="6724"/>
                  <a:pt x="514" y="0"/>
                </a:cubicBezTo>
                <a:close/>
              </a:path>
            </a:pathLst>
          </a:custGeom>
          <a:solidFill>
            <a:srgbClr val="132A1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SemiExpanded ExtraBo" pitchFamily="2" charset="0"/>
                <a:cs typeface="Anek Tamil SemiExpanded ExtraBo" pitchFamily="2" charset="0"/>
              </a:rPr>
              <a:t>ஓய்வுநாளுக்கு ஆண்டவர்</a:t>
            </a:r>
            <a:endParaRPr lang="en-IN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A31F6-ECC3-1665-0125-521379BD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4135" y="1123485"/>
            <a:ext cx="4620379" cy="4744487"/>
          </a:xfrm>
          <a:prstGeom prst="flowChartDocumen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B0A805DB-701B-F07F-0BEA-D1585193969B}"/>
              </a:ext>
            </a:extLst>
          </p:cNvPr>
          <p:cNvSpPr/>
          <p:nvPr/>
        </p:nvSpPr>
        <p:spPr>
          <a:xfrm>
            <a:off x="6281629" y="1825362"/>
            <a:ext cx="5110557" cy="3987609"/>
          </a:xfrm>
          <a:prstGeom prst="wave">
            <a:avLst>
              <a:gd name="adj1" fmla="val 5948"/>
              <a:gd name="adj2" fmla="val 0"/>
            </a:avLst>
          </a:prstGeom>
          <a:solidFill>
            <a:srgbClr val="323A26"/>
          </a:solidFill>
          <a:ln>
            <a:noFill/>
          </a:ln>
          <a:effectLst>
            <a:glow rad="101600">
              <a:srgbClr val="E9F5DB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ஜூன் 20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12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SemiExpanded ExtraBo" pitchFamily="2" charset="0"/>
                <a:cs typeface="Anek Tamil SemiExpanded ExtraBo" pitchFamily="2" charset="0"/>
              </a:rPr>
              <a:t>தன்சானியா</a:t>
            </a:r>
            <a:endParaRPr lang="en-IN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BAD72-FC77-8284-EE66-2321F7FD75FF}"/>
              </a:ext>
            </a:extLst>
          </p:cNvPr>
          <p:cNvSpPr/>
          <p:nvPr/>
        </p:nvSpPr>
        <p:spPr>
          <a:xfrm>
            <a:off x="1161907" y="5977975"/>
            <a:ext cx="2756950" cy="546578"/>
          </a:xfrm>
          <a:prstGeom prst="rect">
            <a:avLst/>
          </a:prstGeom>
          <a:solidFill>
            <a:srgbClr val="323A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01600">
                    <a:srgbClr val="718355">
                      <a:alpha val="6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SemiExpanded ExtraBo" pitchFamily="2" charset="0"/>
                <a:cs typeface="Anek Tamil SemiExpanded ExtraBo" pitchFamily="2" charset="0"/>
              </a:rPr>
              <a:t>எசேக்கியேல்</a:t>
            </a:r>
            <a:endParaRPr lang="en-IN" dirty="0">
              <a:effectLst>
                <a:glow rad="101600">
                  <a:srgbClr val="718355">
                    <a:alpha val="6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2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6A123EB-0FF3-4978-644B-15F017F58095}"/>
              </a:ext>
            </a:extLst>
          </p:cNvPr>
          <p:cNvSpPr/>
          <p:nvPr/>
        </p:nvSpPr>
        <p:spPr>
          <a:xfrm>
            <a:off x="-1" y="0"/>
            <a:ext cx="316259" cy="357510"/>
          </a:xfrm>
          <a:prstGeom prst="flowChartDocument">
            <a:avLst/>
          </a:prstGeom>
          <a:solidFill>
            <a:srgbClr val="323A2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SemiExpanded ExtraBo" pitchFamily="2" charset="0"/>
                <a:cs typeface="Anek Tamil SemiExpanded ExtraBo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E486B-204D-4948-0E33-11FE0125A7E3}"/>
              </a:ext>
            </a:extLst>
          </p:cNvPr>
          <p:cNvSpPr txBox="1"/>
          <p:nvPr/>
        </p:nvSpPr>
        <p:spPr>
          <a:xfrm>
            <a:off x="3884481" y="0"/>
            <a:ext cx="81883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 வார ஊழிய அறிக்கை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தான்சானியாவின் ஒரு பகுதியான சான்சிபார் தீவில்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ஏழாம் நாள் அட்வென்டிஸ்ட் சபையில் முதல் நபர்கள் எவ்வாறு இணைந்தார்கள் என்பதைப் பற்றியது. இக்கதை 1986-ஆம் ஆண்டு தொடங்கியது.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எசேக்கியேல்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 குழப்பமடைந்தார். ‘உண்மையான ஓய்வுநாள் வெள்ளியா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சனிக்கிழமையா அல்லது ஞாயிற்றுக்கிழமையா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 தலைப்பிலான புத்தகத்தை வாசித்து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அதை எப்படிப் புரிந்துகொள்வது என்று தெரியாமல் திகைத்தார். ஜெனரல் கான்ஃபரன்ஸின் முன்னாள் துணைத்தலைவரான டபிள்யூ. டங்கன் ஈவா எழுதிய அந்தப் புத்தகத்தை யாரோ ஒருவர் அவருக்குக் கொடுத்திருந்தார். அவர் அதை சான்சிபார் தீவில் உள்ள தனது வீட்டில் வாசித்தார்.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அத்தீவில் உள்ள பெரும்பாலான மக்களைப் போலல்லாமல்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ஒரு கிறிஸ்தவராக இருந்தார். தான்சானியாவின் பிரதான நிலப்பகுதியில் இருந்த குடும்பப் பிரச்சினைகளிலிருந்து விலகி இருப்பதற்காக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ஓராண்டுக்கு முன்பு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1985 -இல் அவர் சான்சிபார் தீவிற்கு குடிபெயர்ந்தார்.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அந்தப் புத்தகம் எசேக்கியேலை மிகுந்த யோசனையில் ஆழ்த்தியது. அத்தீவில் பலர் வெள்ளிக்கிழமையை ஓய்வுநாளாகக் கருதி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ஆராதனை செய்துவந்தனர்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259A4-DCFA-2D9B-6FA2-72203C78B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83771"/>
            <a:ext cx="4437035" cy="555171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7950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B70C0-4B88-444C-A6DF-21F79FD18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15DDC4CD-C58D-80D5-E542-9469869D71BE}"/>
              </a:ext>
            </a:extLst>
          </p:cNvPr>
          <p:cNvSpPr/>
          <p:nvPr/>
        </p:nvSpPr>
        <p:spPr>
          <a:xfrm>
            <a:off x="-1" y="0"/>
            <a:ext cx="316259" cy="357510"/>
          </a:xfrm>
          <a:prstGeom prst="flowChartDocument">
            <a:avLst/>
          </a:prstGeom>
          <a:solidFill>
            <a:srgbClr val="323A2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SemiExpanded ExtraBo" pitchFamily="2" charset="0"/>
                <a:cs typeface="Anek Tamil SemiExpanded ExtraBo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84C68-D43E-4299-235F-7E5DF7AD49F8}"/>
              </a:ext>
            </a:extLst>
          </p:cNvPr>
          <p:cNvSpPr txBox="1"/>
          <p:nvPr/>
        </p:nvSpPr>
        <p:spPr>
          <a:xfrm>
            <a:off x="3884481" y="61875"/>
            <a:ext cx="81883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அது உண்மையான ஓய்வுநாள் அல்ல என்பதில் அவர் உறுதியாக இருந்தார். அவர் தனது வாழ்நாள் முழுவதும் ஞாயிற்றுக்கிழமையில் ஆலயம் சென்றுவந்தார்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தேவனுடைய பரிசுத்த ஓய்வுநாள் உண்மையில் சனிக்கிழமை என்று அந்தப் புத்தகத்தில் வாசித்தார்.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தன்னுடைய நண்பரான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மோசஸ்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 என்பவருடன் இது குறித்துப் பேசினார். மோசஸும் பிரதான நிலப்பகுதியிலிருந்து சான்சிபாருக்குக் குடிபெயர்ந்த ஒரு கிறிஸ்தவர். அந்தப் புத்தகத்தின் செய்தி தவறானது என்று அவர்கள் இருவரும் முதலில் கருதினார்கள்.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சனிக்கிழமைக்கு ஆதரவாக அதில் சொல்லப்பட்டிருந்த காரணங்கள் மிகவும் வலிமையாகவும் மறுக்கமுடியாததாகவும் இருந்தன. 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தன்னிடம் அந்தப் புத்தகத்தைக் கொடுத்த நபரிடம் அவர் சென்றார்.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“இந்தப் புத்தகத்தை உன்னிடம் கொடுத்தவரை என்னை வந்து பார்க்கச் சொல்லுங்கள். அவரிடம் உண்மையைப்பற்றிக் கேட்கவேண்டும்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 கூறினார்.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விரைவிலேயே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யோஹானா என்ற ஏழாம்நாள் அட்வென்டிஸ்ட் புத்தக ஊழியர்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எசேக்கியேல் மற்றும் மோசஸைச் சந்தித்தார். ஓய்வு நாள்குறித்த அவர்களின் கேள்விகளுக்கு அவர் பதில் சொன்னார். அவர்கள் வாதிட்டபோது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‘வாய்ஸ் ஆஃப் ப்ராபசி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வேதாகமப் பாடங்களைப் படிக்குமாறு அறிவுறுத்தினார்.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D9B95-BF00-C905-F680-EDA84C282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6896"/>
            <a:ext cx="4049487" cy="54004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085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9FE66-5AC8-151B-7391-673208EE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7DDBC1F3-74CB-B282-78A6-BE24F14B2E32}"/>
              </a:ext>
            </a:extLst>
          </p:cNvPr>
          <p:cNvSpPr/>
          <p:nvPr/>
        </p:nvSpPr>
        <p:spPr>
          <a:xfrm>
            <a:off x="-1" y="0"/>
            <a:ext cx="316259" cy="357510"/>
          </a:xfrm>
          <a:prstGeom prst="flowChartDocument">
            <a:avLst/>
          </a:prstGeom>
          <a:solidFill>
            <a:srgbClr val="323A2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SemiExpanded ExtraBo" pitchFamily="2" charset="0"/>
                <a:cs typeface="Anek Tamil SemiExpanded ExtraBo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4B571-C7CA-2BCF-85A2-19EAF46FB608}"/>
              </a:ext>
            </a:extLst>
          </p:cNvPr>
          <p:cNvSpPr txBox="1"/>
          <p:nvPr/>
        </p:nvSpPr>
        <p:spPr>
          <a:xfrm>
            <a:off x="3884481" y="61875"/>
            <a:ext cx="81883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“இந்தக் கேள்விகளுக்கெல்லாம் நீங்கள் பதிலளித்தால்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நான் உங்களுக்கு ஒரு பரிசு தருவேன்” என்று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யோஹானா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 மேலும் கூறினார்.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எசேக்கியேலும் மோசஸும் மிகுந்த மகிழ்ச்சியடைந்தனர். முதல் ஐந்துபாடங்களைப் படித்து முடித்தனர்.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அதில் தேர்வுவைத்து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திருத்தி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ஐந்து பாடங்களை யோஹனா அவர்களுக்குக் கொடுத்தார்.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20 பாடங்களையும் அவர்கள் முடித்தபோது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யோஹானா அவர்களைப் பாராட்டி சான்றிதழ் வழங்கினார். மேலும்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வாக்குறுதி அளித்தபடியே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ஒவ்வொரு வருக்கும் மூன்று ஜோடி சாம்பல் நிறப் முழுநீள கால்சட்டைகளையும்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மூன்று சிவப்பு மற்றும் நீல நிற நீண்ட கைகளுடைய மேல்சட்டைகளையும் பரிசாக வழங்கினார்.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எசேக்கியேலும் மோசஸும் மிகுந்த மகிழ்ச்சியடைந்தனர். அந்தத் தீவின் பொருளாதாரம் நலிவடைந்து காணப்பட்டதால்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அங்கிருந்த பலரிடம் ஒரு ஜோடி ஆடைகளுக்கு மேல் இல்லை.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எசேக்கியேல் தனக்காக ஒரு ஜோடி ஆடைகளை வைத்துக்கொண்டு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மற்ற இரண்டு ஜோடிகளை தனது உறவினர்களுக்குக் கொடுத்தார். ஆச்சரியமடைந்த அந்த உறவினர்கள் இந்த ஆடைகள் அவருக்கு எங்கிருந்து கிடைத்தன என்று கேட்டபோது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“தயவுசெய்து என்னோடு வாருங்கள்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நான் உங்களுக்குக் காட்டுகிறேன்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B8B21-9792-3B44-0862-BE7D738D6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900649"/>
            <a:ext cx="4094599" cy="55585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6324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4666E-5AA0-5C70-CD89-80265C03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6F0E4231-F5AE-96B4-768D-E823F19149B5}"/>
              </a:ext>
            </a:extLst>
          </p:cNvPr>
          <p:cNvSpPr/>
          <p:nvPr/>
        </p:nvSpPr>
        <p:spPr>
          <a:xfrm>
            <a:off x="-1" y="0"/>
            <a:ext cx="316259" cy="357510"/>
          </a:xfrm>
          <a:prstGeom prst="flowChartDocument">
            <a:avLst/>
          </a:prstGeom>
          <a:solidFill>
            <a:srgbClr val="323A2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SemiExpanded ExtraBo" pitchFamily="2" charset="0"/>
                <a:cs typeface="Anek Tamil SemiExpanded ExtraBo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4327A-D372-5F00-1CA8-051BF05413C3}"/>
              </a:ext>
            </a:extLst>
          </p:cNvPr>
          <p:cNvSpPr txBox="1"/>
          <p:nvPr/>
        </p:nvSpPr>
        <p:spPr>
          <a:xfrm>
            <a:off x="3884481" y="61875"/>
            <a:ext cx="81883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உறவினர்களும் நண்பர்களும் அந்த வேதாகமப் பாடங்களைப் படிக்க தாங்களும் சேர்ந்தார்கள்.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20 பாடங்களை முடித்த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எசேக்கியேல் ஓய்வுநாளைக் கடைபிடிக்கத் தொடங்கினார். பின்னர்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இரண்டாவது பாடத்திட்டத்தைப் படிக்குமாறு யோஹானா அவர்களை ஊக்கப்படுத்தினார். அந்த 20 பாடங்களையும் அவர்கள் முடித்த 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மற்றுமொரு சான்றிதழையும் தலா மூன்று ஜோடி ஆடைகளையும் பெற்றனர். 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அதன்பிறகு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ஆரோக்கியம் சம்பந்தமான வேதப்பாடங்களை அவர்களுக்கு யோஹானா கொடுத்தார். அந்த 20 பாடங்களுக்குப்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எசேக்கியேலும் மோசஸும் மீண்டும் ஒரு சான்றிதழையும் கூடுதல் ஆடைகளையும் பெற்றனர்.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 மூன்று பாடத்திட்டங்களையும் முடிப்பதற்கு அவர்களுக்கு சுமார் ஒரு வருடம் ஆனது.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அவர்கள் படித்துக்கொண்டிருந்தபோது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மோசஸ் ஒரு பெரிய பழுப்பு நிறக் கதவைப்பற்றி மூன்று முறை கனவு கண்டார். மூன்றாவது கனவிற்குப்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அவரும் எசேக்கியேலும் அத்தீவில் புதிதாகத் தொடங்கப்பட்ட அட்வென்டிஸ்ட் கிளினிக்கின் பெரிய பழுப்புநிறக் கதவைத் தட்டினார்கள். அந்த கிளினிக்கின் மருத்துவர் அவர்களை ஓர் அட்வென்டிஸ்ட் வீட்டுச் சபைக்கு அழைத்துச்சென்றார்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கூடுதல் வேதாகமப் படிப்புகள் மூலம் அவர்களின் விசுவாசத்தை உறுதிப்படுத்தினார்.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3909E-54B9-B959-B405-7845E50B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3638" y="548801"/>
            <a:ext cx="4157496" cy="60766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44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5DB">
            <a:alpha val="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0D3AC-DFD4-3349-91AB-41EFEA703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D0E02-5D63-29C5-B070-F8845027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1153" cy="6857999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E16056C-A1F9-9BD7-5284-0C4B153071A5}"/>
              </a:ext>
            </a:extLst>
          </p:cNvPr>
          <p:cNvSpPr/>
          <p:nvPr/>
        </p:nvSpPr>
        <p:spPr>
          <a:xfrm>
            <a:off x="-1" y="0"/>
            <a:ext cx="316259" cy="357510"/>
          </a:xfrm>
          <a:prstGeom prst="flowChartDocument">
            <a:avLst/>
          </a:prstGeom>
          <a:solidFill>
            <a:srgbClr val="323A2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SemiExpanded ExtraBo" pitchFamily="2" charset="0"/>
                <a:cs typeface="Anek Tamil SemiExpanded ExtraBo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C7AA7-B05A-FE94-AD77-B3BC7532140E}"/>
              </a:ext>
            </a:extLst>
          </p:cNvPr>
          <p:cNvSpPr txBox="1"/>
          <p:nvPr/>
        </p:nvSpPr>
        <p:spPr>
          <a:xfrm>
            <a:off x="4023360" y="74235"/>
            <a:ext cx="8098706" cy="6709529"/>
          </a:xfrm>
          <a:prstGeom prst="rect">
            <a:avLst/>
          </a:prstGeom>
          <a:solidFill>
            <a:srgbClr val="E9F5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யோஹானாவுடன் மூன்றாவது பாடத்திட்டத்தை முடித்தபிறகு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எசேக்கியேல் ஞானஸ்நானம் பெற விரும்பினார்.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அவ்வாறே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எசேக்கியேலும் மோசஸும் இந்தியப் பெருங்கடலில் ஞானஸ்நானம் பெற்றனர். பல ஆண்டுகளுக்குப் பிறகு சான்சிபாரில் ஞானஸ்நானம் பெற்ற முதல் அட்வென்டிஸ்டுகள் இவர்களே.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1989-ஆம் ஆண்டில்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முதல் அட்வென்டிஸ்ட் போதகர் அத்தீவிற்கு வந்தார். ஆறு ஆண்டுகளுக்குப் 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1995-இல் முதல் அட்வென்டிஸ்ட் ஆலயம் திறக்கப்பட்டது.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சபை உறுப்பினர்கள் ஆறு தேவாலயங்களிலும் ஐந்து கிளை ஓய்வுநாள் பள்ளிகளிலும் கூடுகிறார்கள். எசேக்கியேல் ஒவ்வொரு ஓய்வுநாளிலும் தவறாமல் கலந்து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கொள்கிறார்.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மோசஸ் தற்போது வசிப்பதற்காக தான்சானியாவின் பிரதான நிலப்பகுதிக்குத் திரும்பிவிட்டார்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அவர்கள் இருவரும் இன்றும் தொடர்பில் உள்ளனர். புத்தக ஊழியருக்காகவும் மருத்துவருக்காகவும் தான் நன்றியுள்ளவனாக இருப்பதாக எசேக்கியேல் கூறினார். அவர்கள்மூலமாகவே அவர் ஓய்வு நாளைப்பற்றியும்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ஓய்வுநாளுக்கு எஜமானைப்பற்றியும் அறிந்துகொண்டார்.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சான்சிபார் ஏழாம் நாள் அட்வென்டிஸ்ட் மருந்தகம்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கடந்த 40 ஆண்டுகளாக மருத்துவ சேவைகளை வழங்கி வருகிறது.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26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640</Words>
  <Application>Microsoft Office PowerPoint</Application>
  <PresentationFormat>Panorámica</PresentationFormat>
  <Paragraphs>30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Medium</vt:lpstr>
      <vt:lpstr>Anek Tamil SemiExpanded ExtraBo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Isabel Laveda</cp:lastModifiedBy>
  <cp:revision>4</cp:revision>
  <dcterms:created xsi:type="dcterms:W3CDTF">2026-06-18T11:48:06Z</dcterms:created>
  <dcterms:modified xsi:type="dcterms:W3CDTF">2026-06-18T18:54:52Z</dcterms:modified>
</cp:coreProperties>
</file>