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BD2"/>
    <a:srgbClr val="4A5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34C51-E766-CB3E-2843-A2B047DE9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7D203-6848-51CC-45A7-9E2B2E951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8DAC3-0258-076F-7470-9AA5035E0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E0F16-A763-C61E-CA2D-3380360B6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E6E0-84C9-D653-6835-0AFE7DC5C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48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41F27-0D17-C48D-0283-A0FDD20D6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68A17-3032-3C30-5454-F09F74F8D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08BEA-7536-EE71-9782-34C84AFE1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44A74-A837-AD40-B9EB-275E183B3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98D69-A1EB-80C8-AFE4-8AC54338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349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EA6D92-CFB1-9416-D452-EF307FB9D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D3613-B993-350D-4E1F-90D08E2F5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227AB-EF14-0743-451D-526ED874F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8A777-4434-1884-B5F7-9C9783268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7CBD5-42B3-9B18-424D-81D37E276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029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84546-8B83-BB0D-631C-D75939169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F7ACC-2A22-D7CB-E86A-AF271DCE7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24CBC-B8C3-AFC0-47B5-606911C07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F2861-C26C-CF91-C63E-C35131B75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5776A-15E8-F043-621D-3F86E566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363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E782-1692-87A6-116E-D87A49906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A1474-4D2A-F237-5C5C-F7E68FCB7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9EF9F-54EC-5713-3796-BE2C7EADF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63C32-CEA9-C7B4-98CE-10DD4D92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746F6-703F-03B6-9246-2694F32BA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671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85CE8-09FF-263E-6934-9AE9A538F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5DD1B-5F70-2960-E790-4B0B69F1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E1AD3F-C519-6481-45ED-AA33D0A7E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6E15D-6658-822A-CA08-10B54A8D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2D0AA-BB98-315A-481F-8FA28331B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0C96A-E518-3856-95F9-AFA41AAA7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08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20693-3F64-DE3C-A576-E313530F7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4E60B-1B48-2D3C-2252-9AE0A2080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615B38-00B4-E5EE-1E1E-9A8B92209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59BBA8-45E4-EF63-2D3F-F2E056E9E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93DED3-38BF-E3CB-3F2C-CBDF40F4A3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A6E6BB-49B2-A0EE-9618-E1CEDA413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430B7A-8597-E76C-5C4B-3284542E3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0C51D4-0A5E-EF2B-7498-2E97B9785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068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3AFB8-11B9-7C88-6980-5D9410E58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8A3B9E-0D2E-3A92-B8C9-DDDAA365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227D1-A0D8-8C30-4F46-8D939CDC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BC5B2-0BA5-48DB-E0D4-D065D7141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0469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B03200-7788-93E5-704E-9EC65685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20EA44-125C-02B9-A8B0-127C4975A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E93D4-5A94-D42B-7C16-CC88486D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0311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88C5-1912-303E-69D8-2E579CF4B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122E5-B164-6A04-D785-93273C19F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21906-2B40-876C-0363-5B872F0A5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85CBB9-BED8-2F36-EAC2-F650FD12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0D715-2858-5694-0B50-15B05893B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C6C2D-2545-68F0-BA1A-A13975E7C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310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5B9C8-BAF1-E5A1-80E2-636572EE7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83BC8-E2AE-A739-D73B-97A452C2E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E2C57-EAEC-71DE-78F5-18742733E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79228-CA7F-A851-0A21-CB36997A6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1BF190-466C-2EAD-696E-6736F12A8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35067-1992-8F08-B562-3086AA8A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949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2EE7-11A5-2A60-8EFE-1F35D0F14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1EE66-3ABF-DABD-EE2B-30A92BEDB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4A966-9FAF-3029-A463-F6B243D91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F6E19-6F0E-48FE-8257-ED2957B8CD7D}" type="datetimeFigureOut">
              <a:rPr lang="en-IN" smtClean="0"/>
              <a:t>28-07-2026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2E12D-5FDC-F65D-0BB3-1D1E2F651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3A07F-183F-6AD2-841C-3C412AE48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0423B7-BBB7-4F11-B915-5CA17814E74D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55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BD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4EC57EE6-64B8-B867-EA71-784F1A2FDE65}"/>
              </a:ext>
            </a:extLst>
          </p:cNvPr>
          <p:cNvSpPr/>
          <p:nvPr/>
        </p:nvSpPr>
        <p:spPr>
          <a:xfrm rot="5400000">
            <a:off x="5592724" y="-5592725"/>
            <a:ext cx="1006549" cy="12192000"/>
          </a:xfrm>
          <a:prstGeom prst="flowChartDelay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9AB9A7-B661-2ED3-7A89-80226D021CE7}"/>
              </a:ext>
            </a:extLst>
          </p:cNvPr>
          <p:cNvSpPr txBox="1"/>
          <p:nvPr/>
        </p:nvSpPr>
        <p:spPr>
          <a:xfrm>
            <a:off x="3958854" y="262270"/>
            <a:ext cx="4426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2000" dirty="0">
                <a:solidFill>
                  <a:srgbClr val="DEDBD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ஏனோக்கின் கனவு</a:t>
            </a:r>
            <a:r>
              <a:rPr lang="en-US" sz="2000" dirty="0">
                <a:solidFill>
                  <a:srgbClr val="DEDBD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, </a:t>
            </a:r>
            <a:r>
              <a:rPr lang="ta-IN" sz="2000" dirty="0">
                <a:solidFill>
                  <a:srgbClr val="DEDBD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பகுதி 2</a:t>
            </a:r>
            <a:endParaRPr lang="en-IN" sz="2000" dirty="0">
              <a:solidFill>
                <a:srgbClr val="DEDBD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7F1A79-92EF-3A31-219D-8DE90C105C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143" t="-11436" r="2676" b="-5759"/>
          <a:stretch>
            <a:fillRect/>
          </a:stretch>
        </p:blipFill>
        <p:spPr>
          <a:xfrm>
            <a:off x="-148388" y="1516912"/>
            <a:ext cx="5429225" cy="4236104"/>
          </a:xfrm>
          <a:prstGeom prst="teardrop">
            <a:avLst>
              <a:gd name="adj" fmla="val 84594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B16260D9-4260-B9DE-6952-E5DFD9F9FA81}"/>
              </a:ext>
            </a:extLst>
          </p:cNvPr>
          <p:cNvSpPr/>
          <p:nvPr/>
        </p:nvSpPr>
        <p:spPr>
          <a:xfrm>
            <a:off x="6386625" y="1880592"/>
            <a:ext cx="4912241" cy="3778102"/>
          </a:xfrm>
          <a:prstGeom prst="cloud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ஆகஸ்ட் 1</a:t>
            </a:r>
            <a:r>
              <a:rPr lang="en-US" dirty="0">
                <a:latin typeface="Anek Tamil Expanded Medium" pitchFamily="2" charset="0"/>
                <a:cs typeface="Anek Tamil Expanded Medium" pitchFamily="2" charset="0"/>
              </a:rPr>
              <a:t>,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வாரம் 5</a:t>
            </a:r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r>
              <a:rPr lang="ta-IN" sz="2000" dirty="0">
                <a:solidFill>
                  <a:srgbClr val="DEDBD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ஸ்பெயின்</a:t>
            </a:r>
            <a:endParaRPr lang="en-IN" sz="2000" dirty="0">
              <a:solidFill>
                <a:srgbClr val="DEDBD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endParaRPr lang="en-IN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48C25D2-0622-FD78-42FF-91B0AC095647}"/>
              </a:ext>
            </a:extLst>
          </p:cNvPr>
          <p:cNvSpPr/>
          <p:nvPr/>
        </p:nvSpPr>
        <p:spPr>
          <a:xfrm>
            <a:off x="1311349" y="5857738"/>
            <a:ext cx="3069265" cy="602511"/>
          </a:xfrm>
          <a:prstGeom prst="roundRect">
            <a:avLst/>
          </a:prstGeom>
          <a:solidFill>
            <a:srgbClr val="4A575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solidFill>
                  <a:srgbClr val="DEDBD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ஏனோக்</a:t>
            </a:r>
            <a:endParaRPr lang="en-IN" sz="2000" dirty="0">
              <a:solidFill>
                <a:srgbClr val="DEDBD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88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BD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BEB186B1-11F9-A42B-FEA7-8BA203AAC27C}"/>
              </a:ext>
            </a:extLst>
          </p:cNvPr>
          <p:cNvSpPr/>
          <p:nvPr/>
        </p:nvSpPr>
        <p:spPr>
          <a:xfrm>
            <a:off x="0" y="0"/>
            <a:ext cx="559981" cy="517451"/>
          </a:xfrm>
          <a:prstGeom prst="cloud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40E871-E5FD-9ABA-C4AF-661913C70323}"/>
              </a:ext>
            </a:extLst>
          </p:cNvPr>
          <p:cNvSpPr txBox="1"/>
          <p:nvPr/>
        </p:nvSpPr>
        <p:spPr>
          <a:xfrm>
            <a:off x="4479851" y="63795"/>
            <a:ext cx="7570382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b="1" i="1" u="sng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கடந்த வாரக் கதையிலிருந்து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: ஏனோக் ஸ்பெயினில் ஒரு கனவு வாழ்க்கை வாழ்வதுபோல் உணர்ந்தார். பார்சிலோனாவில் ஒரு கூட்டாளருடன் இணைந்து பிசியோதெரபி மையத்தை வெற்றிகரமாக நடத்தி வந்தார். அவரது மனைவி இங்க்ரிட்</a:t>
            </a:r>
            <a:r>
              <a:rPr lang="en-US" sz="1600" i="1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ஒரு செவந்த்-டே அட்வென்டிஸ்ட் முதியோர் இல்லத்தில் உடல்சிகிச்சை நிபுணராகப் பணிபுரிந்தார். அவர்களுடைய இரண்டு மகன்கள் அங்குள்ள அட்வென்டிஸ்ட் பள்ளியில் மகிழ்ச்சியுடன் படித்துவந்தனர். சகுன்டோ அட்வென்டிஸ்ட் கல்லூரிக்குச் சென்று ஒரு போதகராகப் படிக்கவேண்டும் என்கிற எண்ணம் அவருக்குள்ளாக ஓடிக்கொண்டே இருந்தது</a:t>
            </a:r>
            <a:r>
              <a:rPr lang="en-US" sz="1600" i="1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அதற்கான காரணத்தை அவரால் புரிந்துகொள்ள முடியவில்லை. ஒருநாள்</a:t>
            </a:r>
            <a:r>
              <a:rPr lang="en-US" sz="1600" i="1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அவரும் அவரது தொழில் கூட்டாளியும் ஒரு பெரிய தொழில் விரிவாக்கத்திற்கான ஆவண வேலைகளை முடித்துக்கொண்டிருந்தபோது</a:t>
            </a:r>
            <a:r>
              <a:rPr lang="en-US" sz="1600" i="1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அந்த கூட்டாளி அவரிடம் அவர் ஏன் ஒரு போதகராக மாறக்கூடாது என்று கேட்டார்.</a:t>
            </a:r>
            <a:endParaRPr lang="en-IN" sz="1600" i="1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அன்று இரவு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 தன் தொழில் கூட்டாளர் அவ்வாறு கேட்டதுபற்றி இங்க்ரிட்டிடம் கூறினார். அடுத்த நாள்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 அந்த ஆவணங்களில் கையெழுத்திட வேண்டியிருந்தது.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DE154D-6322-9BBE-9734-4B39C4327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" y="1070610"/>
            <a:ext cx="4253201" cy="471678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92239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BD2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789E53-13B6-5608-0C12-80AD2206E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D43E6A8D-8B33-18BD-33D4-46EC8EA60CD2}"/>
              </a:ext>
            </a:extLst>
          </p:cNvPr>
          <p:cNvSpPr/>
          <p:nvPr/>
        </p:nvSpPr>
        <p:spPr>
          <a:xfrm>
            <a:off x="0" y="0"/>
            <a:ext cx="559981" cy="517451"/>
          </a:xfrm>
          <a:prstGeom prst="cloud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AA5BE8-C979-62DC-2CE8-90CBD05EEFD1}"/>
              </a:ext>
            </a:extLst>
          </p:cNvPr>
          <p:cNvSpPr txBox="1"/>
          <p:nvPr/>
        </p:nvSpPr>
        <p:spPr>
          <a:xfrm>
            <a:off x="4479851" y="63795"/>
            <a:ext cx="7570382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பல மாதங்களாக ஏனோக்கை ஒரு போதகராக மாறும்படி வற்புறுத்தி வந்த இங்க்ரிட்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‘தேவனே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நீர் பேசாமல் இருந்தால் எங்களால் திட்டமிடமுடியாது. நாங்கள் எந்த திசையிலும் செல்லலாம்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தயவுசெய்து அது உமது விருப்பமாக இருக்கட்டும்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உருக்கமாக ஜெபித்தார்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அடுத்த நாள் காலை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 தனி ஜெபம் செய்வதற்காக காலையில் எழுந்தார். வேதாகமத்தை வாசித்து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ஜெபித்த பிறகு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பெரியவர்களுக்கான வேத ஆராய்ச்சி வழி காட்டியைத் திறந்து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ஆபிரகாமின் விசுவாசத்தைப்பற்றிய பகுதிக்குத் திருப்பினார். உடனே ஏனோக்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‘நீர் இப்படி நேரடியாகப் பேசினால் அது எவ்வளவு எளிதாக இருக்கும். நாங்கள் உம்மிடமிருந்து ஒரு நேரடி கட்டளையைக் கேட்கவே விரும்புகிறோம்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ஜெபித்தார்.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காலை 7 மணிக்கு ஏனோக்கின் தொலைபேசி ஒலித்தது. சகுன்டோ அட்வென்டிஸ்ட் கல்லூரியின் தலைவர் அழைத்திருந்தார்.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“இவ்வளவு சீக்கிரமாக அழைப்பதற்கு என்னை மன்னியுங்கள்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நீங்கள் வாட்ஸ்அப்பில் இருந்ததைப் பார்த்தேன்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அதனால் நீங்கள் விழித்திருக்கிறீர்கள் என்று யோசித்தேன். நான் உங்களிடம் ஒன்று கேட்கவேண்டும்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“என்ன விஷயம்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.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5DBE64-8D54-4F9B-136B-2729F0CBC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18" r="-2749"/>
          <a:stretch>
            <a:fillRect/>
          </a:stretch>
        </p:blipFill>
        <p:spPr>
          <a:xfrm flipH="1">
            <a:off x="232498" y="1043940"/>
            <a:ext cx="4247353" cy="508254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127657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BD2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95D45D-892A-E709-A255-3D87F14A8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3EDC0655-7C1E-54A5-ACF4-62DECDB3FB39}"/>
              </a:ext>
            </a:extLst>
          </p:cNvPr>
          <p:cNvSpPr/>
          <p:nvPr/>
        </p:nvSpPr>
        <p:spPr>
          <a:xfrm>
            <a:off x="0" y="0"/>
            <a:ext cx="559981" cy="517451"/>
          </a:xfrm>
          <a:prstGeom prst="cloud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8DFDA-8AEA-0EE8-359E-0688BE54036D}"/>
              </a:ext>
            </a:extLst>
          </p:cNvPr>
          <p:cNvSpPr txBox="1"/>
          <p:nvPr/>
        </p:nvSpPr>
        <p:spPr>
          <a:xfrm>
            <a:off x="4517951" y="74235"/>
            <a:ext cx="7570382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நீங்களும் உங்கள் மனைவியும் சகுன்டோவிற்கு வரவேண்டும் என்று விரும்புகிறோம். நீங்கள் மாணவர் விடுதி காப்பாளராகவும்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உங்கள் மனைவி மாணவிகள் விடுதி உதவி காப்பாளராகவும் பணியாற்றவேண்டும். நாங்கள் உங்களுக்குச் சம்பளமும் தங்குமிடமும் வழங்குவோம்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ஏனோக்கால் தன் காதுகளை  நம்பவே முடியவில்லை. தேவன் ஆபிரகாமிடம் பேசியதைப் போல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மிக நேரடியாக அந்தத் தலைவர் அவரிடம் பேசிக் கொண்டிருந்தார்.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வேலைகளைப்பற்றி விளக்கி முடித்ததும் அந்தத் தலைவர்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“சரி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இப்போது நீங்கள் ‘முடியாது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சொல்லலாம். உங்களுக்குத் சொந்தமாகத் தொழில் இருக்கிறது என்று எனக்குத் தெரியும்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நான் இதைக் கேட்கவேண்டியிருந்தது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 பேசுவதற்கே தடுமாறினார். இறுதியாக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“நான் </a:t>
            </a:r>
            <a:r>
              <a:rPr lang="ta-IN" sz="1600">
                <a:latin typeface="Anek Tamil" pitchFamily="2" charset="0"/>
                <a:cs typeface="Anek Tamil" pitchFamily="2" charset="0"/>
              </a:rPr>
              <a:t>பல வருடங்களாக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 போதகராக வேண்டும் என்று கனவு கண்டு வருகிறேன்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அது எப்போதும் சாத்தியமற்றதாகவே தோன்றியது. இப்போது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நீங்கள் அழைப்பது தேவனே அதற்கான வழியைத் திறந்து விடுவதுபோல் தோன்றுகிறது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ஒருவழியாகக் கூறி முடித்தார்.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அந்தக் கல்லூரித் தலைவர் ஆச்சரியமடைந்தார்.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0CE181-6173-EDB7-73B6-713BD1ABE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4440"/>
            <a:ext cx="4600315" cy="489204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0451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BD2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B2D54D-FC12-D9C4-93B3-0CCCBD0C6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1A116FD3-402C-3CA7-F90E-7B7C72F2B486}"/>
              </a:ext>
            </a:extLst>
          </p:cNvPr>
          <p:cNvSpPr/>
          <p:nvPr/>
        </p:nvSpPr>
        <p:spPr>
          <a:xfrm>
            <a:off x="0" y="0"/>
            <a:ext cx="559981" cy="517451"/>
          </a:xfrm>
          <a:prstGeom prst="cloud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AFD62-0DBB-E8C0-753F-F02C679301AA}"/>
              </a:ext>
            </a:extLst>
          </p:cNvPr>
          <p:cNvSpPr txBox="1"/>
          <p:nvPr/>
        </p:nvSpPr>
        <p:spPr>
          <a:xfrm>
            <a:off x="4517951" y="74235"/>
            <a:ext cx="7570382" cy="6844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பேசி முடிந்ததும்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என்ன நடந்தது என்று இங்க்ரிட் கேட்டார்.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“சகுன்டோ அட்வென்டிஸ்ட் கல்லூரியின் தலைவர் இப்போதுதான் அழைத்தார். நாம் விடுதி காப்பாளர்களாகப் பணியாற்ற சகுன்டோவிற்கு வர வேண்டும் என்று அவர் விரும்புகிறார்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ஏனோக் கூறினார்.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இங்க்ரிட் அழத் தொடங்கினார். முந்தின நாள் இரவில்தான்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தேவன் தம் சித்தத்தை வெளிப்படுத்த வேண்டும் என்று ஜெபித்திருந்தார். ஆனாலும்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சமீபத்தில் அவரது தந்தை இறந்ததிலிருந்து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 அம்மா இருந்த இடத்தில் குடியேறவேண்டும் என்பதே அவரது தனிப்பட்ட விருப்பமாக இருந்தது.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“இல்லை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நான் என் அம்மாவிடம்தான் போக விரும்புகிறேன்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இங்க்ரிட் கூறினார்.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சகுன்டோவிற்குச் செல்ல தேவனிடமிருந்து தனக்கு ஒரு தெளிவான அடையாளம் தேவை என்று அவர் ஏனோக்கிடம் கூறினார்.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எனக்கும் ஓர் அடையாளம் தேவை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சொன்னார்.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ஏனோக்கும் இங்க்ரிட்டும் ஜெபித்தார்கள். நியாதிபதிகள் 6 ம் அதிகாரத்தில் கிதியோன் அடையாளங்களைக் கேட்டுப்பெற்றதை தங்களுக்கும் அதுபோலவே செய்யும்படி தேவனிடம் கேட்டனர்.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அடுத்த நாள் காலை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வாகனத்தில் வேலைக்குச் சென்று கொண்டிருந்தபோது இங்க்ரிட் ஜெபித்தார்.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874343-315F-2DF8-BA2A-02058214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7" y="1409700"/>
            <a:ext cx="4579620" cy="454152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75577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BD2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06F47-0BBA-927D-D240-6C78441B1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F7CEEFFF-A871-1467-F731-7D8E75501C47}"/>
              </a:ext>
            </a:extLst>
          </p:cNvPr>
          <p:cNvSpPr/>
          <p:nvPr/>
        </p:nvSpPr>
        <p:spPr>
          <a:xfrm>
            <a:off x="0" y="0"/>
            <a:ext cx="559981" cy="517451"/>
          </a:xfrm>
          <a:prstGeom prst="cloud">
            <a:avLst/>
          </a:prstGeom>
          <a:solidFill>
            <a:srgbClr val="4A575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C5D821-06F4-C432-9223-BC8EA127CD6A}"/>
              </a:ext>
            </a:extLst>
          </p:cNvPr>
          <p:cNvSpPr txBox="1"/>
          <p:nvPr/>
        </p:nvSpPr>
        <p:spPr>
          <a:xfrm>
            <a:off x="4517951" y="74235"/>
            <a:ext cx="7570382" cy="6709529"/>
          </a:xfrm>
          <a:prstGeom prst="rect">
            <a:avLst/>
          </a:prstGeom>
          <a:solidFill>
            <a:srgbClr val="DEDBD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கோவிட் ஊரடங்கு காலத்தில் ஸ்பெயினில் உள்ள அட்வென்டிஸ்ட் சபையின் வாலிப இலாகாவிடம் அதை அவர்கள் கொடுத்திருந்தனர்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பல மாதங்களாக எந்தப் பதிலும் வரவில்லை. உடனே அவர்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‘வாலிப ஊழிய இலாகா இயக்குனர் இந்த விளையாட்டைப்பற்றி என்னைத் தொடர்புகொண்டால்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நாங்கள் சகுன்டோவிற்குச் செல்ல அதுவே அடையாளமாகமாக நான் எடுத்துக் கொள்கிறேன்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ஜெபித்தார்.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பின்னர் தன் எண்ணத்தை மாற்றிக்கொண்டார். இது உம்முடைய விருப்பம் என்பதை நீர் எனக்குத் தெளிவுபடுத்தினால்மட்டும் போதும்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தேவனிடம்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முப்பது நிமிடங்களுக்குப் பின்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வாலிபர் ஊழிய இயக்குனர் அவருடைய தொலைபேசிக்கு ஒரு குறுஞ்செய்தி அனுப்பினார். அவர்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‘விளையாட்டைப்பற்றி உங்களிடம் சொல்வதற்கு என்னிடம் திட்டமான பதில் எதுவும் இல்லை. நாங்கள் இன்னும் அதைத்தான் பரிசீலித்து வருகிறோம் என்பதை உங்களுக்குத் தெரிவிக்கவே இதை அனுப்பினேன். அவ்வளவுதான்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எழுதியிருந்தார்.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இன்று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ஏனோக்கும் இங்க்ரிட்டும் சகுன்டோ அட்வென்டிஸ்ட் கல்லூரியில் பணிபுரிகின்றனர்.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A466E2-464F-B546-966B-74587B09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1" y="937260"/>
            <a:ext cx="4286949" cy="515112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64384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629</Words>
  <Application>Microsoft Office PowerPoint</Application>
  <PresentationFormat>Panorámica</PresentationFormat>
  <Paragraphs>29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Anek Tamil</vt:lpstr>
      <vt:lpstr>Anek Tamil Expanded ExtraBold</vt:lpstr>
      <vt:lpstr>Anek Tamil Expanded Medium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7</cp:revision>
  <dcterms:created xsi:type="dcterms:W3CDTF">2026-07-28T13:27:02Z</dcterms:created>
  <dcterms:modified xsi:type="dcterms:W3CDTF">2026-07-28T20:03:09Z</dcterms:modified>
</cp:coreProperties>
</file>