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6C5"/>
    <a:srgbClr val="F4F3EE"/>
    <a:srgbClr val="463F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6ACB4-2A6C-3AAD-3A3C-EF36CB7763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FCCA14-024C-924A-8001-8C9F9054C7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0051F-44F2-CF09-7C15-49B700C0E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296FE-423E-6407-0335-A6BC61408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AE1337-DBB4-05BA-10BC-00E6DE34A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4444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AEB1B-7A3D-105E-097A-D3331274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D6B81F-9859-98D2-9CAA-7E9B6C6CE1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140B7C-0709-50CF-1E53-1A365131E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342A5-5B85-EF0E-E54E-4C45DACD1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B6497-BC5F-6C18-897E-2F74A36E1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2323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69AEBF-6CB2-8655-D7AE-F9F814D837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BAB1F2-7D12-1945-7E8E-1432D1E876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41743-706A-E7CB-DEF9-2405646F2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8D4966-1337-E345-9887-EEF4064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BE6E08-4EAB-187E-9C9A-9CFC4A47C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5403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DC276-D6E9-CB74-7149-0479F7457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F15E3-64BC-133D-E197-6250F617B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239291-D0A6-2876-BB1A-4017067A1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6152D-16AB-71AF-2197-AE7BD5DB6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30276-CD88-FC52-B42C-725FECC0D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6102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F9D26-2173-4939-EB77-E720F9781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5B05C3-0A13-3120-863C-466A80F9D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5CEA1-67D0-B7DD-E4CE-08913D43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3C1A0-B091-7B39-7978-A4D2A6C08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40212-2E25-E830-FFE8-C5691123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2538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05FA3-CBCB-566A-93EF-B5C56196A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99C46-7F2F-0785-874D-6562653AD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533389-1365-1DFB-EEFB-0E488A3530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299C89-C4DA-008E-E67B-97C3F8931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648CC0-9625-18AB-74C6-4CA16259F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18564F-3C58-BB77-352C-4F83CF6E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5314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1F2BB-5A31-3830-7248-39994BE3F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C7FB88-A386-9701-0241-8D2FCFD47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2D3637-08B8-8744-8D3F-8C16902CCC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B2B88-9915-7D9D-2D86-21B0FD9B93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A185D8-BF17-DE7D-03C0-FF36D573FF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00E22A-2E23-A390-9EEB-C02E91148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5F493C-CAE0-71AF-FD1D-FA783B547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425BDD-C082-E05B-3B0F-A5AF8B0B7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28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8CF7B-8F8B-9DE2-E402-37351E663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607809-1BE4-4343-76D7-414B5BEB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E411A6-4246-4B0C-C8CE-5FEF10994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381E1E-4A69-D69C-5758-1FF1F5983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96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2444BD-CD4C-5427-36DF-C1EB11822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AE0B4E-CA85-DFCB-9E5F-65FD5D047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AB7FC-C31C-E61D-5926-F2E202F1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8486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5BF9A-DBA4-5776-4C92-E3119D062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049B1-D0B1-7126-E08C-DC23E2208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488D45-F62C-3952-7190-EC7196704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AA8B72-C462-D567-34E8-0C46ACAE0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87505-FA9B-C924-D5A4-2858655DC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9202B4-2011-B446-BC76-15EC2D85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202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FEAA0-E431-DA40-DC7D-A7E201955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951C5A-1A9C-B1AE-2721-1DB487E0F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C55F6-7870-EE88-C513-4A60ED62C5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A65207-715E-C12F-EC96-64A90E1CD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6BB76-D9BA-D9C2-510C-5030E4ED2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E694D5-7953-C570-7966-9574532AA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2363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BCC49-4844-FBD9-B03F-E4135C9C9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E3ECD-E002-4C6B-DCEA-1043C870C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FFF3A-F7FC-347A-72FF-96BBF7BB3C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140653-5576-4716-8A48-DE13D04FE330}" type="datetimeFigureOut">
              <a:rPr lang="en-IN" smtClean="0"/>
              <a:t>05-08-2026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FAB3D-D058-3C52-DBC9-A489DACA95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2DE1BD-3122-7A81-1F6D-B1BF8B0111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520671-13C4-410F-8303-7B9A17A91809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7314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Off-page Connector 8">
            <a:extLst>
              <a:ext uri="{FF2B5EF4-FFF2-40B4-BE49-F238E27FC236}">
                <a16:creationId xmlns:a16="http://schemas.microsoft.com/office/drawing/2014/main" id="{5ADB1989-27F8-429D-3304-E380E5AE62A7}"/>
              </a:ext>
            </a:extLst>
          </p:cNvPr>
          <p:cNvSpPr/>
          <p:nvPr/>
        </p:nvSpPr>
        <p:spPr>
          <a:xfrm>
            <a:off x="0" y="-1"/>
            <a:ext cx="12192000" cy="907313"/>
          </a:xfrm>
          <a:prstGeom prst="flowChartOffpageConnector">
            <a:avLst/>
          </a:prstGeom>
          <a:solidFill>
            <a:srgbClr val="463F3A"/>
          </a:solidFill>
          <a:ln>
            <a:noFill/>
          </a:ln>
          <a:effectLst>
            <a:outerShdw blurRad="63500" dist="1397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2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இறுதியாகக் கிடைத்த கட்டிட அனுமதி </a:t>
            </a:r>
            <a:endParaRPr lang="en-IN" sz="2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2390597-0B94-AE66-6719-88E0E7A0B7A7}"/>
              </a:ext>
            </a:extLst>
          </p:cNvPr>
          <p:cNvSpPr/>
          <p:nvPr/>
        </p:nvSpPr>
        <p:spPr>
          <a:xfrm>
            <a:off x="985284" y="1479697"/>
            <a:ext cx="3624513" cy="4253023"/>
          </a:xfrm>
          <a:prstGeom prst="roundRect">
            <a:avLst/>
          </a:pr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Scroll: Horizontal 13">
            <a:extLst>
              <a:ext uri="{FF2B5EF4-FFF2-40B4-BE49-F238E27FC236}">
                <a16:creationId xmlns:a16="http://schemas.microsoft.com/office/drawing/2014/main" id="{6F339467-9621-61D5-1C1D-AB73ACA6ADE6}"/>
              </a:ext>
            </a:extLst>
          </p:cNvPr>
          <p:cNvSpPr/>
          <p:nvPr/>
        </p:nvSpPr>
        <p:spPr>
          <a:xfrm>
            <a:off x="6407888" y="1479697"/>
            <a:ext cx="5259571" cy="4054548"/>
          </a:xfrm>
          <a:prstGeom prst="horizontalScroll">
            <a:avLst/>
          </a:prstGeom>
          <a:solidFill>
            <a:srgbClr val="463F3A"/>
          </a:solidFill>
          <a:ln>
            <a:solidFill>
              <a:srgbClr val="F4F3EE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ஆகஸ்ட் 8</a:t>
            </a:r>
            <a:r>
              <a:rPr lang="en-US" dirty="0">
                <a:latin typeface="Anek Tamil Expanded Medium" pitchFamily="2" charset="0"/>
                <a:cs typeface="Anek Tamil Expanded Medium" pitchFamily="2" charset="0"/>
              </a:rPr>
              <a:t>, </a:t>
            </a:r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வாரம் 6</a:t>
            </a:r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  <a:p>
            <a:pPr algn="ctr"/>
            <a:endParaRPr lang="en-IN" dirty="0"/>
          </a:p>
          <a:p>
            <a:pPr algn="ctr"/>
            <a:endParaRPr lang="en-IN" dirty="0"/>
          </a:p>
          <a:p>
            <a:pPr algn="ctr"/>
            <a:endParaRPr lang="en-IN" dirty="0"/>
          </a:p>
          <a:p>
            <a:pPr algn="ctr"/>
            <a:r>
              <a:rPr lang="ta-IN" sz="2000" dirty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பல்கேரியா</a:t>
            </a:r>
            <a:endParaRPr lang="en-IN" sz="2000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  <a:p>
            <a:pPr algn="ctr"/>
            <a:endParaRPr lang="en-IN" dirty="0"/>
          </a:p>
        </p:txBody>
      </p:sp>
      <p:sp>
        <p:nvSpPr>
          <p:cNvPr id="15" name="Flowchart: Terminator 14">
            <a:extLst>
              <a:ext uri="{FF2B5EF4-FFF2-40B4-BE49-F238E27FC236}">
                <a16:creationId xmlns:a16="http://schemas.microsoft.com/office/drawing/2014/main" id="{F83E1141-460B-D82E-9235-B71F46CC5F47}"/>
              </a:ext>
            </a:extLst>
          </p:cNvPr>
          <p:cNvSpPr/>
          <p:nvPr/>
        </p:nvSpPr>
        <p:spPr>
          <a:xfrm>
            <a:off x="1379865" y="5957774"/>
            <a:ext cx="2594345" cy="694661"/>
          </a:xfrm>
          <a:prstGeom prst="flowChartTerminator">
            <a:avLst/>
          </a:prstGeom>
          <a:solidFill>
            <a:srgbClr val="463F3A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2000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மரியன்</a:t>
            </a:r>
            <a:endParaRPr lang="en-IN" sz="2000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sp>
        <p:nvSpPr>
          <p:cNvPr id="16" name="Sun 15">
            <a:extLst>
              <a:ext uri="{FF2B5EF4-FFF2-40B4-BE49-F238E27FC236}">
                <a16:creationId xmlns:a16="http://schemas.microsoft.com/office/drawing/2014/main" id="{28ED4644-4B59-6995-3767-64AE78EE34DD}"/>
              </a:ext>
            </a:extLst>
          </p:cNvPr>
          <p:cNvSpPr/>
          <p:nvPr/>
        </p:nvSpPr>
        <p:spPr>
          <a:xfrm rot="20984864">
            <a:off x="11157096" y="6042100"/>
            <a:ext cx="1020727" cy="815163"/>
          </a:xfrm>
          <a:prstGeom prst="sun">
            <a:avLst>
              <a:gd name="adj" fmla="val 31250"/>
            </a:avLst>
          </a:prstGeom>
          <a:solidFill>
            <a:srgbClr val="463F3A"/>
          </a:solidFill>
          <a:ln>
            <a:solidFill>
              <a:srgbClr val="F4F3E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0141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3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DFEB3E9F-2715-5E38-55E3-BA0FC430CEF2}"/>
              </a:ext>
            </a:extLst>
          </p:cNvPr>
          <p:cNvSpPr/>
          <p:nvPr/>
        </p:nvSpPr>
        <p:spPr>
          <a:xfrm>
            <a:off x="0" y="0"/>
            <a:ext cx="418214" cy="453656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E72CF7-45E9-46BF-5D5A-E3ACBA1A5A42}"/>
              </a:ext>
            </a:extLst>
          </p:cNvPr>
          <p:cNvSpPr txBox="1"/>
          <p:nvPr/>
        </p:nvSpPr>
        <p:spPr>
          <a:xfrm>
            <a:off x="4543647" y="0"/>
            <a:ext cx="7648353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பல்கேரியாவில் எந்த வகையான கட்டிடத்தை கட்ட வேண்டுமானாலும்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கட்டிட அனுமதி தேவை.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கட்டிட அனுமதியை நகர நிர்வாகம் வழங்குகிறது.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செவந்த்-டே அட்வென்டிஸ்ட் சபை அந்நாட்டின் தலைநகரான சோபியாவில் ஒரு பெரிய ஆலயத்தைத் திறக்க திட்டமிட்டது. அதனால் அதற்கு நகரத்தின் தலைமை கட்டிடக்கலைஞரால் கட்டிட அனுமதி தேவைப்பட்டது.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அந்தக் கையெழுத்தைப் பெறுவதற்கு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தலைமை கட்டிடக்கலைஞரை நேரில் சந்திப்பதற்கு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அவரிடம் நேரம் ஒதுக்கிக் கேட்கவேண்டும். ஆனால் அவர் எல்லா நாட்களிலும் வரமாட்டார். அவர் மாதத்திற்கு ஒரு நாள் மதியம் மட்டுமே கட்டிட அனுமதிகளில் கையெழுத்திட தன் அலுவலகத்திற்கு வருவார்.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மேலும்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சந்திப்பு நேரங்களை தொலைபேசிமூலம் மட்டுமே பதிவு செய்யமுடியும். நேரில் வந்து பதிவு செய்ய அனுமதி இல்லை.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பல்கேரியாவில் உள்ள செவந்த்-டே அட்வென்டிஸ்ட் சபையின் அலுவலகச் செயலாளரான இவா என்பவர் இதற்கு பொறுப்பேற்றிருந்தார். அவர் சந்திப்பு நேரத்தை ஒதுக்கும்படி கேட்பதற்கு தலைமை கட்டிடக்கலைஞரின் செயலாளரை அழைத்துப்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பேசவேண்டும்.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1ECCF-A8FB-42B6-2D0C-F454115F4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07" y="1013678"/>
            <a:ext cx="4183557" cy="4958234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613373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3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023F46-98B4-5585-6AC9-7C627DC10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C1B13E30-D661-5C12-A93B-470618412064}"/>
              </a:ext>
            </a:extLst>
          </p:cNvPr>
          <p:cNvSpPr/>
          <p:nvPr/>
        </p:nvSpPr>
        <p:spPr>
          <a:xfrm>
            <a:off x="0" y="0"/>
            <a:ext cx="418214" cy="453656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D3AB40-88CA-D54D-86F7-97D6D9B46132}"/>
              </a:ext>
            </a:extLst>
          </p:cNvPr>
          <p:cNvSpPr txBox="1"/>
          <p:nvPr/>
        </p:nvSpPr>
        <p:spPr>
          <a:xfrm>
            <a:off x="4543647" y="0"/>
            <a:ext cx="7648353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வேலை எளிதாக இருக்கவில்லை. முதல் மாதத்தில் அழைத்தபோது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தொலைபேசி இணைப்பு தொடர்ந்து வேறொரு இணைப்பில் இருந்தது. இரண்டாவது மாதத்தில்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இணைப்பு கிடைத்தது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ஆனாலும் யாரும் தொலைபேசியை எடுக்கவில்லை. மூன்றாவது மற்றும் நான்காவது மாதங்களில்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வேறொரு இணைப்பிலேயே இருந்தது.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இறுதியாக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பல்கேரியாவில் உள்ள அட்வென்டிஸ்ட் சபையின் தலைவர்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நிலைமையை நேரில் விளக்குவதற்காக தலைமை கட்டிடக்கலைஞரின் அலுவலகத்திற்குச் சென்றார்.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“இங்கு நேரில் வந்து சந்திப்பு நேரத்தை ஒதுக்குவதற்கு நீங்கள் ஏற்பாடு செய்யமுடியாது. நீங்கள் தொலைபேசியில்தான் தொடர்பு கொள்ளவேண்டும்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செயலாளர் சொன்னார்.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எனவே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அந்தத் தலைவர் தலைமை கட்டிடக்கலைஞரின் அலுவலகத்திலிருந்து இவாவை அழைத்து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“நான் அலுவலகத்தில்தான் இருக்கிறேன். தயவுசெய்து இப்போது அவருடைய செயலாளரை அழையுங்கள்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இவா தொடர்ந்து அழைத்துக்கொண்டே இருந்தார்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தலைவருக்கு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செயலாளருக்கும் அழைப்பு மணி சத்தம் கேட்டது. ஆனால் யாரும் தொலைபேசியை எடுக்கவில்லை.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F458E3-7621-C6F5-6E3B-9002FF4F3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4871"/>
            <a:ext cx="4874217" cy="5247699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11103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3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6B2BD0-2CCD-A42A-5D0A-60EB911B0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30BF808C-E199-12A5-5074-64E8126D6BDB}"/>
              </a:ext>
            </a:extLst>
          </p:cNvPr>
          <p:cNvSpPr/>
          <p:nvPr/>
        </p:nvSpPr>
        <p:spPr>
          <a:xfrm>
            <a:off x="0" y="0"/>
            <a:ext cx="418214" cy="453656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6F8653-83D4-BE59-0E54-69B7BB539E52}"/>
              </a:ext>
            </a:extLst>
          </p:cNvPr>
          <p:cNvSpPr txBox="1"/>
          <p:nvPr/>
        </p:nvSpPr>
        <p:spPr>
          <a:xfrm>
            <a:off x="4543647" y="21265"/>
            <a:ext cx="7648353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ஏமாற்றமடைந்த இவா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தலைவரை அழைத்து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“தயவுசெய்து நீங்களே அவளை அழையுங்கள்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எனவே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அவரும் அப்படியே செய்தார். அந்தச் செயலாளருக்கு நேர் முன்னால் நின்றுகொண்டே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 அந்தப் பெண் செயலாளருடைய அலுவலக எண்ணிற்கு அழைத்தார்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 அந்தப் பெண்ணோ தொலைபேசியை எடுக்கவில்லை.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அப்போதுதான்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யாரோ ஒருவர் தங்களுடைய நிலத்தை வாங்க விரும்புகிறாரோ என்று அட்வென்டிஸ்டுகள் சந்தேகிக்கத் தொடங்கினர். சோபியா வெஸ்ட் செவந்த்-டே அட்வென்டிஸ்ட் சபைக்காக அவர்கள் வாங்கிய சொத்து மிகவும் விலைமதிப்புமிக்க ஓர் இடமாகும். கட்டப்படவிருந்த ஆலயத்தின் ஒரு பக்கத்தில் ஒரு பெரிய வணிக வளாகமும்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மறுபக்கத்தில் மின்போக்குவரத்து பாதையும் இருந்தன. அட்வென்டிஸ்டுகள் சோர்ந்து போய் நிலத்தைக் குறைந்த விலைக்கு விற்றுவிடுவார்கள் என்று யாரோ எதிர்பார்த்திருக்கலாம்.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ஆலயக்கட்டிடத்திற்காக ஊக்கத்துடன் ஜெபிக்கத் தொடங்கினர். 25 ஆண்டுகள் ஜெபித்தார்கள். இறுதியாக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சோபியாவில் புதிதாக ஒரு தலைமை கட்டிடக்கலைஞர் பதவிக்கு வந்தார். அவர் நீண்ட நாட்களாக கிடப்பிலிருந்த கட்டிட அனுமதியில் கையெழுத்திட்டார். ஆலயத்தின் கட்டுமானப்பணிகள் அக்டோபர் 2024 இல் தொடங்கின.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F2AE5-35DC-4357-0030-2F8A1F18E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73" y="939004"/>
            <a:ext cx="4417474" cy="5231423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131985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3E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D54BC8-60D6-D988-0E6A-205E6EA9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23BA7A71-00E1-8C16-5FD3-6EAD5AE7FD73}"/>
              </a:ext>
            </a:extLst>
          </p:cNvPr>
          <p:cNvSpPr/>
          <p:nvPr/>
        </p:nvSpPr>
        <p:spPr>
          <a:xfrm>
            <a:off x="0" y="0"/>
            <a:ext cx="418214" cy="453656"/>
          </a:xfrm>
          <a:prstGeom prst="flowChartOffpageConnector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DAC0AA-DC3E-92E9-1C24-BB91EE14A817}"/>
              </a:ext>
            </a:extLst>
          </p:cNvPr>
          <p:cNvSpPr txBox="1"/>
          <p:nvPr/>
        </p:nvSpPr>
        <p:spPr>
          <a:xfrm>
            <a:off x="6400800" y="42162"/>
            <a:ext cx="5649433" cy="6709529"/>
          </a:xfrm>
          <a:prstGeom prst="rect">
            <a:avLst/>
          </a:prstGeom>
          <a:solidFill>
            <a:srgbClr val="D9D6C5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“எங்களுடைய 25 ஆண்டு கால ஜெபத்திற்கு பதில் கிடைத்ததில் மகிழ்ச்சியடைகிறோம்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தேவாலயத்தின் தலைமை மூப்பரான மரியன் கூறினார். 2020 ஆம் ஆண்டின் முதல் காலாண்டில் தாராளமாக காணிக்கை வழங்கிய உலகெங்கிலும் உள்ள விசுவாசிகளின் ஆதரவால்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சோபியா வெஸ்ட் செவந்த்-டே அட்வென்டிஸ்ட் ஆலயம் தற்போது கட்டப்பட்டு வருகிறது. இந்தக் காலாண்டில்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பல்கேரியாவில் இயேசுவின் சீக்கிரமான வருகை பற்றிய நற்செய்தியைப் பகிர்ந்து கொள்ள நீங்கள் உதவலாம். இந்தத் காலாண்டு காணிக்கையின் ஒரு பகுதி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‘கலர்ஃபுல் ஹோப்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அழைக்கப்படும் செவந்த்-டே அட் வென்டிஸ்ட் மழலையர் பள்ளியானது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வாடகை இடத்திலிருந்து சோஃபியாவில் உள்ள அதன் சொந்தக் கட்டிடத்திற்கு மாறுவதற்கு உதவியாக இருக்கும். </a:t>
            </a:r>
            <a:r>
              <a:rPr lang="ta-IN" sz="1600" dirty="0">
                <a:solidFill>
                  <a:srgbClr val="FF0000"/>
                </a:solidFill>
                <a:highlight>
                  <a:srgbClr val="FFFF00"/>
                </a:highlight>
                <a:latin typeface="Anek Tamil" pitchFamily="2" charset="0"/>
                <a:cs typeface="Anek Tamil" pitchFamily="2" charset="0"/>
              </a:rPr>
              <a:t>நீங்கள் தாராளமாக காணிக்கை கொடுப்பதற்கு மிக்க நன்றி.</a:t>
            </a:r>
            <a:endParaRPr lang="en-IN" sz="1600" dirty="0">
              <a:solidFill>
                <a:srgbClr val="FF0000"/>
              </a:solidFill>
              <a:highlight>
                <a:srgbClr val="FFFF00"/>
              </a:highlight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B679FD-70FE-20AA-D762-BF88753C2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619" y="226828"/>
            <a:ext cx="6400800" cy="6340198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3586124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451</Words>
  <Application>Microsoft Office PowerPoint</Application>
  <PresentationFormat>Panorámica</PresentationFormat>
  <Paragraphs>23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Anek Tamil</vt:lpstr>
      <vt:lpstr>Anek Tamil Expanded ExtraBold</vt:lpstr>
      <vt:lpstr>Anek Tamil Expanded Medium</vt:lpstr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 Rajkumar</dc:creator>
  <cp:lastModifiedBy>Sergio</cp:lastModifiedBy>
  <cp:revision>3</cp:revision>
  <dcterms:created xsi:type="dcterms:W3CDTF">2026-08-05T12:39:52Z</dcterms:created>
  <dcterms:modified xsi:type="dcterms:W3CDTF">2026-08-05T15:41:31Z</dcterms:modified>
</cp:coreProperties>
</file>