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 id="294"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rPr>
            <a:t>İncil nasıl okunur:</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 sz="2000" b="1" dirty="0">
              <a:effectLst>
                <a:outerShdw blurRad="38100" dist="38100" dir="2700000" algn="tl">
                  <a:srgbClr val="000000"/>
                </a:outerShdw>
              </a:effectLst>
            </a:rPr>
            <a:t>Zaman</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rPr>
            <a:t>Yer</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rPr>
            <a:t>Teknik</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accent2">
                  <a:lumMod val="50000"/>
                </a:schemeClr>
              </a:solidFill>
            </a:rPr>
            <a:t>İncil'i incelemenin faydaları:</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 sz="2000" b="1" dirty="0">
              <a:effectLst>
                <a:outerShdw blurRad="38100" dist="38100" dir="2700000" algn="tl">
                  <a:srgbClr val="000000"/>
                </a:outerShdw>
              </a:effectLst>
            </a:rPr>
            <a:t>Paylaşmanın faydası</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 sz="2000" b="1" dirty="0">
              <a:effectLst>
                <a:outerShdw blurRad="38100" dist="38100" dir="2700000" algn="tl">
                  <a:srgbClr val="000000"/>
                </a:outerShdw>
              </a:effectLst>
            </a:rPr>
            <a:t>Onu yemenin faydaları</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 sz="2000" b="1" dirty="0">
              <a:effectLst>
                <a:outerShdw blurRad="38100" dist="38100" dir="2700000" algn="tl">
                  <a:srgbClr val="000000"/>
                </a:outerShdw>
              </a:effectLst>
            </a:rPr>
            <a:t>İncil üzerine yapılan derinlemesine bir inceleme dört bölümden oluşur</a:t>
          </a: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Dua</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 sz="2000" b="1" dirty="0">
              <a:effectLst>
                <a:outerShdw blurRad="38100" dist="38100" dir="2700000" algn="tl">
                  <a:srgbClr val="000000"/>
                </a:outerShdw>
              </a:effectLst>
            </a:rPr>
            <a:t>Okuma ve anlama [önerilen teknik]</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rPr>
            <a:t>Dua</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rPr>
            <a:t>Paylaş</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 sz="2000" b="1" dirty="0">
              <a:effectLst/>
            </a:rPr>
            <a:t>Çalışmalarınızda size rehberlik etmesi için Kutsal Ruh'u davet edin</a:t>
          </a: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effectLst/>
            </a:rPr>
            <a:t>İncil'den bir ayet veya pasaj seçin</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2000" b="1" dirty="0">
              <a:effectLst/>
            </a:rPr>
            <a:t>O, okuduğunuzu anlayabilmeniz için kalbinize ve zihninize dokunacaktır</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Yardım olması için</a:t>
          </a:r>
          <a:r>
            <a:rPr lang="en" sz="2000" b="1" kern="1200" dirty="0">
              <a:solidFill>
                <a:prstClr val="black"/>
              </a:solidFill>
              <a:effectLst/>
              <a:latin typeface="Aptos" panose="02110004020202020204"/>
              <a:ea typeface="+mn-ea"/>
              <a:cs typeface="+mn-cs"/>
            </a:rPr>
            <a:t> yazın </a:t>
          </a:r>
          <a:r>
            <a:rPr lang="en" sz="2000" b="1" kern="1200" dirty="0">
              <a:effectLst/>
            </a:rPr>
            <a:t>Zihninize kazıyın</a:t>
          </a: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schemeClr val="bg1"/>
              </a:solidFill>
              <a:effectLst>
                <a:outerShdw blurRad="38100" dist="38100" dir="2700000" algn="tl">
                  <a:srgbClr val="000000"/>
                </a:outerShdw>
              </a:effectLst>
            </a:rPr>
            <a:t>Ana fikirlerin altını</a:t>
          </a:r>
          <a:r>
            <a:rPr lang="en" sz="2000" b="1" kern="1200" dirty="0">
              <a:solidFill>
                <a:schemeClr val="bg1"/>
              </a:solidFill>
              <a:effectLst>
                <a:outerShdw blurRad="38100" dist="38100" dir="2700000" algn="tl">
                  <a:srgbClr val="000000"/>
                </a:outerShdw>
              </a:effectLst>
              <a:latin typeface="Aptos" panose="02110004020202020204"/>
              <a:ea typeface="+mn-ea"/>
              <a:cs typeface="+mn-cs"/>
            </a:rPr>
            <a:t> çizin</a:t>
          </a: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solidFill>
                <a:schemeClr val="bg1"/>
              </a:solidFill>
              <a:effectLst>
                <a:outerShdw blurRad="38100" dist="38100" dir="2700000" algn="tl">
                  <a:srgbClr val="000000"/>
                </a:outerShdw>
              </a:effectLst>
            </a:rPr>
            <a:t>Bu ana fikirleri ilham veren düşünceleri yazın</a:t>
          </a: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Öğrendiğiniz fikirleri</a:t>
          </a:r>
          <a:r>
            <a:rPr lang="en" sz="2000" b="1" kern="1200" dirty="0">
              <a:solidFill>
                <a:prstClr val="black"/>
              </a:solidFill>
              <a:effectLst/>
              <a:latin typeface="Aptos" panose="02110004020202020204"/>
              <a:ea typeface="+mn-ea"/>
              <a:cs typeface="+mn-cs"/>
            </a:rPr>
            <a:t> uygulamaya</a:t>
          </a:r>
          <a:r>
            <a:rPr lang="en" sz="2000" b="1" kern="1200" dirty="0">
              <a:effectLst/>
            </a:rPr>
            <a:t> koymanıza yardım etmesi için Tanrı'ya dua edin</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Öğrendiklerinizi kiminle </a:t>
          </a:r>
          <a:r>
            <a:rPr lang="en" sz="2000" b="1" kern="1200" dirty="0">
              <a:solidFill>
                <a:prstClr val="black"/>
              </a:solidFill>
              <a:effectLst/>
              <a:latin typeface="Aptos" panose="02110004020202020204"/>
              <a:ea typeface="+mn-ea"/>
              <a:cs typeface="+mn-cs"/>
            </a:rPr>
            <a:t>paylaşabil</a:t>
          </a:r>
          <a:r>
            <a:rPr lang="en" sz="2000" b="1" kern="1200" dirty="0">
              <a:effectLst/>
            </a:rPr>
            <a:t>eceğinizi düşünün</a:t>
          </a: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74078" custScaleY="279418" custLinFactNeighborX="-8940" custLinFactNeighborY="-29802">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 sz="2400" b="1" dirty="0">
              <a:effectLst>
                <a:outerShdw blurRad="38100" dist="38100" dir="2700000" algn="tl">
                  <a:srgbClr val="000000"/>
                </a:outerShdw>
              </a:effectLst>
            </a:rPr>
            <a:t>Diğer İncil çalışma teknikleri</a:t>
          </a: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en" sz="2000" b="1" dirty="0">
              <a:solidFill>
                <a:schemeClr val="tx1"/>
              </a:solidFill>
              <a:effectLst/>
            </a:rPr>
            <a:t>Ayetleri birbiriyle karşılaştırın (Yeşaya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rPr>
            <a:t>Bölümleri veya kitapların tamamını inceleyin</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 sz="2000" b="1" dirty="0">
              <a:solidFill>
                <a:schemeClr val="tx1"/>
              </a:solidFill>
              <a:effectLst/>
            </a:rPr>
            <a:t>Konkordans yardımıyla bir konuyu veya kelimeyi inceleyin</a:t>
          </a: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 sz="2000" b="1" dirty="0">
              <a:solidFill>
                <a:schemeClr val="tx1"/>
              </a:solidFill>
              <a:effectLst/>
            </a:rPr>
            <a:t>İncil yorumlarına veya sözlüklere başvurun</a:t>
          </a: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 sz="2000" b="1" dirty="0">
              <a:solidFill>
                <a:schemeClr val="tx1"/>
              </a:solidFill>
              <a:effectLst/>
            </a:rPr>
            <a:t>Ellen White'ın </a:t>
          </a:r>
          <a:r>
            <a:rPr lang="es-ES" sz="2000" b="1" dirty="0" err="1">
              <a:solidFill>
                <a:schemeClr val="tx1"/>
              </a:solidFill>
              <a:effectLst/>
            </a:rPr>
            <a:t>“Çağların Çatışması</a:t>
          </a:r>
          <a:r>
            <a:rPr lang="en" sz="2000" b="1" dirty="0">
              <a:solidFill>
                <a:schemeClr val="tx1"/>
              </a:solidFill>
              <a:effectLst/>
            </a:rPr>
            <a:t>” serisinden alıntılarla paralel olarak okuyun</a:t>
          </a: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rPr>
            <a:t>İncil nasıl okunur:</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Zaman</a:t>
          </a:r>
          <a:endParaRPr lang="es-ES" sz="2000"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Yer</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Teknik</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İncil'i incelemenin faydaları:</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Paylaşmanın faydası</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Onu yemenin faydaları</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688245" y="1438911"/>
          <a:ext cx="200791" cy="927616"/>
        </a:xfrm>
        <a:custGeom>
          <a:avLst/>
          <a:gdLst/>
          <a:ahLst/>
          <a:cxnLst/>
          <a:rect l="0" t="0" r="0" b="0"/>
          <a:pathLst>
            <a:path>
              <a:moveTo>
                <a:pt x="0" y="0"/>
              </a:moveTo>
              <a:lnTo>
                <a:pt x="0" y="927616"/>
              </a:lnTo>
              <a:lnTo>
                <a:pt x="200791"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793005" cy="268450"/>
        </a:xfrm>
        <a:custGeom>
          <a:avLst/>
          <a:gdLst/>
          <a:ahLst/>
          <a:cxnLst/>
          <a:rect l="0" t="0" r="0" b="0"/>
          <a:pathLst>
            <a:path>
              <a:moveTo>
                <a:pt x="0" y="0"/>
              </a:moveTo>
              <a:lnTo>
                <a:pt x="0" y="134225"/>
              </a:lnTo>
              <a:lnTo>
                <a:pt x="4793005" y="134225"/>
              </a:lnTo>
              <a:lnTo>
                <a:pt x="4793005"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089729" y="1438911"/>
          <a:ext cx="152819" cy="970942"/>
        </a:xfrm>
        <a:custGeom>
          <a:avLst/>
          <a:gdLst/>
          <a:ahLst/>
          <a:cxnLst/>
          <a:rect l="0" t="0" r="0" b="0"/>
          <a:pathLst>
            <a:path>
              <a:moveTo>
                <a:pt x="0" y="0"/>
              </a:moveTo>
              <a:lnTo>
                <a:pt x="0" y="970942"/>
              </a:lnTo>
              <a:lnTo>
                <a:pt x="152819" y="97094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194490" cy="268450"/>
        </a:xfrm>
        <a:custGeom>
          <a:avLst/>
          <a:gdLst/>
          <a:ahLst/>
          <a:cxnLst/>
          <a:rect l="0" t="0" r="0" b="0"/>
          <a:pathLst>
            <a:path>
              <a:moveTo>
                <a:pt x="0" y="0"/>
              </a:moveTo>
              <a:lnTo>
                <a:pt x="0" y="134225"/>
              </a:lnTo>
              <a:lnTo>
                <a:pt x="2194490" y="134225"/>
              </a:lnTo>
              <a:lnTo>
                <a:pt x="219449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299088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299088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299088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299088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405959" y="531291"/>
          <a:ext cx="1277743" cy="268450"/>
        </a:xfrm>
        <a:custGeom>
          <a:avLst/>
          <a:gdLst/>
          <a:ahLst/>
          <a:cxnLst/>
          <a:rect l="0" t="0" r="0" b="0"/>
          <a:pathLst>
            <a:path>
              <a:moveTo>
                <a:pt x="1277743" y="0"/>
              </a:moveTo>
              <a:lnTo>
                <a:pt x="127774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271470"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271470"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203557" y="531291"/>
          <a:ext cx="4480145" cy="268450"/>
        </a:xfrm>
        <a:custGeom>
          <a:avLst/>
          <a:gdLst/>
          <a:ahLst/>
          <a:cxnLst/>
          <a:rect l="0" t="0" r="0" b="0"/>
          <a:pathLst>
            <a:path>
              <a:moveTo>
                <a:pt x="4480145" y="0"/>
              </a:moveTo>
              <a:lnTo>
                <a:pt x="448014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İncil üzerine yapılan derinlemesine bir inceleme dört bölümden oluşur</a:t>
          </a:r>
        </a:p>
      </dsp:txBody>
      <dsp:txXfrm>
        <a:off x="351609" y="570"/>
        <a:ext cx="10664186" cy="530721"/>
      </dsp:txXfrm>
    </dsp:sp>
    <dsp:sp modelId="{25FBE55C-7604-4739-A70C-E0D555C8D2DB}">
      <dsp:nvSpPr>
        <dsp:cNvPr id="0" name=""/>
        <dsp:cNvSpPr/>
      </dsp:nvSpPr>
      <dsp:spPr>
        <a:xfrm>
          <a:off x="3844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Dua</a:t>
          </a:r>
        </a:p>
      </dsp:txBody>
      <dsp:txXfrm>
        <a:off x="38448" y="799742"/>
        <a:ext cx="2330217" cy="639168"/>
      </dsp:txXfrm>
    </dsp:sp>
    <dsp:sp modelId="{581F876A-5E78-460A-8BA8-059CBD9F8CF3}">
      <dsp:nvSpPr>
        <dsp:cNvPr id="0" name=""/>
        <dsp:cNvSpPr/>
      </dsp:nvSpPr>
      <dsp:spPr>
        <a:xfrm>
          <a:off x="621003"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Çalışmalarınızda size rehberlik etmesi için Kutsal Ruh'u davet edin</a:t>
          </a:r>
        </a:p>
      </dsp:txBody>
      <dsp:txXfrm>
        <a:off x="621003" y="1707362"/>
        <a:ext cx="1904774" cy="1565420"/>
      </dsp:txXfrm>
    </dsp:sp>
    <dsp:sp modelId="{E9A2B961-0D76-43C7-898F-1FBA133E7C1B}">
      <dsp:nvSpPr>
        <dsp:cNvPr id="0" name=""/>
        <dsp:cNvSpPr/>
      </dsp:nvSpPr>
      <dsp:spPr>
        <a:xfrm>
          <a:off x="621003"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O, okuduğunuzu anlayabilmeniz için kalbinize ve zihninize dokunacaktır</a:t>
          </a:r>
          <a:endParaRPr lang="es-ES" sz="2000" b="1" kern="1200" dirty="0">
            <a:effectLst/>
          </a:endParaRPr>
        </a:p>
      </dsp:txBody>
      <dsp:txXfrm>
        <a:off x="621003" y="3541233"/>
        <a:ext cx="1904774" cy="1565420"/>
      </dsp:txXfrm>
    </dsp:sp>
    <dsp:sp modelId="{E6C9E379-076F-4E92-936C-C837C8A36F33}">
      <dsp:nvSpPr>
        <dsp:cNvPr id="0" name=""/>
        <dsp:cNvSpPr/>
      </dsp:nvSpPr>
      <dsp:spPr>
        <a:xfrm>
          <a:off x="2637117"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Okuma ve anlama [önerilen teknik]</a:t>
          </a:r>
        </a:p>
      </dsp:txBody>
      <dsp:txXfrm>
        <a:off x="2637117" y="799742"/>
        <a:ext cx="3537684" cy="639168"/>
      </dsp:txXfrm>
    </dsp:sp>
    <dsp:sp modelId="{994F54E2-AE64-44AE-BA55-562ABA4B5042}">
      <dsp:nvSpPr>
        <dsp:cNvPr id="0" name=""/>
        <dsp:cNvSpPr/>
      </dsp:nvSpPr>
      <dsp:spPr>
        <a:xfrm>
          <a:off x="329419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İncil'den bir ayet veya pasaj seçin</a:t>
          </a:r>
        </a:p>
      </dsp:txBody>
      <dsp:txXfrm>
        <a:off x="3294198" y="1707362"/>
        <a:ext cx="3566843" cy="774806"/>
      </dsp:txXfrm>
    </dsp:sp>
    <dsp:sp modelId="{46ABF043-736E-42FD-8322-B00CAF308F8C}">
      <dsp:nvSpPr>
        <dsp:cNvPr id="0" name=""/>
        <dsp:cNvSpPr/>
      </dsp:nvSpPr>
      <dsp:spPr>
        <a:xfrm>
          <a:off x="329419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Yardım olması için</a:t>
          </a:r>
          <a:r>
            <a:rPr lang="en" sz="2000" b="1" kern="1200" dirty="0">
              <a:solidFill>
                <a:prstClr val="black"/>
              </a:solidFill>
              <a:effectLst/>
              <a:latin typeface="Aptos" panose="02110004020202020204"/>
              <a:ea typeface="+mn-ea"/>
              <a:cs typeface="+mn-cs"/>
            </a:rPr>
            <a:t> yazın </a:t>
          </a:r>
          <a:r>
            <a:rPr lang="en" sz="2000" b="1" kern="1200" dirty="0">
              <a:effectLst/>
            </a:rPr>
            <a:t>Zihninize kazıyın</a:t>
          </a:r>
        </a:p>
      </dsp:txBody>
      <dsp:txXfrm>
        <a:off x="3294198" y="2750620"/>
        <a:ext cx="3566843" cy="774806"/>
      </dsp:txXfrm>
    </dsp:sp>
    <dsp:sp modelId="{7C618FE8-14FE-4ED3-889A-F0EB7DAC9545}">
      <dsp:nvSpPr>
        <dsp:cNvPr id="0" name=""/>
        <dsp:cNvSpPr/>
      </dsp:nvSpPr>
      <dsp:spPr>
        <a:xfrm>
          <a:off x="329419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rPr>
            <a:t>Ana fikirlerin altını</a:t>
          </a:r>
          <a:r>
            <a:rPr lang="en" sz="2000" b="1" kern="1200" dirty="0">
              <a:solidFill>
                <a:schemeClr val="bg1"/>
              </a:solidFill>
              <a:effectLst>
                <a:outerShdw blurRad="38100" dist="38100" dir="2700000" algn="tl">
                  <a:srgbClr val="000000"/>
                </a:outerShdw>
              </a:effectLst>
              <a:latin typeface="Aptos" panose="02110004020202020204"/>
              <a:ea typeface="+mn-ea"/>
              <a:cs typeface="+mn-cs"/>
            </a:rPr>
            <a:t> çizin</a:t>
          </a:r>
        </a:p>
      </dsp:txBody>
      <dsp:txXfrm>
        <a:off x="3294198" y="3793877"/>
        <a:ext cx="3566843" cy="639168"/>
      </dsp:txXfrm>
    </dsp:sp>
    <dsp:sp modelId="{EFAB4D20-F384-44DF-9D95-96DD516309D7}">
      <dsp:nvSpPr>
        <dsp:cNvPr id="0" name=""/>
        <dsp:cNvSpPr/>
      </dsp:nvSpPr>
      <dsp:spPr>
        <a:xfrm>
          <a:off x="329419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rPr>
            <a:t>Bu ana fikirleri ilham veren düşünceleri yazın</a:t>
          </a:r>
        </a:p>
      </dsp:txBody>
      <dsp:txXfrm>
        <a:off x="3294198" y="4701497"/>
        <a:ext cx="3566843" cy="774806"/>
      </dsp:txXfrm>
    </dsp:sp>
    <dsp:sp modelId="{9CBE719F-D12F-4ABD-B52B-46803A37B44B}">
      <dsp:nvSpPr>
        <dsp:cNvPr id="0" name=""/>
        <dsp:cNvSpPr/>
      </dsp:nvSpPr>
      <dsp:spPr>
        <a:xfrm>
          <a:off x="689261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Dua</a:t>
          </a:r>
        </a:p>
      </dsp:txBody>
      <dsp:txXfrm>
        <a:off x="6892613" y="799742"/>
        <a:ext cx="1971158" cy="639168"/>
      </dsp:txXfrm>
    </dsp:sp>
    <dsp:sp modelId="{BEAE7541-50F8-44FE-B4E4-5C0BD16B6740}">
      <dsp:nvSpPr>
        <dsp:cNvPr id="0" name=""/>
        <dsp:cNvSpPr/>
      </dsp:nvSpPr>
      <dsp:spPr>
        <a:xfrm>
          <a:off x="7242549" y="1516877"/>
          <a:ext cx="2225304" cy="1785952"/>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Öğrendiğiniz fikirleri</a:t>
          </a:r>
          <a:r>
            <a:rPr lang="en" sz="2000" b="1" kern="1200" dirty="0">
              <a:solidFill>
                <a:prstClr val="black"/>
              </a:solidFill>
              <a:effectLst/>
              <a:latin typeface="Aptos" panose="02110004020202020204"/>
              <a:ea typeface="+mn-ea"/>
              <a:cs typeface="+mn-cs"/>
            </a:rPr>
            <a:t> uygulamaya</a:t>
          </a:r>
          <a:r>
            <a:rPr lang="en" sz="2000" b="1" kern="1200" dirty="0">
              <a:effectLst/>
            </a:rPr>
            <a:t> koymanıza yardım etmesi için Tanrı'ya dua edin</a:t>
          </a:r>
        </a:p>
      </dsp:txBody>
      <dsp:txXfrm>
        <a:off x="7242549" y="1516877"/>
        <a:ext cx="2225304" cy="1785952"/>
      </dsp:txXfrm>
    </dsp:sp>
    <dsp:sp modelId="{F06D3B0D-33F3-4E4F-9FD7-EEDCCDABD356}">
      <dsp:nvSpPr>
        <dsp:cNvPr id="0" name=""/>
        <dsp:cNvSpPr/>
      </dsp:nvSpPr>
      <dsp:spPr>
        <a:xfrm>
          <a:off x="949112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Paylaş</a:t>
          </a:r>
        </a:p>
      </dsp:txBody>
      <dsp:txXfrm>
        <a:off x="9491129" y="799742"/>
        <a:ext cx="1971158" cy="639168"/>
      </dsp:txXfrm>
    </dsp:sp>
    <dsp:sp modelId="{CFA922AC-43B1-4C81-A717-6122794DD71F}">
      <dsp:nvSpPr>
        <dsp:cNvPr id="0" name=""/>
        <dsp:cNvSpPr/>
      </dsp:nvSpPr>
      <dsp:spPr>
        <a:xfrm>
          <a:off x="9889036"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Öğrendiklerinizi kiminle </a:t>
          </a:r>
          <a:r>
            <a:rPr lang="en" sz="2000" b="1" kern="1200" dirty="0">
              <a:solidFill>
                <a:prstClr val="black"/>
              </a:solidFill>
              <a:effectLst/>
              <a:latin typeface="Aptos" panose="02110004020202020204"/>
              <a:ea typeface="+mn-ea"/>
              <a:cs typeface="+mn-cs"/>
            </a:rPr>
            <a:t>paylaşabil</a:t>
          </a:r>
          <a:r>
            <a:rPr lang="en" sz="2000" b="1" kern="1200" dirty="0">
              <a:effectLst/>
            </a:rPr>
            <a:t>eceğinizi düşünün</a:t>
          </a:r>
        </a:p>
      </dsp:txBody>
      <dsp:txXfrm>
        <a:off x="9889036"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Diğer İncil çalışma teknikleri</a:t>
          </a: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Ayetleri birbiriyle karşılaştırın (Yeşaya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Bölümleri veya kitapların tamamını inceleyin</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Konkordans yardımıyla bir konuyu veya kelimeyi inceleyin</a:t>
          </a: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İncil yorumlarına veya sözlüklere başvurun</a:t>
          </a: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Ellen White'ın </a:t>
          </a:r>
          <a:r>
            <a:rPr lang="es-ES" sz="2000" b="1" kern="1200" dirty="0" err="1">
              <a:solidFill>
                <a:schemeClr val="tx1"/>
              </a:solidFill>
              <a:effectLst/>
            </a:rPr>
            <a:t>“Çağların Çatışması</a:t>
          </a:r>
          <a:r>
            <a:rPr lang="en" sz="2000" b="1" kern="1200" dirty="0">
              <a:solidFill>
                <a:schemeClr val="tx1"/>
              </a:solidFill>
              <a:effectLst/>
            </a:rPr>
            <a:t>” serisinden alıntılarla paralel olarak okuyun</a:t>
          </a: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19/04/2026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19/04/2026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19/04/2026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NASIL ÇALIŞILIR </a:t>
            </a:r>
            <a:br>
              <a:rPr lang="es-E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br>
            <a:r>
              <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İNCİL</a:t>
            </a: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2 Mayıs 2026 için 5. Ders</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6="http://schemas.microsoft.com/office/powerpoint/2015/main" xmlns:adec="http://schemas.microsoft.com/office/drawing/2017/decorative"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PAYLAŞMANIN FAYDASI</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646331"/>
          </a:xfrm>
          <a:prstGeom prst="rect">
            <a:avLst/>
          </a:prstGeom>
          <a:noFill/>
        </p:spPr>
        <p:txBody>
          <a:bodyPr wrap="square">
            <a:spAutoFit/>
          </a:bodyPr>
          <a:lstStyle/>
          <a:p>
            <a:pPr algn="ct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“Egemen Rab bana iyi eğitilmiş bir dil verdi, yorgunları teselli edecek sözleri bilmem için. Her sabah beni uyandırır, kulaklarımı açar, öğüt alan biri gibi dinlemem için</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(Yeşaya 50:4 NIV)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en" sz="2000" b="1" dirty="0"/>
              <a:t>Cumartesi günkü ayin için bir vaaz hazırlamanız isteniyor. Kutsal Ruh'un size ilham verdiği bir konuyu dua ederek incelemek için özel zaman ayırıyorsunuz. Cumartesi günü, güçlü bir vaaz veriyorsunuz. Bu vaazdan en çok kim yararlanır?</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79265"/>
            <a:ext cx="6097603" cy="1015663"/>
          </a:xfrm>
          <a:prstGeom prst="rect">
            <a:avLst/>
          </a:prstGeom>
          <a:noFill/>
        </p:spPr>
        <p:txBody>
          <a:bodyPr wrap="square">
            <a:spAutoFit/>
          </a:bodyPr>
          <a:lstStyle/>
          <a:p>
            <a:pPr>
              <a:spcBef>
                <a:spcPts val="600"/>
              </a:spcBef>
            </a:pPr>
            <a:r>
              <a:rPr lang="en" sz="2000" b="1" dirty="0"/>
              <a:t>Başkalarıyla paylaştığımız bir İncil çalışması – ister vaazda ister kişisel düzeyde olsun – iki kat fayda sağlar.</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453186"/>
            <a:ext cx="6079650" cy="1015663"/>
          </a:xfrm>
          <a:prstGeom prst="rect">
            <a:avLst/>
          </a:prstGeom>
          <a:noFill/>
        </p:spPr>
        <p:txBody>
          <a:bodyPr wrap="square">
            <a:spAutoFit/>
          </a:bodyPr>
          <a:lstStyle/>
          <a:p>
            <a:pPr>
              <a:spcBef>
                <a:spcPts val="600"/>
              </a:spcBef>
            </a:pPr>
            <a:r>
              <a:rPr lang="en" sz="2000" b="1" dirty="0"/>
              <a:t>Her iki durumda da, Tanrı ile olan ilişki güçlenir ve derinleşir. İşte “bana boş dönmeyecek” olan Tanrı Sözü’nün gücü budur (Yeşaya 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4012338"/>
            <a:ext cx="6115555" cy="1323439"/>
          </a:xfrm>
          <a:prstGeom prst="rect">
            <a:avLst/>
          </a:prstGeom>
          <a:noFill/>
        </p:spPr>
        <p:txBody>
          <a:bodyPr wrap="square">
            <a:spAutoFit/>
          </a:bodyPr>
          <a:lstStyle/>
          <a:p>
            <a:pPr>
              <a:spcBef>
                <a:spcPts val="600"/>
              </a:spcBef>
            </a:pPr>
            <a:r>
              <a:rPr lang="en" sz="2000" b="1" dirty="0"/>
              <a:t>Birincisi, öğrendiklerimizden biz faydalanırız. İkincisi, bu bilgiyi paylaştığımız kişiler de faydalanır ve o bilgiyi daha derinlemesine araştırmaya teşvik edilirler.</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BUNU YEMENİN FAYDASI</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“Sözlerin ağzıma ne kadar tatlıdır, balın ağzıma tatlılığından daha tatlıdır!” </a:t>
            </a:r>
            <a:r>
              <a:rPr lang="en" sz="1400" b="1" dirty="0">
                <a:solidFill>
                  <a:schemeClr val="accent5">
                    <a:lumMod val="50000"/>
                  </a:schemeClr>
                </a:solidFill>
                <a:latin typeface="Comic Sans MS" panose="030F0702030302020204" pitchFamily="66" charset="0"/>
              </a:rPr>
              <a:t>(Mezmurlar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en" sz="2000" b="1" dirty="0"/>
              <a:t>Tanrı’nın Sözünü yemeliyiz (Yeremya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292607"/>
            <a:ext cx="5392378" cy="2215991"/>
          </a:xfrm>
          <a:prstGeom prst="rect">
            <a:avLst/>
          </a:prstGeom>
          <a:noFill/>
        </p:spPr>
        <p:txBody>
          <a:bodyPr wrap="square">
            <a:spAutoFit/>
          </a:bodyPr>
          <a:lstStyle/>
          <a:p>
            <a:pPr>
              <a:spcBef>
                <a:spcPts val="600"/>
              </a:spcBef>
            </a:pPr>
            <a:r>
              <a:rPr lang="en-US" sz="2000" b="1" dirty="0"/>
              <a:t>“İnsanın entelektüel gelişimi ne olursa olsun, daha fazla ışık elde etmek için Kutsal Yazıları derinlemesine ve sürekli olarak araştırmaya gerek olmadığını bir an bile düşünmesin. Bir halk olarak, her birimiz peygamberlik sözlerinin öğrencisi olmaya çağrılıyoruz.” </a:t>
            </a:r>
            <a:r>
              <a:rPr lang="en-US" sz="1600" b="1" dirty="0"/>
              <a:t>                   Ellen G. White, Yazar ve Editörlere Tavsiyeler, s.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9321" y="4447636"/>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055447"/>
            <a:ext cx="7467600" cy="1323439"/>
          </a:xfrm>
          <a:prstGeom prst="rect">
            <a:avLst/>
          </a:prstGeom>
          <a:noFill/>
        </p:spPr>
        <p:txBody>
          <a:bodyPr wrap="square">
            <a:spAutoFit/>
          </a:bodyPr>
          <a:lstStyle/>
          <a:p>
            <a:pPr>
              <a:spcBef>
                <a:spcPts val="600"/>
              </a:spcBef>
            </a:pPr>
            <a:r>
              <a:rPr lang="en" sz="2000" b="1" dirty="0"/>
              <a:t>Sadece yaklaşmamız ve Tanrı’nın Kutsal Kitap aracılığıyla bize söylediklerini dinlememiz gerekir (Yeşaya 55:3). Sayfalarını incelemek için ne kadar çok zaman harcarsak, o kadar çok besin alırız ve o kadar çok bereket elde ederiz.</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276225" y="2741616"/>
            <a:ext cx="7467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Dahası, bu besin bedavadır (Yeşaya 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504456"/>
            <a:ext cx="74675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Balden daha tatlı olsa da, onu kelimenin tam anlamıyla yememeliyiz (Mezmurlar 119:103). Kutsal Kitabı okumak ruh için besindir, ruhumuzu iyileştiren ve karakterimizi dönüştüren gerçek bir ferahlıktır.</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288758" y="1295748"/>
            <a:ext cx="10193155" cy="3862596"/>
          </a:xfrm>
          <a:prstGeom prst="rect">
            <a:avLst/>
          </a:prstGeom>
          <a:noFill/>
        </p:spPr>
        <p:txBody>
          <a:bodyPr wrap="square">
            <a:spAutoFit/>
          </a:bodyPr>
          <a:lstStyle/>
          <a:p>
            <a:pPr>
              <a:spcBef>
                <a:spcPts val="600"/>
              </a:spcBef>
            </a:pPr>
            <a:r>
              <a:rPr lang="en-US" sz="2400" b="1" dirty="0">
                <a:latin typeface="Constantia" panose="02030602050306030303" pitchFamily="18" charset="0"/>
              </a:rPr>
              <a:t>“Sözü sadece okumak, göklerin amaçladığı sonucu sağlamaz; o, incelenmeli ve kalpte saklanmalıdır. Tanrı bilgisi, zihinsel çaba sarf edilmeden kazanılmaz. Tanrı’nın Sözünü anlayabilmemiz için, Kutsal Ruh’un yardımını Tanrı’dan dileyerek Kutsal Kitabı özenle incelemeliyiz. Bir ayet seçmeli ve zihnimizi, Tanrı’nın o ayette bizim için yerleştirdiği düşünceyi anlamaya odaklamalıyız. </a:t>
            </a:r>
            <a:r>
              <a:rPr lang="en" sz="2400" b="1" dirty="0">
                <a:latin typeface="Constantia" panose="02030602050306030303" pitchFamily="18" charset="0"/>
              </a:rPr>
              <a:t>[…]</a:t>
            </a:r>
          </a:p>
          <a:p>
            <a:pPr>
              <a:spcBef>
                <a:spcPts val="600"/>
              </a:spcBef>
            </a:pPr>
            <a:r>
              <a:rPr lang="en-US" sz="2400" b="1" dirty="0">
                <a:latin typeface="Constantia" panose="02030602050306030303" pitchFamily="18" charset="0"/>
              </a:rPr>
              <a:t>Tanrı’nın Sözü yaşam ekmeğidir. Bu Sözü yiyip sindiren, onu her eyleminin ve karakterinin her özelliğinin bir parçası haline getirenler, Tanrı’nın gücüyle güçlenirler. Ruh’a ölümsüz bir canlılık verir, deneyimi mükemmelleştirir ve sonsuza dek kalacak sevinçler getirir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7 Nisan)</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5C3127F-2440-4FDC-AC13-20D3D436FD78}"/>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1550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846659"/>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“Ağzımdan çıkan sözüm de öyle olacaktır; boş dönmeyecek, ama benim istediğimi yerine getirecek ve onu gönderdiğim işte başarıya </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ulaşacaktır”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Yeşaya</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55:11, </a:t>
            </a:r>
            <a:r>
              <a:rPr kumimoji="0" lang="es-ES" sz="1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169787884"/>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27816"/>
            <a:ext cx="6296025" cy="1015663"/>
          </a:xfrm>
          <a:prstGeom prst="rect">
            <a:avLst/>
          </a:prstGeom>
          <a:noFill/>
        </p:spPr>
        <p:txBody>
          <a:bodyPr wrap="square" rtlCol="0">
            <a:spAutoFit/>
          </a:bodyPr>
          <a:lstStyle/>
          <a:p>
            <a:pPr>
              <a:spcBef>
                <a:spcPts val="600"/>
              </a:spcBef>
            </a:pPr>
            <a:r>
              <a:rPr lang="en" sz="2000" b="1" dirty="0"/>
              <a:t>“Tanrı’nın kutsal adamları, Kutsal Ruh’un ilhamıyla konuştular” (2. Petrus 1:21) ve mesajlarını Kutsal Kitap’ın sayfalarına kaydettiler.</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296887"/>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Tanrı’nın Kutsal Kitap’ta bizim için hazırladığı bu mücevherleri nasıl ortaya çıkarabiliriz ve onu inceleyerek ne gibi faydalar elde ederiz?</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980647"/>
            <a:ext cx="63319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Kutsal Kitap’ta hayat, umut, cesaret ve teselli veren mücevherler buluruz... Bazıları ilk bakışta göze çarpar, diğerleri ise daha dikkatli bir şekilde aranmalıdır.</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 sz="7200" b="1" spc="600" dirty="0">
                <a:ln/>
                <a:solidFill>
                  <a:srgbClr val="A32FFF"/>
                </a:solidFill>
                <a:effectLst>
                  <a:reflection blurRad="6350" stA="55000" endA="300" endPos="45500" dir="5400000" sy="-100000" algn="bl" rotWithShape="0"/>
                </a:effectLst>
              </a:rPr>
              <a:t>İNCİL NASIL OKUNUR</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ZAMAN</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“Beni bütün yüreğinizle ararsanız, beni bulacaksınız</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(Yeremya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en" sz="2000" b="1" dirty="0"/>
              <a:t>İncil’i incelemek için en uygun zaman nedir?</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spcBef>
                <a:spcPts val="600"/>
              </a:spcBef>
            </a:pPr>
            <a:r>
              <a:rPr lang="en" sz="2000" b="1" dirty="0"/>
              <a:t>Cevabımızı iki faktörü göz önünde bulundurarak analiz etmeliyiz: zaman faktörü ve kalite faktörü.</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17207"/>
            <a:ext cx="8866366" cy="1323439"/>
          </a:xfrm>
          <a:prstGeom prst="rect">
            <a:avLst/>
          </a:prstGeom>
          <a:noFill/>
        </p:spPr>
        <p:txBody>
          <a:bodyPr wrap="square">
            <a:spAutoFit/>
          </a:bodyPr>
          <a:lstStyle/>
          <a:p>
            <a:pPr>
              <a:spcBef>
                <a:spcPts val="600"/>
              </a:spcBef>
            </a:pPr>
            <a:r>
              <a:rPr lang="en" sz="2000" b="1" dirty="0"/>
              <a:t>Ancak, çalışmaya ayırdığımız zaman yüzeysel bir okumayla sınırlı kalmamalıdır. İşte burada motivasyonumuz devreye girer. Neden Kutsal Kitabı okuyorum? Sadece bilgi mi arıyorum, yoksa Tanrı hakkında daha fazla şey bilmek için derin bir arzum mu var?</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15161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Programımızda Kutsal Kitap çalışmasına bir saat ayırmak, sadece beş dakika ayırmaktan çok daha fazla fayda sağlayacaktır.</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Kutsal Kitap çalışmamızdan en fazla faydayı, o zaman Tanrı ile birlikte olma (Yer. 29:13) ve O'nda sevinç bulma (Mez. 37:4) zamanı haline geldiğinde; sayfalarında Tanrı'nın bize özel mesajını aradığımızda elde ederiz.</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YER</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US" b="1" dirty="0">
                <a:solidFill>
                  <a:srgbClr val="002060"/>
                </a:solidFill>
                <a:effectLst>
                  <a:glow rad="127000">
                    <a:srgbClr val="4CEE7B"/>
                  </a:glow>
                </a:effectLst>
                <a:latin typeface="Comic Sans MS" panose="030F0702030302020204" pitchFamily="66" charset="0"/>
              </a:rPr>
              <a:t>“Sabahın çok erken saatlerinde, henüz karanlıkken, İsa kalkıp evden çıktı ve ıssız bir yere giderek orada dua etti</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(Markos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en" sz="2000" b="1" dirty="0"/>
              <a:t>İsa, Tanrı ile özel bir iletişim anı yaşamak istediğinde, erken kalkar ve sessiz bir yer arardı (Markos 1:35). Bu, hem dua hem de Kutsal Kitap çalışması için geçerlidir.</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02388"/>
            <a:ext cx="5839130" cy="1015663"/>
          </a:xfrm>
          <a:prstGeom prst="rect">
            <a:avLst/>
          </a:prstGeom>
          <a:noFill/>
        </p:spPr>
        <p:txBody>
          <a:bodyPr wrap="square">
            <a:spAutoFit/>
          </a:bodyPr>
          <a:lstStyle/>
          <a:p>
            <a:pPr>
              <a:spcBef>
                <a:spcPts val="600"/>
              </a:spcBef>
            </a:pPr>
            <a:r>
              <a:rPr lang="en" sz="2000" b="1" dirty="0"/>
              <a:t>Gürültülü veya kalabalık bir yerde çalışmaya konsantre olmak zordur. Rahat, sessiz ve tenha bir yerde bunu yapmak daha kolaydır.</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Doğru zamanı ve yeri bulduğumuzda, bunu düzenli bir aktivite haline getirelim. Belki bazı özel durumlar nedeniyle o zamanı kaçırabiliriz, ama günlük Kutsal Kitap çalışmamızı çok fazla geciktirmeyelim.</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Günün ilk veya son saatleri, daha sessiz olduğu için, düşüncelerimizi Tanrı'ya daha kolay odaklayabileceğimiz zamanlar olabilir.</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TEKNİK </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“Ağzımdan çıkan söz de böyledir: Boş dönmeyecektir…”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(Yeşaya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2538662328"/>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589274" y="4584161"/>
            <a:ext cx="4231251" cy="217413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1638420715"/>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TEKNİK </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823631"/>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“Ağzımdan çıkan söz de böyledir: Boş dönmeyecektir…”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(Yeşaya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4152675"/>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 sz="6000" b="1" spc="600" dirty="0">
                <a:ln/>
                <a:solidFill>
                  <a:srgbClr val="FF0000"/>
                </a:solidFill>
                <a:effectLst>
                  <a:reflection blurRad="6350" stA="55000" endA="300" endPos="30000" dir="5400000" sy="-100000" algn="bl" rotWithShape="0"/>
                </a:effectLst>
              </a:rPr>
              <a:t>İNCİL'İ İNCELEMENİN FAYDALARI</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627</TotalTime>
  <Words>962</Words>
  <Application>Microsoft Office PowerPoint</Application>
  <PresentationFormat>Panorámica</PresentationFormat>
  <Paragraphs>67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Arial</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docId:78A0D71192B42B35E4F579162E8F359B</cp:keywords>
  <cp:lastModifiedBy>Sergio</cp:lastModifiedBy>
  <cp:revision>94</cp:revision>
  <dcterms:created xsi:type="dcterms:W3CDTF">2026-03-21T15:43:08Z</dcterms:created>
  <dcterms:modified xsi:type="dcterms:W3CDTF">2026-04-19T05:00:45Z</dcterms:modified>
</cp:coreProperties>
</file>